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8"/>
  </p:notesMasterIdLst>
  <p:sldIdLst>
    <p:sldId id="402" r:id="rId2"/>
    <p:sldId id="282" r:id="rId3"/>
    <p:sldId id="258" r:id="rId4"/>
    <p:sldId id="259" r:id="rId5"/>
    <p:sldId id="465" r:id="rId6"/>
    <p:sldId id="466" r:id="rId7"/>
    <p:sldId id="467" r:id="rId8"/>
    <p:sldId id="468" r:id="rId9"/>
    <p:sldId id="469" r:id="rId10"/>
    <p:sldId id="470" r:id="rId11"/>
    <p:sldId id="471" r:id="rId12"/>
    <p:sldId id="472" r:id="rId13"/>
    <p:sldId id="473" r:id="rId14"/>
    <p:sldId id="474" r:id="rId15"/>
    <p:sldId id="475" r:id="rId16"/>
    <p:sldId id="476" r:id="rId17"/>
    <p:sldId id="477" r:id="rId18"/>
    <p:sldId id="478" r:id="rId19"/>
    <p:sldId id="479" r:id="rId20"/>
    <p:sldId id="480" r:id="rId21"/>
    <p:sldId id="481" r:id="rId22"/>
    <p:sldId id="485" r:id="rId23"/>
    <p:sldId id="283" r:id="rId24"/>
    <p:sldId id="487" r:id="rId25"/>
    <p:sldId id="488" r:id="rId26"/>
    <p:sldId id="489" r:id="rId27"/>
    <p:sldId id="490" r:id="rId28"/>
    <p:sldId id="504" r:id="rId29"/>
    <p:sldId id="514" r:id="rId30"/>
    <p:sldId id="515" r:id="rId31"/>
    <p:sldId id="516" r:id="rId32"/>
    <p:sldId id="517" r:id="rId33"/>
    <p:sldId id="518" r:id="rId34"/>
    <p:sldId id="505" r:id="rId35"/>
    <p:sldId id="506" r:id="rId36"/>
    <p:sldId id="507" r:id="rId37"/>
    <p:sldId id="560" r:id="rId38"/>
    <p:sldId id="508" r:id="rId39"/>
    <p:sldId id="510" r:id="rId40"/>
    <p:sldId id="511" r:id="rId41"/>
    <p:sldId id="519" r:id="rId42"/>
    <p:sldId id="520" r:id="rId43"/>
    <p:sldId id="521" r:id="rId44"/>
    <p:sldId id="522" r:id="rId45"/>
    <p:sldId id="523" r:id="rId46"/>
    <p:sldId id="569" r:id="rId47"/>
    <p:sldId id="525" r:id="rId48"/>
    <p:sldId id="527" r:id="rId49"/>
    <p:sldId id="349" r:id="rId50"/>
    <p:sldId id="352" r:id="rId51"/>
    <p:sldId id="353" r:id="rId52"/>
    <p:sldId id="354" r:id="rId53"/>
    <p:sldId id="361" r:id="rId54"/>
    <p:sldId id="362" r:id="rId55"/>
    <p:sldId id="294" r:id="rId56"/>
    <p:sldId id="363" r:id="rId57"/>
    <p:sldId id="395" r:id="rId58"/>
    <p:sldId id="365" r:id="rId59"/>
    <p:sldId id="367" r:id="rId60"/>
    <p:sldId id="375" r:id="rId61"/>
    <p:sldId id="376" r:id="rId62"/>
    <p:sldId id="377" r:id="rId63"/>
    <p:sldId id="379" r:id="rId64"/>
    <p:sldId id="381" r:id="rId65"/>
    <p:sldId id="374" r:id="rId66"/>
    <p:sldId id="292" r:id="rId67"/>
    <p:sldId id="495" r:id="rId68"/>
    <p:sldId id="496" r:id="rId69"/>
    <p:sldId id="493" r:id="rId70"/>
    <p:sldId id="502" r:id="rId71"/>
    <p:sldId id="494" r:id="rId72"/>
    <p:sldId id="512" r:id="rId73"/>
    <p:sldId id="500" r:id="rId74"/>
    <p:sldId id="499" r:id="rId75"/>
    <p:sldId id="513" r:id="rId76"/>
    <p:sldId id="451" r:id="rId77"/>
    <p:sldId id="534" r:id="rId78"/>
    <p:sldId id="535" r:id="rId79"/>
    <p:sldId id="536" r:id="rId80"/>
    <p:sldId id="537" r:id="rId81"/>
    <p:sldId id="528" r:id="rId82"/>
    <p:sldId id="570" r:id="rId83"/>
    <p:sldId id="571" r:id="rId84"/>
    <p:sldId id="572" r:id="rId85"/>
    <p:sldId id="573" r:id="rId86"/>
    <p:sldId id="358" r:id="rId87"/>
    <p:sldId id="303" r:id="rId88"/>
    <p:sldId id="309" r:id="rId89"/>
    <p:sldId id="324" r:id="rId90"/>
    <p:sldId id="314" r:id="rId91"/>
    <p:sldId id="327" r:id="rId92"/>
    <p:sldId id="328" r:id="rId93"/>
    <p:sldId id="356" r:id="rId94"/>
    <p:sldId id="357" r:id="rId95"/>
    <p:sldId id="330" r:id="rId96"/>
    <p:sldId id="332" r:id="rId97"/>
    <p:sldId id="334" r:id="rId98"/>
    <p:sldId id="335" r:id="rId99"/>
    <p:sldId id="336" r:id="rId100"/>
    <p:sldId id="575" r:id="rId101"/>
    <p:sldId id="576" r:id="rId102"/>
    <p:sldId id="340" r:id="rId103"/>
    <p:sldId id="341" r:id="rId104"/>
    <p:sldId id="342" r:id="rId105"/>
    <p:sldId id="343" r:id="rId106"/>
    <p:sldId id="574" r:id="rId107"/>
    <p:sldId id="452" r:id="rId108"/>
    <p:sldId id="411" r:id="rId109"/>
    <p:sldId id="538" r:id="rId110"/>
    <p:sldId id="539" r:id="rId111"/>
    <p:sldId id="540" r:id="rId112"/>
    <p:sldId id="412" r:id="rId113"/>
    <p:sldId id="541" r:id="rId114"/>
    <p:sldId id="413" r:id="rId115"/>
    <p:sldId id="542" r:id="rId116"/>
    <p:sldId id="414" r:id="rId117"/>
    <p:sldId id="388" r:id="rId118"/>
    <p:sldId id="415" r:id="rId119"/>
    <p:sldId id="389" r:id="rId120"/>
    <p:sldId id="416" r:id="rId121"/>
    <p:sldId id="393" r:id="rId122"/>
    <p:sldId id="394" r:id="rId123"/>
    <p:sldId id="396" r:id="rId124"/>
    <p:sldId id="577" r:id="rId125"/>
    <p:sldId id="578" r:id="rId126"/>
    <p:sldId id="579" r:id="rId127"/>
    <p:sldId id="580" r:id="rId128"/>
    <p:sldId id="581" r:id="rId129"/>
    <p:sldId id="582" r:id="rId130"/>
    <p:sldId id="583" r:id="rId131"/>
    <p:sldId id="584" r:id="rId132"/>
    <p:sldId id="585" r:id="rId133"/>
    <p:sldId id="586" r:id="rId134"/>
    <p:sldId id="587" r:id="rId135"/>
    <p:sldId id="588" r:id="rId136"/>
    <p:sldId id="589" r:id="rId1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39" autoAdjust="0"/>
    <p:restoredTop sz="83745" autoAdjust="0"/>
  </p:normalViewPr>
  <p:slideViewPr>
    <p:cSldViewPr snapToGrid="0" snapToObjects="1">
      <p:cViewPr varScale="1">
        <p:scale>
          <a:sx n="73" d="100"/>
          <a:sy n="73" d="100"/>
        </p:scale>
        <p:origin x="240" y="90"/>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FEC20-FE4D-C347-8EFD-A356350F0C9F}" type="datetimeFigureOut">
              <a:rPr kumimoji="1" lang="zh-CN" altLang="en-US" smtClean="0"/>
              <a:t>2021/2/25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DEA402-8867-C747-9DF3-4A235FDFED0A}" type="slidenum">
              <a:rPr kumimoji="1" lang="zh-CN" altLang="en-US" smtClean="0"/>
              <a:t>‹#›</a:t>
            </a:fld>
            <a:endParaRPr kumimoji="1" lang="zh-CN" altLang="en-US"/>
          </a:p>
        </p:txBody>
      </p:sp>
    </p:spTree>
    <p:extLst>
      <p:ext uri="{BB962C8B-B14F-4D97-AF65-F5344CB8AC3E}">
        <p14:creationId xmlns:p14="http://schemas.microsoft.com/office/powerpoint/2010/main" val="995513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2</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870751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62</a:t>
            </a:fld>
            <a:endParaRPr lang="en-US" altLang="zh-CN" dirty="0"/>
          </a:p>
        </p:txBody>
      </p:sp>
    </p:spTree>
    <p:extLst>
      <p:ext uri="{BB962C8B-B14F-4D97-AF65-F5344CB8AC3E}">
        <p14:creationId xmlns:p14="http://schemas.microsoft.com/office/powerpoint/2010/main" val="1418343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6600CC"/>
                </a:solidFill>
                <a:latin typeface="Microsoft YaHei UI" panose="020B0503020204020204" pitchFamily="34" charset="-122"/>
                <a:cs typeface="Microsoft Himalaya" panose="01010100010101010101" pitchFamily="2" charset="0"/>
              </a:rPr>
              <a:t>服务器使用其接收客户请求，客户使用它接受服务器的应答。</a:t>
            </a:r>
            <a:endParaRPr lang="en-US" altLang="zh-CN" dirty="0">
              <a:solidFill>
                <a:srgbClr val="6600CC"/>
              </a:solidFill>
              <a:latin typeface="Microsoft YaHei UI" panose="020B0503020204020204" pitchFamily="34" charset="-122"/>
              <a:cs typeface="Microsoft Himalaya" panose="01010100010101010101" pitchFamily="2" charset="0"/>
            </a:endParaRPr>
          </a:p>
          <a:p>
            <a:endParaRPr lang="en-US" altLang="zh-CN" dirty="0">
              <a:solidFill>
                <a:srgbClr val="6600CC"/>
              </a:solidFill>
              <a:latin typeface="Microsoft YaHei UI" panose="020B0503020204020204" pitchFamily="34" charset="-122"/>
              <a:cs typeface="Microsoft Himalaya" panose="01010100010101010101" pitchFamily="2" charset="0"/>
            </a:endParaRPr>
          </a:p>
          <a:p>
            <a:r>
              <a:rPr lang="en-US" altLang="zh-CN" dirty="0">
                <a:solidFill>
                  <a:srgbClr val="6600CC"/>
                </a:solidFill>
                <a:latin typeface="Microsoft YaHei UI" panose="020B0503020204020204" pitchFamily="34" charset="-122"/>
                <a:cs typeface="Microsoft Himalaya" panose="01010100010101010101" pitchFamily="2" charset="0"/>
              </a:rPr>
              <a:t>UNP</a:t>
            </a:r>
            <a:r>
              <a:rPr lang="en-US" altLang="zh-CN" baseline="0" dirty="0">
                <a:solidFill>
                  <a:srgbClr val="6600CC"/>
                </a:solidFill>
                <a:latin typeface="Microsoft YaHei UI" panose="020B0503020204020204" pitchFamily="34" charset="-122"/>
                <a:cs typeface="Microsoft Himalaya" panose="01010100010101010101" pitchFamily="2" charset="0"/>
              </a:rPr>
              <a:t> P305</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63</a:t>
            </a:fld>
            <a:endParaRPr lang="en-US" altLang="zh-CN" dirty="0"/>
          </a:p>
        </p:txBody>
      </p:sp>
    </p:spTree>
    <p:extLst>
      <p:ext uri="{BB962C8B-B14F-4D97-AF65-F5344CB8AC3E}">
        <p14:creationId xmlns:p14="http://schemas.microsoft.com/office/powerpoint/2010/main" val="2015290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6600CC"/>
                </a:solidFill>
                <a:latin typeface="Microsoft YaHei UI" panose="020B0503020204020204" pitchFamily="34" charset="-122"/>
                <a:cs typeface="Microsoft Himalaya" panose="01010100010101010101" pitchFamily="2" charset="0"/>
              </a:rPr>
              <a:t>服务器使用其接收客户请求，客户使用它接受服务器的应答。</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64</a:t>
            </a:fld>
            <a:endParaRPr lang="en-US" altLang="zh-CN" dirty="0"/>
          </a:p>
        </p:txBody>
      </p:sp>
    </p:spTree>
    <p:extLst>
      <p:ext uri="{BB962C8B-B14F-4D97-AF65-F5344CB8AC3E}">
        <p14:creationId xmlns:p14="http://schemas.microsoft.com/office/powerpoint/2010/main" val="372339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2392B43-BC91-4D58-8B0E-9730474BC27B}" type="slidenum">
              <a:rPr lang="zh-CN" altLang="en-US" smtClean="0"/>
              <a:t>71</a:t>
            </a:fld>
            <a:endParaRPr lang="zh-CN" altLang="en-US"/>
          </a:p>
        </p:txBody>
      </p:sp>
    </p:spTree>
    <p:extLst>
      <p:ext uri="{BB962C8B-B14F-4D97-AF65-F5344CB8AC3E}">
        <p14:creationId xmlns:p14="http://schemas.microsoft.com/office/powerpoint/2010/main" val="3343274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linux</a:t>
            </a:r>
            <a:r>
              <a:rPr lang="zh-CN" altLang="en-US" dirty="0"/>
              <a:t>中</a:t>
            </a:r>
            <a:r>
              <a:rPr lang="en-US" altLang="zh-CN" dirty="0" err="1"/>
              <a:t>errno</a:t>
            </a:r>
            <a:r>
              <a:rPr lang="zh-CN" altLang="en-US" dirty="0"/>
              <a:t>及</a:t>
            </a:r>
            <a:r>
              <a:rPr lang="en-US" altLang="zh-CN" dirty="0" err="1"/>
              <a:t>perror</a:t>
            </a:r>
            <a:r>
              <a:rPr lang="zh-CN" altLang="en-US" dirty="0"/>
              <a:t>的应用：</a:t>
            </a:r>
            <a:endParaRPr lang="en-US" altLang="zh-CN" dirty="0"/>
          </a:p>
          <a:p>
            <a:r>
              <a:rPr lang="en-US" altLang="zh-CN" dirty="0"/>
              <a:t>https://www.cnblogs.com/noxy/p/11188583.html</a:t>
            </a:r>
            <a:endParaRPr lang="zh-CN" altLang="en-US" dirty="0"/>
          </a:p>
        </p:txBody>
      </p:sp>
      <p:sp>
        <p:nvSpPr>
          <p:cNvPr id="4" name="灯片编号占位符 3"/>
          <p:cNvSpPr>
            <a:spLocks noGrp="1"/>
          </p:cNvSpPr>
          <p:nvPr>
            <p:ph type="sldNum" sz="quarter" idx="10"/>
          </p:nvPr>
        </p:nvSpPr>
        <p:spPr/>
        <p:txBody>
          <a:bodyPr/>
          <a:lstStyle/>
          <a:p>
            <a:fld id="{3CDEA402-8867-C747-9DF3-4A235FDFED0A}" type="slidenum">
              <a:rPr kumimoji="1" lang="zh-CN" altLang="en-US" smtClean="0"/>
              <a:t>77</a:t>
            </a:fld>
            <a:endParaRPr kumimoji="1" lang="zh-CN" altLang="en-US"/>
          </a:p>
        </p:txBody>
      </p:sp>
    </p:spTree>
    <p:extLst>
      <p:ext uri="{BB962C8B-B14F-4D97-AF65-F5344CB8AC3E}">
        <p14:creationId xmlns:p14="http://schemas.microsoft.com/office/powerpoint/2010/main" val="172919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a:solidFill>
                  <a:schemeClr val="tx1"/>
                </a:solidFill>
                <a:effectLst/>
                <a:latin typeface="+mn-lt"/>
                <a:ea typeface="+mn-ea"/>
                <a:cs typeface="+mn-cs"/>
              </a:rPr>
              <a:t>fork</a:t>
            </a:r>
            <a:r>
              <a:rPr lang="zh-CN" altLang="en-US" sz="1200" b="1" i="0" kern="1200" dirty="0">
                <a:solidFill>
                  <a:schemeClr val="tx1"/>
                </a:solidFill>
                <a:effectLst/>
                <a:latin typeface="+mn-lt"/>
                <a:ea typeface="+mn-ea"/>
                <a:cs typeface="+mn-cs"/>
              </a:rPr>
              <a:t>系统调用</a:t>
            </a:r>
          </a:p>
          <a:p>
            <a:r>
              <a:rPr lang="en-US" altLang="zh-CN" dirty="0"/>
              <a:t>https://blog.csdn.net/guoping16/article/details/6580006</a:t>
            </a:r>
            <a:endParaRPr lang="zh-CN" altLang="en-US" dirty="0"/>
          </a:p>
        </p:txBody>
      </p:sp>
      <p:sp>
        <p:nvSpPr>
          <p:cNvPr id="4" name="灯片编号占位符 3"/>
          <p:cNvSpPr>
            <a:spLocks noGrp="1"/>
          </p:cNvSpPr>
          <p:nvPr>
            <p:ph type="sldNum" sz="quarter" idx="10"/>
          </p:nvPr>
        </p:nvSpPr>
        <p:spPr/>
        <p:txBody>
          <a:bodyPr/>
          <a:lstStyle/>
          <a:p>
            <a:fld id="{3CDEA402-8867-C747-9DF3-4A235FDFED0A}" type="slidenum">
              <a:rPr kumimoji="1" lang="zh-CN" altLang="en-US" smtClean="0"/>
              <a:t>80</a:t>
            </a:fld>
            <a:endParaRPr kumimoji="1" lang="zh-CN" altLang="en-US"/>
          </a:p>
        </p:txBody>
      </p:sp>
    </p:spTree>
    <p:extLst>
      <p:ext uri="{BB962C8B-B14F-4D97-AF65-F5344CB8AC3E}">
        <p14:creationId xmlns:p14="http://schemas.microsoft.com/office/powerpoint/2010/main" val="1961821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A402-8867-C747-9DF3-4A235FDFED0A}" type="slidenum">
              <a:rPr kumimoji="1" lang="zh-CN" altLang="en-US" smtClean="0"/>
              <a:t>82</a:t>
            </a:fld>
            <a:endParaRPr kumimoji="1" lang="zh-CN" altLang="en-US"/>
          </a:p>
        </p:txBody>
      </p:sp>
    </p:spTree>
    <p:extLst>
      <p:ext uri="{BB962C8B-B14F-4D97-AF65-F5344CB8AC3E}">
        <p14:creationId xmlns:p14="http://schemas.microsoft.com/office/powerpoint/2010/main" val="199997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execve</a:t>
            </a:r>
            <a:r>
              <a:rPr lang="zh-CN" altLang="en-US" sz="1200" b="0" i="0" kern="1200" dirty="0">
                <a:solidFill>
                  <a:schemeClr val="tx1"/>
                </a:solidFill>
                <a:effectLst/>
                <a:latin typeface="+mn-lt"/>
                <a:ea typeface="+mn-ea"/>
                <a:cs typeface="+mn-cs"/>
              </a:rPr>
              <a:t>（执行文件）在父进程中</a:t>
            </a:r>
            <a:r>
              <a:rPr lang="en-US" altLang="zh-CN" sz="1200" b="0" i="0" kern="1200" dirty="0">
                <a:solidFill>
                  <a:schemeClr val="tx1"/>
                </a:solidFill>
                <a:effectLst/>
                <a:latin typeface="+mn-lt"/>
                <a:ea typeface="+mn-ea"/>
                <a:cs typeface="+mn-cs"/>
              </a:rPr>
              <a:t>fork</a:t>
            </a:r>
            <a:r>
              <a:rPr lang="zh-CN" altLang="en-US" sz="1200" b="0" i="0" kern="1200" dirty="0">
                <a:solidFill>
                  <a:schemeClr val="tx1"/>
                </a:solidFill>
                <a:effectLst/>
                <a:latin typeface="+mn-lt"/>
                <a:ea typeface="+mn-ea"/>
                <a:cs typeface="+mn-cs"/>
              </a:rPr>
              <a:t>一个子进程，在子进程中调用</a:t>
            </a:r>
            <a:r>
              <a:rPr lang="en-US" altLang="zh-CN" sz="1200" b="0" i="0" kern="1200" dirty="0">
                <a:solidFill>
                  <a:schemeClr val="tx1"/>
                </a:solidFill>
                <a:effectLst/>
                <a:latin typeface="+mn-lt"/>
                <a:ea typeface="+mn-ea"/>
                <a:cs typeface="+mn-cs"/>
              </a:rPr>
              <a:t>exec</a:t>
            </a:r>
            <a:r>
              <a:rPr lang="zh-CN" altLang="en-US" sz="1200" b="0" i="0" kern="1200" dirty="0">
                <a:solidFill>
                  <a:schemeClr val="tx1"/>
                </a:solidFill>
                <a:effectLst/>
                <a:latin typeface="+mn-lt"/>
                <a:ea typeface="+mn-ea"/>
                <a:cs typeface="+mn-cs"/>
              </a:rPr>
              <a:t>函数启动新的程序。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latinLnBrk="1"/>
            <a:r>
              <a:rPr lang="zh-CN" altLang="en-US" sz="1200" b="1" i="0" kern="1200" dirty="0">
                <a:solidFill>
                  <a:schemeClr val="tx1"/>
                </a:solidFill>
                <a:effectLst/>
                <a:latin typeface="+mn-lt"/>
                <a:ea typeface="+mn-ea"/>
                <a:cs typeface="+mn-cs"/>
              </a:rPr>
              <a:t>僵尸进程是如何产生的？怎样避免僵尸进程的产生</a:t>
            </a:r>
          </a:p>
          <a:p>
            <a:br>
              <a:rPr lang="zh-CN" altLang="en-US" dirty="0"/>
            </a:br>
            <a:r>
              <a:rPr lang="en-US" altLang="zh-CN" dirty="0"/>
              <a:t>https://blog.csdn.net/gengybgengyb/article/details/49700321</a:t>
            </a:r>
            <a:endParaRPr lang="zh-CN" altLang="en-US" dirty="0"/>
          </a:p>
        </p:txBody>
      </p:sp>
      <p:sp>
        <p:nvSpPr>
          <p:cNvPr id="4" name="灯片编号占位符 3"/>
          <p:cNvSpPr>
            <a:spLocks noGrp="1"/>
          </p:cNvSpPr>
          <p:nvPr>
            <p:ph type="sldNum" sz="quarter" idx="10"/>
          </p:nvPr>
        </p:nvSpPr>
        <p:spPr/>
        <p:txBody>
          <a:bodyPr/>
          <a:lstStyle/>
          <a:p>
            <a:fld id="{3CDEA402-8867-C747-9DF3-4A235FDFED0A}" type="slidenum">
              <a:rPr kumimoji="1" lang="zh-CN" altLang="en-US" smtClean="0"/>
              <a:t>83</a:t>
            </a:fld>
            <a:endParaRPr kumimoji="1" lang="zh-CN" altLang="en-US"/>
          </a:p>
        </p:txBody>
      </p:sp>
    </p:spTree>
    <p:extLst>
      <p:ext uri="{BB962C8B-B14F-4D97-AF65-F5344CB8AC3E}">
        <p14:creationId xmlns:p14="http://schemas.microsoft.com/office/powerpoint/2010/main" val="2662719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a:solidFill>
                  <a:schemeClr val="tx1"/>
                </a:solidFill>
                <a:latin typeface="+mn-lt"/>
                <a:ea typeface="Microsoft YaHei UI" panose="020B0503020204020204" pitchFamily="34" charset="-122"/>
                <a:cs typeface="+mn-cs"/>
              </a:rPr>
              <a:t>阻塞：阻塞是个什么概念呢？比如某个时候你在等快递，但是你不知道快递什么时候过来，而且你没有别的事可以干（或者说接下来的事要等快递来了才能做）；那么你可以去睡觉了，因为你知道快递把货送来时一定会给你打个电话（假定一定能叫醒你）。</a:t>
            </a:r>
          </a:p>
          <a:p>
            <a:r>
              <a:rPr lang="zh-CN" altLang="en-US" sz="1200" b="0" i="0" kern="1200" dirty="0">
                <a:solidFill>
                  <a:schemeClr val="tx1"/>
                </a:solidFill>
                <a:latin typeface="+mn-lt"/>
                <a:ea typeface="Microsoft YaHei UI" panose="020B0503020204020204" pitchFamily="34" charset="-122"/>
                <a:cs typeface="+mn-cs"/>
              </a:rPr>
              <a:t>非阻塞忙轮询：接着上面等快递的例子，如果用忙轮询的方法，那么你需要知道快递员的手机号，然后每分钟给他挂个电话：“你到了没？”</a:t>
            </a:r>
          </a:p>
          <a:p>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多路复用：为了避免</a:t>
            </a:r>
            <a:r>
              <a:rPr lang="en-US" altLang="zh-CN" sz="1200" b="0" i="0" kern="1200" dirty="0">
                <a:solidFill>
                  <a:schemeClr val="tx1"/>
                </a:solidFill>
                <a:latin typeface="+mn-lt"/>
                <a:ea typeface="Microsoft YaHei UI" panose="020B0503020204020204" pitchFamily="34" charset="-122"/>
                <a:cs typeface="+mn-cs"/>
              </a:rPr>
              <a:t>CPU</a:t>
            </a:r>
            <a:r>
              <a:rPr lang="zh-CN" altLang="en-US" sz="1200" b="0" i="0" kern="1200" dirty="0">
                <a:solidFill>
                  <a:schemeClr val="tx1"/>
                </a:solidFill>
                <a:latin typeface="+mn-lt"/>
                <a:ea typeface="Microsoft YaHei UI" panose="020B0503020204020204" pitchFamily="34" charset="-122"/>
                <a:cs typeface="+mn-cs"/>
              </a:rPr>
              <a:t>空转，可以引进了一个代理（一开始有一位叫做</a:t>
            </a:r>
            <a:r>
              <a:rPr lang="en-US" altLang="zh-CN" sz="1200" b="0" i="0" kern="1200" dirty="0">
                <a:solidFill>
                  <a:schemeClr val="tx1"/>
                </a:solidFill>
                <a:latin typeface="+mn-lt"/>
                <a:ea typeface="Microsoft YaHei UI" panose="020B0503020204020204" pitchFamily="34" charset="-122"/>
                <a:cs typeface="+mn-cs"/>
              </a:rPr>
              <a:t>select</a:t>
            </a:r>
            <a:r>
              <a:rPr lang="zh-CN" altLang="en-US" sz="1200" b="0" i="0" kern="1200" dirty="0">
                <a:solidFill>
                  <a:schemeClr val="tx1"/>
                </a:solidFill>
                <a:latin typeface="+mn-lt"/>
                <a:ea typeface="Microsoft YaHei UI" panose="020B0503020204020204" pitchFamily="34" charset="-122"/>
                <a:cs typeface="+mn-cs"/>
              </a:rPr>
              <a:t>的代理，后来又有一位叫做</a:t>
            </a:r>
            <a:r>
              <a:rPr lang="en-US" altLang="zh-CN" sz="1200" b="0" i="0" kern="1200" dirty="0">
                <a:solidFill>
                  <a:schemeClr val="tx1"/>
                </a:solidFill>
                <a:latin typeface="+mn-lt"/>
                <a:ea typeface="Microsoft YaHei UI" panose="020B0503020204020204" pitchFamily="34" charset="-122"/>
                <a:cs typeface="+mn-cs"/>
              </a:rPr>
              <a:t>poll</a:t>
            </a:r>
            <a:r>
              <a:rPr lang="zh-CN" altLang="en-US" sz="1200" b="0" i="0" kern="1200" dirty="0">
                <a:solidFill>
                  <a:schemeClr val="tx1"/>
                </a:solidFill>
                <a:latin typeface="+mn-lt"/>
                <a:ea typeface="Microsoft YaHei UI" panose="020B0503020204020204" pitchFamily="34" charset="-122"/>
                <a:cs typeface="+mn-cs"/>
              </a:rPr>
              <a:t>的代理，不过两者的本质是一样的）。这个代理比较厉害，可以同时观察许多流的</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事件，在空闲的时候，会把当前线程阻塞掉，当有一个或多个流有</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事件时，就从阻塞态中醒来。于是我们的程序就会轮询一遍所有的流，如果没有</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事件产生，我们的程序就会阻塞在</a:t>
            </a:r>
            <a:r>
              <a:rPr lang="en-US" altLang="zh-CN" sz="1200" b="0" i="0" kern="1200" dirty="0">
                <a:solidFill>
                  <a:schemeClr val="tx1"/>
                </a:solidFill>
                <a:latin typeface="+mn-lt"/>
                <a:ea typeface="Microsoft YaHei UI" panose="020B0503020204020204" pitchFamily="34" charset="-122"/>
                <a:cs typeface="+mn-cs"/>
              </a:rPr>
              <a:t>select</a:t>
            </a:r>
            <a:r>
              <a:rPr lang="zh-CN" altLang="en-US" sz="1200" b="0" i="0" kern="1200" dirty="0">
                <a:solidFill>
                  <a:schemeClr val="tx1"/>
                </a:solidFill>
                <a:latin typeface="+mn-lt"/>
                <a:ea typeface="Microsoft YaHei UI" panose="020B0503020204020204" pitchFamily="34" charset="-122"/>
                <a:cs typeface="+mn-cs"/>
              </a:rPr>
              <a:t>处。但是依然有个问题，我们从</a:t>
            </a:r>
            <a:r>
              <a:rPr lang="en-US" altLang="zh-CN" sz="1200" b="0" i="0" kern="1200" dirty="0">
                <a:solidFill>
                  <a:schemeClr val="tx1"/>
                </a:solidFill>
                <a:latin typeface="+mn-lt"/>
                <a:ea typeface="Microsoft YaHei UI" panose="020B0503020204020204" pitchFamily="34" charset="-122"/>
                <a:cs typeface="+mn-cs"/>
              </a:rPr>
              <a:t>select</a:t>
            </a:r>
            <a:r>
              <a:rPr lang="zh-CN" altLang="en-US" sz="1200" b="0" i="0" kern="1200" dirty="0">
                <a:solidFill>
                  <a:schemeClr val="tx1"/>
                </a:solidFill>
                <a:latin typeface="+mn-lt"/>
                <a:ea typeface="Microsoft YaHei UI" panose="020B0503020204020204" pitchFamily="34" charset="-122"/>
                <a:cs typeface="+mn-cs"/>
              </a:rPr>
              <a:t>那里仅仅知道了，有</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事件发生了，但却并不知道是那几个流（可能有一个，多个，甚至全部），我们只能无差别轮询所有流，找出能读出数据，或者写入数据的流，对他们进行操作。</a:t>
            </a:r>
          </a:p>
          <a:p>
            <a:r>
              <a:rPr lang="zh-CN" altLang="en-US" sz="1200" b="0" i="0" kern="1200" dirty="0">
                <a:solidFill>
                  <a:schemeClr val="tx1"/>
                </a:solidFill>
                <a:latin typeface="+mn-lt"/>
                <a:ea typeface="Microsoft YaHei UI" panose="020B0503020204020204" pitchFamily="34" charset="-122"/>
                <a:cs typeface="+mn-cs"/>
              </a:rPr>
              <a:t>    但是使用</a:t>
            </a:r>
            <a:r>
              <a:rPr lang="en-US" altLang="zh-CN" sz="1200" b="0" i="0" kern="1200" dirty="0">
                <a:solidFill>
                  <a:schemeClr val="tx1"/>
                </a:solidFill>
                <a:latin typeface="+mn-lt"/>
                <a:ea typeface="Microsoft YaHei UI" panose="020B0503020204020204" pitchFamily="34" charset="-122"/>
                <a:cs typeface="+mn-cs"/>
              </a:rPr>
              <a:t>select</a:t>
            </a:r>
            <a:r>
              <a:rPr lang="zh-CN" altLang="en-US" sz="1200" b="0" i="0" kern="1200" dirty="0">
                <a:solidFill>
                  <a:schemeClr val="tx1"/>
                </a:solidFill>
                <a:latin typeface="+mn-lt"/>
                <a:ea typeface="Microsoft YaHei UI" panose="020B0503020204020204" pitchFamily="34" charset="-122"/>
                <a:cs typeface="+mn-cs"/>
              </a:rPr>
              <a:t>，我们有</a:t>
            </a:r>
            <a:r>
              <a:rPr lang="en-US" altLang="zh-CN" sz="1200" b="0" i="0" kern="1200" dirty="0">
                <a:solidFill>
                  <a:schemeClr val="tx1"/>
                </a:solidFill>
                <a:latin typeface="+mn-lt"/>
                <a:ea typeface="Microsoft YaHei UI" panose="020B0503020204020204" pitchFamily="34" charset="-122"/>
                <a:cs typeface="+mn-cs"/>
              </a:rPr>
              <a:t>O(n)</a:t>
            </a:r>
            <a:r>
              <a:rPr lang="zh-CN" altLang="en-US" sz="1200" b="0" i="0" kern="1200" dirty="0">
                <a:solidFill>
                  <a:schemeClr val="tx1"/>
                </a:solidFill>
                <a:latin typeface="+mn-lt"/>
                <a:ea typeface="Microsoft YaHei UI" panose="020B0503020204020204" pitchFamily="34" charset="-122"/>
                <a:cs typeface="+mn-cs"/>
              </a:rPr>
              <a:t>的无差别轮询复杂度，同时处理的流越多，没一次无差别轮询时间就越长。而</a:t>
            </a:r>
            <a:r>
              <a:rPr lang="en-US" altLang="zh-CN" sz="1200" b="0" i="0" kern="1200" dirty="0" err="1">
                <a:solidFill>
                  <a:schemeClr val="tx1"/>
                </a:solidFill>
                <a:latin typeface="+mn-lt"/>
                <a:ea typeface="Microsoft YaHei UI" panose="020B0503020204020204" pitchFamily="34" charset="-122"/>
                <a:cs typeface="+mn-cs"/>
              </a:rPr>
              <a:t>epoll</a:t>
            </a:r>
            <a:r>
              <a:rPr lang="zh-CN" altLang="en-US" sz="1200" b="0" i="0" kern="1200" dirty="0">
                <a:solidFill>
                  <a:schemeClr val="tx1"/>
                </a:solidFill>
                <a:latin typeface="+mn-lt"/>
                <a:ea typeface="Microsoft YaHei UI" panose="020B0503020204020204" pitchFamily="34" charset="-122"/>
                <a:cs typeface="+mn-cs"/>
              </a:rPr>
              <a:t>可以理解为</a:t>
            </a:r>
            <a:r>
              <a:rPr lang="en-US" altLang="zh-CN" sz="1200" b="0" i="0" kern="1200" dirty="0">
                <a:solidFill>
                  <a:schemeClr val="tx1"/>
                </a:solidFill>
                <a:latin typeface="+mn-lt"/>
                <a:ea typeface="Microsoft YaHei UI" panose="020B0503020204020204" pitchFamily="34" charset="-122"/>
                <a:cs typeface="+mn-cs"/>
              </a:rPr>
              <a:t>event poll</a:t>
            </a:r>
            <a:r>
              <a:rPr lang="zh-CN" altLang="en-US" sz="1200" b="0" i="0" kern="1200" dirty="0">
                <a:solidFill>
                  <a:schemeClr val="tx1"/>
                </a:solidFill>
                <a:latin typeface="+mn-lt"/>
                <a:ea typeface="Microsoft YaHei UI" panose="020B0503020204020204" pitchFamily="34" charset="-122"/>
                <a:cs typeface="+mn-cs"/>
              </a:rPr>
              <a:t>，不同于忙轮询和无差别轮询，</a:t>
            </a:r>
            <a:r>
              <a:rPr lang="en-US" altLang="zh-CN" sz="1200" b="0" i="0" kern="1200" dirty="0" err="1">
                <a:solidFill>
                  <a:schemeClr val="tx1"/>
                </a:solidFill>
                <a:latin typeface="+mn-lt"/>
                <a:ea typeface="Microsoft YaHei UI" panose="020B0503020204020204" pitchFamily="34" charset="-122"/>
                <a:cs typeface="+mn-cs"/>
              </a:rPr>
              <a:t>epoll</a:t>
            </a:r>
            <a:r>
              <a:rPr lang="zh-CN" altLang="en-US" sz="1200" b="0" i="0" kern="1200" dirty="0">
                <a:solidFill>
                  <a:schemeClr val="tx1"/>
                </a:solidFill>
                <a:latin typeface="+mn-lt"/>
                <a:ea typeface="Microsoft YaHei UI" panose="020B0503020204020204" pitchFamily="34" charset="-122"/>
                <a:cs typeface="+mn-cs"/>
              </a:rPr>
              <a:t>之会把哪个流发生了怎样的</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事件通知我们。此时我们对这些流的操作都是有意义的。（复杂度降低到了</a:t>
            </a:r>
            <a:r>
              <a:rPr lang="en-US" altLang="zh-CN" sz="1200" b="0" i="0" kern="1200" dirty="0">
                <a:solidFill>
                  <a:schemeClr val="tx1"/>
                </a:solidFill>
                <a:latin typeface="+mn-lt"/>
                <a:ea typeface="Microsoft YaHei UI" panose="020B0503020204020204" pitchFamily="34" charset="-122"/>
                <a:cs typeface="+mn-cs"/>
              </a:rPr>
              <a:t>O(1)</a:t>
            </a:r>
            <a:r>
              <a:rPr lang="zh-CN" altLang="en-US" sz="1200" b="0" i="0" kern="1200" dirty="0">
                <a:solidFill>
                  <a:schemeClr val="tx1"/>
                </a:solidFill>
                <a:latin typeface="+mn-lt"/>
                <a:ea typeface="Microsoft YaHei UI" panose="020B0503020204020204" pitchFamily="34" charset="-122"/>
                <a:cs typeface="+mn-cs"/>
              </a:rPr>
              <a:t>）</a:t>
            </a:r>
          </a:p>
          <a:p>
            <a:r>
              <a:rPr lang="zh-CN" altLang="en-US" sz="1200" b="0" i="0" kern="1200" dirty="0">
                <a:solidFill>
                  <a:schemeClr val="tx1"/>
                </a:solidFill>
                <a:latin typeface="+mn-lt"/>
                <a:ea typeface="Microsoft YaHei UI" panose="020B0503020204020204" pitchFamily="34" charset="-122"/>
                <a:cs typeface="+mn-cs"/>
              </a:rPr>
              <a:t>于是我们可以把“忙”字去掉了）。</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109</a:t>
            </a:fld>
            <a:endParaRPr lang="en-US" altLang="zh-CN" dirty="0"/>
          </a:p>
        </p:txBody>
      </p:sp>
    </p:spTree>
    <p:extLst>
      <p:ext uri="{BB962C8B-B14F-4D97-AF65-F5344CB8AC3E}">
        <p14:creationId xmlns:p14="http://schemas.microsoft.com/office/powerpoint/2010/main" val="3092791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latin typeface="+mn-lt"/>
                <a:ea typeface="Microsoft YaHei UI" panose="020B0503020204020204" pitchFamily="34" charset="-122"/>
                <a:cs typeface="+mn-cs"/>
              </a:rPr>
              <a:t>一个进程调用 </a:t>
            </a:r>
            <a:r>
              <a:rPr lang="en-US" altLang="zh-CN" sz="1200" b="0" i="0" kern="1200" dirty="0" err="1">
                <a:solidFill>
                  <a:schemeClr val="tx1"/>
                </a:solidFill>
                <a:latin typeface="+mn-lt"/>
                <a:ea typeface="Microsoft YaHei UI" panose="020B0503020204020204" pitchFamily="34" charset="-122"/>
                <a:cs typeface="+mn-cs"/>
              </a:rPr>
              <a:t>recvfrom</a:t>
            </a:r>
            <a:r>
              <a:rPr lang="en-US" altLang="zh-CN" sz="1200" b="0" i="0" kern="1200" dirty="0">
                <a:solidFill>
                  <a:schemeClr val="tx1"/>
                </a:solidFill>
                <a:latin typeface="+mn-lt"/>
                <a:ea typeface="Microsoft YaHei UI" panose="020B0503020204020204" pitchFamily="34" charset="-122"/>
                <a:cs typeface="+mn-cs"/>
              </a:rPr>
              <a:t> </a:t>
            </a:r>
            <a:r>
              <a:rPr lang="zh-CN" altLang="en-US" sz="1200" b="0" i="0" kern="1200" dirty="0">
                <a:solidFill>
                  <a:schemeClr val="tx1"/>
                </a:solidFill>
                <a:latin typeface="+mn-lt"/>
                <a:ea typeface="Microsoft YaHei UI" panose="020B0503020204020204" pitchFamily="34" charset="-122"/>
                <a:cs typeface="+mn-cs"/>
              </a:rPr>
              <a:t>，然后系统调用并不返回知道有数据报到达本地系统，然后系统将数据拷贝到进程的缓存中。 </a:t>
            </a:r>
            <a:endParaRPr lang="en-US" altLang="zh-CN" sz="1200" b="0" i="0" kern="1200" dirty="0">
              <a:solidFill>
                <a:schemeClr val="tx1"/>
              </a:solidFill>
              <a:latin typeface="+mn-lt"/>
              <a:ea typeface="Microsoft YaHei UI" panose="020B0503020204020204" pitchFamily="34"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latin typeface="+mn-lt"/>
                <a:ea typeface="Microsoft YaHei UI" panose="020B0503020204020204" pitchFamily="34" charset="-122"/>
                <a:cs typeface="+mn-cs"/>
              </a:rPr>
              <a:t>我</a:t>
            </a:r>
            <a:r>
              <a:rPr lang="zh-CN" altLang="en-US" sz="1200" b="0" i="0" kern="1200" dirty="0">
                <a:solidFill>
                  <a:srgbClr val="C00000"/>
                </a:solidFill>
                <a:latin typeface="+mn-lt"/>
                <a:ea typeface="Microsoft YaHei UI" panose="020B0503020204020204" pitchFamily="34" charset="-122"/>
                <a:cs typeface="+mn-cs"/>
              </a:rPr>
              <a:t>们称这个进程在调用</a:t>
            </a:r>
            <a:r>
              <a:rPr lang="en-US" altLang="zh-CN" sz="1200" b="0" i="0" kern="1200" dirty="0" err="1">
                <a:solidFill>
                  <a:srgbClr val="C00000"/>
                </a:solidFill>
                <a:latin typeface="+mn-lt"/>
                <a:ea typeface="Microsoft YaHei UI" panose="020B0503020204020204" pitchFamily="34" charset="-122"/>
                <a:cs typeface="+mn-cs"/>
              </a:rPr>
              <a:t>recvfrom</a:t>
            </a:r>
            <a:r>
              <a:rPr lang="zh-CN" altLang="en-US" sz="1200" b="0" i="0" kern="1200" dirty="0">
                <a:solidFill>
                  <a:srgbClr val="C00000"/>
                </a:solidFill>
                <a:latin typeface="+mn-lt"/>
                <a:ea typeface="Microsoft YaHei UI" panose="020B0503020204020204" pitchFamily="34" charset="-122"/>
                <a:cs typeface="+mn-cs"/>
              </a:rPr>
              <a:t>一直到从</a:t>
            </a:r>
            <a:r>
              <a:rPr lang="en-US" altLang="zh-CN" sz="1200" b="0" i="0" kern="1200" dirty="0" err="1">
                <a:solidFill>
                  <a:srgbClr val="C00000"/>
                </a:solidFill>
                <a:latin typeface="+mn-lt"/>
                <a:ea typeface="Microsoft YaHei UI" panose="020B0503020204020204" pitchFamily="34" charset="-122"/>
                <a:cs typeface="+mn-cs"/>
              </a:rPr>
              <a:t>recvfrom</a:t>
            </a:r>
            <a:r>
              <a:rPr lang="zh-CN" altLang="en-US" sz="1200" b="0" i="0" kern="1200" dirty="0">
                <a:solidFill>
                  <a:srgbClr val="C00000"/>
                </a:solidFill>
                <a:latin typeface="+mn-lt"/>
                <a:ea typeface="Microsoft YaHei UI" panose="020B0503020204020204" pitchFamily="34" charset="-122"/>
                <a:cs typeface="+mn-cs"/>
              </a:rPr>
              <a:t>返回这段时间是阻塞的</a:t>
            </a:r>
            <a:r>
              <a:rPr lang="zh-CN" altLang="en-US" sz="1200" b="0" i="0" kern="1200" dirty="0">
                <a:solidFill>
                  <a:schemeClr val="tx1"/>
                </a:solidFill>
                <a:latin typeface="+mn-lt"/>
                <a:ea typeface="Microsoft YaHei UI" panose="020B0503020204020204" pitchFamily="34" charset="-122"/>
                <a:cs typeface="+mn-cs"/>
              </a:rPr>
              <a:t>。当</a:t>
            </a:r>
            <a:r>
              <a:rPr lang="en-US" altLang="zh-CN" sz="1200" b="0" i="0" kern="1200" dirty="0" err="1">
                <a:solidFill>
                  <a:schemeClr val="tx1"/>
                </a:solidFill>
                <a:latin typeface="+mn-lt"/>
                <a:ea typeface="Microsoft YaHei UI" panose="020B0503020204020204" pitchFamily="34" charset="-122"/>
                <a:cs typeface="+mn-cs"/>
              </a:rPr>
              <a:t>recvfrom</a:t>
            </a:r>
            <a:r>
              <a:rPr lang="zh-CN" altLang="en-US" sz="1200" b="0" i="0" kern="1200" dirty="0">
                <a:solidFill>
                  <a:schemeClr val="tx1"/>
                </a:solidFill>
                <a:latin typeface="+mn-lt"/>
                <a:ea typeface="Microsoft YaHei UI" panose="020B0503020204020204" pitchFamily="34" charset="-122"/>
                <a:cs typeface="+mn-cs"/>
              </a:rPr>
              <a:t>正常返回时，我们的进程继续它的操作。</a:t>
            </a:r>
            <a:endParaRPr lang="en-US" altLang="zh-CN" sz="1200" b="0" i="0" kern="1200" dirty="0">
              <a:solidFill>
                <a:schemeClr val="tx1"/>
              </a:solidFill>
              <a:latin typeface="+mn-lt"/>
              <a:ea typeface="Microsoft YaHei UI" panose="020B0503020204020204" pitchFamily="34"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latin typeface="+mn-lt"/>
                <a:ea typeface="Microsoft YaHei UI" panose="020B0503020204020204" pitchFamily="34" charset="-122"/>
                <a:cs typeface="+mn-cs"/>
              </a:rPr>
              <a:t>--</a:t>
            </a:r>
            <a:r>
              <a:rPr lang="zh-CN" altLang="en-US" sz="1200" b="0" i="0" kern="1200" dirty="0">
                <a:solidFill>
                  <a:schemeClr val="tx1"/>
                </a:solidFill>
                <a:latin typeface="+mn-lt"/>
                <a:ea typeface="Microsoft YaHei UI" panose="020B0503020204020204" pitchFamily="34" charset="-122"/>
                <a:cs typeface="+mn-cs"/>
              </a:rPr>
              <a:t>阻塞</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模式下，一个进程只能处理一个流的</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事件。</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111</a:t>
            </a:fld>
            <a:endParaRPr lang="en-US" altLang="zh-CN" dirty="0"/>
          </a:p>
        </p:txBody>
      </p:sp>
    </p:spTree>
    <p:extLst>
      <p:ext uri="{BB962C8B-B14F-4D97-AF65-F5344CB8AC3E}">
        <p14:creationId xmlns:p14="http://schemas.microsoft.com/office/powerpoint/2010/main" val="3042287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 内核头文件 </a:t>
            </a:r>
            <a:r>
              <a:rPr lang="en-US" altLang="zh-CN" sz="1200" b="0" i="0" kern="1200" dirty="0">
                <a:solidFill>
                  <a:schemeClr val="tx1"/>
                </a:solidFill>
                <a:effectLst/>
                <a:latin typeface="+mn-lt"/>
                <a:ea typeface="+mn-ea"/>
                <a:cs typeface="+mn-cs"/>
              </a:rPr>
              <a:t>&lt;</a:t>
            </a:r>
            <a:r>
              <a:rPr lang="en-US" altLang="zh-CN" sz="1200" b="0" i="0" kern="1200" dirty="0" err="1">
                <a:solidFill>
                  <a:schemeClr val="tx1"/>
                </a:solidFill>
                <a:effectLst/>
                <a:latin typeface="+mn-lt"/>
                <a:ea typeface="+mn-ea"/>
                <a:cs typeface="+mn-cs"/>
              </a:rPr>
              <a:t>linux</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edd.h</a:t>
            </a:r>
            <a:r>
              <a:rPr lang="en-US" altLang="zh-CN" sz="1200" b="0" i="0" kern="1200" dirty="0">
                <a:solidFill>
                  <a:schemeClr val="tx1"/>
                </a:solidFill>
                <a:effectLst/>
                <a:latin typeface="+mn-lt"/>
                <a:ea typeface="+mn-ea"/>
                <a:cs typeface="+mn-cs"/>
              </a:rPr>
              <a:t>&gt; </a:t>
            </a:r>
            <a:r>
              <a:rPr lang="zh-CN" altLang="en-US" sz="1200" b="0" i="0" kern="1200" dirty="0">
                <a:solidFill>
                  <a:schemeClr val="tx1"/>
                </a:solidFill>
                <a:effectLst/>
                <a:latin typeface="+mn-lt"/>
                <a:ea typeface="+mn-ea"/>
                <a:cs typeface="+mn-cs"/>
              </a:rPr>
              <a:t>定义几个与 </a:t>
            </a:r>
            <a:r>
              <a:rPr lang="en-US" altLang="zh-CN" sz="1200" b="0" i="0" kern="1200" dirty="0">
                <a:solidFill>
                  <a:schemeClr val="tx1"/>
                </a:solidFill>
                <a:effectLst/>
                <a:latin typeface="+mn-lt"/>
                <a:ea typeface="+mn-ea"/>
                <a:cs typeface="+mn-cs"/>
              </a:rPr>
              <a:t>x86 BIOS </a:t>
            </a:r>
            <a:r>
              <a:rPr lang="zh-CN" altLang="en-US" sz="1200" b="0" i="0" kern="1200" dirty="0">
                <a:solidFill>
                  <a:schemeClr val="tx1"/>
                </a:solidFill>
                <a:effectLst/>
                <a:latin typeface="+mn-lt"/>
                <a:ea typeface="+mn-ea"/>
                <a:cs typeface="+mn-cs"/>
              </a:rPr>
              <a:t>接口的数据结构</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__attribute__ ((packed)) </a:t>
            </a:r>
            <a:r>
              <a:rPr lang="zh-CN" altLang="en-US" sz="1200" b="0" i="0" kern="1200" dirty="0">
                <a:solidFill>
                  <a:schemeClr val="tx1"/>
                </a:solidFill>
                <a:effectLst/>
                <a:latin typeface="+mn-lt"/>
                <a:ea typeface="+mn-ea"/>
                <a:cs typeface="+mn-cs"/>
              </a:rPr>
              <a:t>的作用就是告诉编译器取消结构在编译过程中的优化对齐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按照实际占用字节数进行对齐，是</a:t>
            </a:r>
            <a:r>
              <a:rPr lang="en-US" altLang="zh-CN" sz="1200" b="0" i="0" kern="1200" dirty="0">
                <a:solidFill>
                  <a:schemeClr val="tx1"/>
                </a:solidFill>
                <a:effectLst/>
                <a:latin typeface="+mn-lt"/>
                <a:ea typeface="+mn-ea"/>
                <a:cs typeface="+mn-cs"/>
              </a:rPr>
              <a:t>GCC</a:t>
            </a:r>
            <a:r>
              <a:rPr lang="zh-CN" altLang="en-US" sz="1200" b="0" i="0" kern="1200" dirty="0">
                <a:solidFill>
                  <a:schemeClr val="tx1"/>
                </a:solidFill>
                <a:effectLst/>
                <a:latin typeface="+mn-lt"/>
                <a:ea typeface="+mn-ea"/>
                <a:cs typeface="+mn-cs"/>
              </a:rPr>
              <a:t>特有的语法。</a:t>
            </a:r>
            <a:endParaRPr lang="en-US" altLang="zh-CN" sz="1200" b="0" i="0" kern="1200" dirty="0">
              <a:solidFill>
                <a:schemeClr val="tx1"/>
              </a:solidFill>
              <a:effectLst/>
              <a:latin typeface="+mn-lt"/>
              <a:ea typeface="+mn-ea"/>
              <a:cs typeface="+mn-cs"/>
            </a:endParaRPr>
          </a:p>
          <a:p>
            <a:r>
              <a:rPr lang="en-US" altLang="zh-CN" dirty="0"/>
              <a:t>http://blog.chinaunix.net/uid-25768133-id-3485479.html</a:t>
            </a:r>
          </a:p>
          <a:p>
            <a:endParaRPr lang="en-US" altLang="zh-CN" dirty="0"/>
          </a:p>
          <a:p>
            <a:r>
              <a:rPr lang="zh-CN" altLang="en-US" dirty="0"/>
              <a:t>本例中，如果缺省对齐，那么就是</a:t>
            </a:r>
            <a:r>
              <a:rPr lang="en-US" altLang="zh-CN" dirty="0"/>
              <a:t>2-(6)-8-2-4-(2)</a:t>
            </a:r>
            <a:r>
              <a:rPr lang="zh-CN" altLang="en-US" dirty="0"/>
              <a:t>，括号里是添加的，共</a:t>
            </a:r>
            <a:r>
              <a:rPr lang="en-US" altLang="zh-CN" dirty="0"/>
              <a:t>24</a:t>
            </a:r>
            <a:r>
              <a:rPr lang="zh-CN" altLang="en-US"/>
              <a:t>字节；而</a:t>
            </a:r>
            <a:r>
              <a:rPr lang="en-US" altLang="zh-CN" dirty="0"/>
              <a:t>packed</a:t>
            </a:r>
            <a:r>
              <a:rPr lang="zh-CN" altLang="en-US" dirty="0"/>
              <a:t>后，只有</a:t>
            </a:r>
            <a:r>
              <a:rPr lang="en-US" altLang="zh-CN" dirty="0"/>
              <a:t>16</a:t>
            </a:r>
            <a:r>
              <a:rPr lang="zh-CN" altLang="en-US" dirty="0"/>
              <a:t>字节。</a:t>
            </a:r>
          </a:p>
        </p:txBody>
      </p:sp>
      <p:sp>
        <p:nvSpPr>
          <p:cNvPr id="4" name="灯片编号占位符 3"/>
          <p:cNvSpPr>
            <a:spLocks noGrp="1"/>
          </p:cNvSpPr>
          <p:nvPr>
            <p:ph type="sldNum" sz="quarter" idx="10"/>
          </p:nvPr>
        </p:nvSpPr>
        <p:spPr/>
        <p:txBody>
          <a:bodyPr/>
          <a:lstStyle/>
          <a:p>
            <a:fld id="{3CDEA402-8867-C747-9DF3-4A235FDFED0A}" type="slidenum">
              <a:rPr kumimoji="1" lang="zh-CN" altLang="en-US" smtClean="0"/>
              <a:t>18</a:t>
            </a:fld>
            <a:endParaRPr kumimoji="1" lang="zh-CN" altLang="en-US"/>
          </a:p>
        </p:txBody>
      </p:sp>
    </p:spTree>
    <p:extLst>
      <p:ext uri="{BB962C8B-B14F-4D97-AF65-F5344CB8AC3E}">
        <p14:creationId xmlns:p14="http://schemas.microsoft.com/office/powerpoint/2010/main" val="530541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latin typeface="+mn-lt"/>
                <a:ea typeface="Microsoft YaHei UI" panose="020B0503020204020204" pitchFamily="34" charset="-122"/>
                <a:cs typeface="+mn-cs"/>
              </a:rPr>
              <a:t>一个进程调用 </a:t>
            </a:r>
            <a:r>
              <a:rPr lang="en-US" altLang="zh-CN" sz="1200" b="0" i="0" kern="1200" dirty="0" err="1">
                <a:solidFill>
                  <a:schemeClr val="tx1"/>
                </a:solidFill>
                <a:latin typeface="+mn-lt"/>
                <a:ea typeface="Microsoft YaHei UI" panose="020B0503020204020204" pitchFamily="34" charset="-122"/>
                <a:cs typeface="+mn-cs"/>
              </a:rPr>
              <a:t>recvfrom</a:t>
            </a:r>
            <a:r>
              <a:rPr lang="en-US" altLang="zh-CN" sz="1200" b="0" i="0" kern="1200" dirty="0">
                <a:solidFill>
                  <a:schemeClr val="tx1"/>
                </a:solidFill>
                <a:latin typeface="+mn-lt"/>
                <a:ea typeface="Microsoft YaHei UI" panose="020B0503020204020204" pitchFamily="34" charset="-122"/>
                <a:cs typeface="+mn-cs"/>
              </a:rPr>
              <a:t> </a:t>
            </a:r>
            <a:r>
              <a:rPr lang="zh-CN" altLang="en-US" sz="1200" b="0" i="0" kern="1200" dirty="0">
                <a:solidFill>
                  <a:schemeClr val="tx1"/>
                </a:solidFill>
                <a:latin typeface="+mn-lt"/>
                <a:ea typeface="Microsoft YaHei UI" panose="020B0503020204020204" pitchFamily="34" charset="-122"/>
                <a:cs typeface="+mn-cs"/>
              </a:rPr>
              <a:t>，然后系统调用并不返回知道有数据报到达本地系统，然后系统将数据拷贝到进程的缓存中。 </a:t>
            </a:r>
            <a:endParaRPr lang="en-US" altLang="zh-CN" sz="1200" b="0" i="0" kern="1200" dirty="0">
              <a:solidFill>
                <a:schemeClr val="tx1"/>
              </a:solidFill>
              <a:latin typeface="+mn-lt"/>
              <a:ea typeface="Microsoft YaHei UI" panose="020B0503020204020204" pitchFamily="34"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latin typeface="+mn-lt"/>
                <a:ea typeface="Microsoft YaHei UI" panose="020B0503020204020204" pitchFamily="34" charset="-122"/>
                <a:cs typeface="+mn-cs"/>
              </a:rPr>
              <a:t>我</a:t>
            </a:r>
            <a:r>
              <a:rPr lang="zh-CN" altLang="en-US" sz="1200" b="0" i="0" kern="1200" dirty="0">
                <a:solidFill>
                  <a:srgbClr val="C00000"/>
                </a:solidFill>
                <a:latin typeface="+mn-lt"/>
                <a:ea typeface="Microsoft YaHei UI" panose="020B0503020204020204" pitchFamily="34" charset="-122"/>
                <a:cs typeface="+mn-cs"/>
              </a:rPr>
              <a:t>们称这个进程在调用</a:t>
            </a:r>
            <a:r>
              <a:rPr lang="en-US" altLang="zh-CN" sz="1200" b="0" i="0" kern="1200" dirty="0" err="1">
                <a:solidFill>
                  <a:srgbClr val="C00000"/>
                </a:solidFill>
                <a:latin typeface="+mn-lt"/>
                <a:ea typeface="Microsoft YaHei UI" panose="020B0503020204020204" pitchFamily="34" charset="-122"/>
                <a:cs typeface="+mn-cs"/>
              </a:rPr>
              <a:t>recvfrom</a:t>
            </a:r>
            <a:r>
              <a:rPr lang="zh-CN" altLang="en-US" sz="1200" b="0" i="0" kern="1200" dirty="0">
                <a:solidFill>
                  <a:srgbClr val="C00000"/>
                </a:solidFill>
                <a:latin typeface="+mn-lt"/>
                <a:ea typeface="Microsoft YaHei UI" panose="020B0503020204020204" pitchFamily="34" charset="-122"/>
                <a:cs typeface="+mn-cs"/>
              </a:rPr>
              <a:t>一直到从</a:t>
            </a:r>
            <a:r>
              <a:rPr lang="en-US" altLang="zh-CN" sz="1200" b="0" i="0" kern="1200" dirty="0" err="1">
                <a:solidFill>
                  <a:srgbClr val="C00000"/>
                </a:solidFill>
                <a:latin typeface="+mn-lt"/>
                <a:ea typeface="Microsoft YaHei UI" panose="020B0503020204020204" pitchFamily="34" charset="-122"/>
                <a:cs typeface="+mn-cs"/>
              </a:rPr>
              <a:t>recvfrom</a:t>
            </a:r>
            <a:r>
              <a:rPr lang="zh-CN" altLang="en-US" sz="1200" b="0" i="0" kern="1200" dirty="0">
                <a:solidFill>
                  <a:srgbClr val="C00000"/>
                </a:solidFill>
                <a:latin typeface="+mn-lt"/>
                <a:ea typeface="Microsoft YaHei UI" panose="020B0503020204020204" pitchFamily="34" charset="-122"/>
                <a:cs typeface="+mn-cs"/>
              </a:rPr>
              <a:t>返回这段时间是阻塞的</a:t>
            </a:r>
            <a:r>
              <a:rPr lang="zh-CN" altLang="en-US" sz="1200" b="0" i="0" kern="1200" dirty="0">
                <a:solidFill>
                  <a:schemeClr val="tx1"/>
                </a:solidFill>
                <a:latin typeface="+mn-lt"/>
                <a:ea typeface="Microsoft YaHei UI" panose="020B0503020204020204" pitchFamily="34" charset="-122"/>
                <a:cs typeface="+mn-cs"/>
              </a:rPr>
              <a:t>。当</a:t>
            </a:r>
            <a:r>
              <a:rPr lang="en-US" altLang="zh-CN" sz="1200" b="0" i="0" kern="1200" dirty="0" err="1">
                <a:solidFill>
                  <a:schemeClr val="tx1"/>
                </a:solidFill>
                <a:latin typeface="+mn-lt"/>
                <a:ea typeface="Microsoft YaHei UI" panose="020B0503020204020204" pitchFamily="34" charset="-122"/>
                <a:cs typeface="+mn-cs"/>
              </a:rPr>
              <a:t>recvfrom</a:t>
            </a:r>
            <a:r>
              <a:rPr lang="zh-CN" altLang="en-US" sz="1200" b="0" i="0" kern="1200" dirty="0">
                <a:solidFill>
                  <a:schemeClr val="tx1"/>
                </a:solidFill>
                <a:latin typeface="+mn-lt"/>
                <a:ea typeface="Microsoft YaHei UI" panose="020B0503020204020204" pitchFamily="34" charset="-122"/>
                <a:cs typeface="+mn-cs"/>
              </a:rPr>
              <a:t>正常返回后，我们的进程继续它的操作。</a:t>
            </a:r>
            <a:endParaRPr lang="en-US" altLang="zh-CN" sz="1200" b="0" i="0" kern="1200" dirty="0">
              <a:solidFill>
                <a:schemeClr val="tx1"/>
              </a:solidFill>
              <a:latin typeface="+mn-lt"/>
              <a:ea typeface="Microsoft YaHei UI" panose="020B0503020204020204" pitchFamily="34"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latin typeface="+mn-lt"/>
                <a:ea typeface="Microsoft YaHei UI" panose="020B0503020204020204" pitchFamily="34" charset="-122"/>
                <a:cs typeface="+mn-cs"/>
              </a:rPr>
              <a:t>--</a:t>
            </a:r>
            <a:r>
              <a:rPr lang="zh-CN" altLang="en-US" sz="1200" b="0" i="0" kern="1200" dirty="0">
                <a:solidFill>
                  <a:schemeClr val="tx1"/>
                </a:solidFill>
                <a:latin typeface="+mn-lt"/>
                <a:ea typeface="Microsoft YaHei UI" panose="020B0503020204020204" pitchFamily="34" charset="-122"/>
                <a:cs typeface="+mn-cs"/>
              </a:rPr>
              <a:t>阻塞</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模式下，一个进程只能处理一个流的</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事件。</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112</a:t>
            </a:fld>
            <a:endParaRPr lang="en-US" altLang="zh-CN" dirty="0"/>
          </a:p>
        </p:txBody>
      </p:sp>
    </p:spTree>
    <p:extLst>
      <p:ext uri="{BB962C8B-B14F-4D97-AF65-F5344CB8AC3E}">
        <p14:creationId xmlns:p14="http://schemas.microsoft.com/office/powerpoint/2010/main" val="2979845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a:solidFill>
                  <a:schemeClr val="tx1"/>
                </a:solidFill>
                <a:latin typeface="+mn-lt"/>
                <a:ea typeface="Microsoft YaHei UI" panose="020B0503020204020204" pitchFamily="34" charset="-122"/>
                <a:cs typeface="+mn-cs"/>
              </a:rPr>
              <a:t>1.</a:t>
            </a:r>
            <a:r>
              <a:rPr lang="zh-CN" altLang="en-US" sz="1200" b="0" i="0" kern="1200" dirty="0">
                <a:solidFill>
                  <a:schemeClr val="tx1"/>
                </a:solidFill>
                <a:latin typeface="+mn-lt"/>
                <a:ea typeface="Microsoft YaHei UI" panose="020B0503020204020204" pitchFamily="34" charset="-122"/>
                <a:cs typeface="+mn-cs"/>
              </a:rPr>
              <a:t>非阻塞模式的使用并不普遍，因为非阻塞模式会浪费大量的</a:t>
            </a:r>
            <a:r>
              <a:rPr lang="en-US" altLang="zh-CN" sz="1200" b="0" i="0" kern="1200" dirty="0">
                <a:solidFill>
                  <a:schemeClr val="tx1"/>
                </a:solidFill>
                <a:latin typeface="+mn-lt"/>
                <a:ea typeface="Microsoft YaHei UI" panose="020B0503020204020204" pitchFamily="34" charset="-122"/>
                <a:cs typeface="+mn-cs"/>
              </a:rPr>
              <a:t>CPU</a:t>
            </a:r>
            <a:r>
              <a:rPr lang="zh-CN" altLang="en-US" sz="1200" b="0" i="0" kern="1200" dirty="0">
                <a:solidFill>
                  <a:schemeClr val="tx1"/>
                </a:solidFill>
                <a:latin typeface="+mn-lt"/>
                <a:ea typeface="Microsoft YaHei UI" panose="020B0503020204020204" pitchFamily="34" charset="-122"/>
                <a:cs typeface="+mn-cs"/>
              </a:rPr>
              <a:t>资源。</a:t>
            </a:r>
            <a:br>
              <a:rPr lang="zh-CN" altLang="en-US" dirty="0"/>
            </a:br>
            <a:r>
              <a:rPr lang="en-US" altLang="zh-CN" dirty="0"/>
              <a:t>2.</a:t>
            </a:r>
            <a:r>
              <a:rPr lang="zh-CN" altLang="en-US" sz="1200" b="0" i="0" kern="1200" dirty="0">
                <a:solidFill>
                  <a:schemeClr val="tx1"/>
                </a:solidFill>
                <a:latin typeface="+mn-lt"/>
                <a:ea typeface="Microsoft YaHei UI" panose="020B0503020204020204" pitchFamily="34" charset="-122"/>
                <a:cs typeface="+mn-cs"/>
              </a:rPr>
              <a:t>当我们将一个套接字设置为非阻塞模式，我们相当于告诉了系统内核： “当我请求的</a:t>
            </a:r>
            <a:r>
              <a:rPr lang="en-US" altLang="zh-CN" sz="1200" b="0" i="0" kern="1200" dirty="0">
                <a:solidFill>
                  <a:schemeClr val="tx1"/>
                </a:solidFill>
                <a:latin typeface="+mn-lt"/>
                <a:ea typeface="Microsoft YaHei UI" panose="020B0503020204020204" pitchFamily="34" charset="-122"/>
                <a:cs typeface="+mn-cs"/>
              </a:rPr>
              <a:t>I/O </a:t>
            </a:r>
            <a:r>
              <a:rPr lang="zh-CN" altLang="en-US" sz="1200" b="0" i="0" kern="1200" dirty="0">
                <a:solidFill>
                  <a:schemeClr val="tx1"/>
                </a:solidFill>
                <a:latin typeface="+mn-lt"/>
                <a:ea typeface="Microsoft YaHei UI" panose="020B0503020204020204" pitchFamily="34" charset="-122"/>
                <a:cs typeface="+mn-cs"/>
              </a:rPr>
              <a:t>操作不能够马上完成，你想让我的进程进行休眠等待的时候，不要这么做，请马上返回一个错误给我。”</a:t>
            </a:r>
            <a:br>
              <a:rPr lang="zh-CN" altLang="en-US" dirty="0"/>
            </a:br>
            <a:r>
              <a:rPr lang="en-US" altLang="zh-CN" dirty="0"/>
              <a:t>3.</a:t>
            </a:r>
            <a:r>
              <a:rPr lang="zh-CN" altLang="en-US" sz="1200" b="0" i="0" kern="1200" dirty="0">
                <a:solidFill>
                  <a:schemeClr val="tx1"/>
                </a:solidFill>
                <a:latin typeface="+mn-lt"/>
                <a:ea typeface="Microsoft YaHei UI" panose="020B0503020204020204" pitchFamily="34" charset="-122"/>
                <a:cs typeface="+mn-cs"/>
              </a:rPr>
              <a:t>我们开始对 </a:t>
            </a:r>
            <a:r>
              <a:rPr lang="en-US" altLang="zh-CN" sz="1200" b="0" i="0" kern="1200" dirty="0" err="1">
                <a:solidFill>
                  <a:schemeClr val="tx1"/>
                </a:solidFill>
                <a:latin typeface="+mn-lt"/>
                <a:ea typeface="Microsoft YaHei UI" panose="020B0503020204020204" pitchFamily="34" charset="-122"/>
                <a:cs typeface="+mn-cs"/>
              </a:rPr>
              <a:t>recvfrom</a:t>
            </a:r>
            <a:r>
              <a:rPr lang="en-US" altLang="zh-CN" sz="1200" b="0" i="0" kern="1200" dirty="0">
                <a:solidFill>
                  <a:schemeClr val="tx1"/>
                </a:solidFill>
                <a:latin typeface="+mn-lt"/>
                <a:ea typeface="Microsoft YaHei UI" panose="020B0503020204020204" pitchFamily="34" charset="-122"/>
                <a:cs typeface="+mn-cs"/>
              </a:rPr>
              <a:t> </a:t>
            </a:r>
            <a:r>
              <a:rPr lang="zh-CN" altLang="en-US" sz="1200" b="0" i="0" kern="1200" dirty="0">
                <a:solidFill>
                  <a:schemeClr val="tx1"/>
                </a:solidFill>
                <a:latin typeface="+mn-lt"/>
                <a:ea typeface="Microsoft YaHei UI" panose="020B0503020204020204" pitchFamily="34" charset="-122"/>
                <a:cs typeface="+mn-cs"/>
              </a:rPr>
              <a:t>的三次调用，因为系统还没有接收到网络数据，所以内核马上返回一个 </a:t>
            </a:r>
            <a:r>
              <a:rPr lang="en-US" altLang="zh-CN" sz="1200" b="0" i="0" kern="1200" dirty="0">
                <a:solidFill>
                  <a:schemeClr val="tx1"/>
                </a:solidFill>
                <a:latin typeface="+mn-lt"/>
                <a:ea typeface="Microsoft YaHei UI" panose="020B0503020204020204" pitchFamily="34" charset="-122"/>
                <a:cs typeface="+mn-cs"/>
              </a:rPr>
              <a:t>EWOULDBLOCK</a:t>
            </a:r>
            <a:r>
              <a:rPr lang="zh-CN" altLang="en-US" sz="1200" b="0" i="0" kern="1200" dirty="0">
                <a:solidFill>
                  <a:schemeClr val="tx1"/>
                </a:solidFill>
                <a:latin typeface="+mn-lt"/>
                <a:ea typeface="Microsoft YaHei UI" panose="020B0503020204020204" pitchFamily="34" charset="-122"/>
                <a:cs typeface="+mn-cs"/>
              </a:rPr>
              <a:t>的错误。</a:t>
            </a:r>
            <a:br>
              <a:rPr lang="zh-CN" altLang="en-US" dirty="0"/>
            </a:br>
            <a:r>
              <a:rPr lang="en-US" altLang="zh-CN" dirty="0"/>
              <a:t>4.</a:t>
            </a:r>
            <a:r>
              <a:rPr lang="zh-CN" altLang="en-US" sz="1200" b="0" i="0" kern="1200" dirty="0">
                <a:solidFill>
                  <a:schemeClr val="tx1"/>
                </a:solidFill>
                <a:latin typeface="+mn-lt"/>
                <a:ea typeface="Microsoft YaHei UI" panose="020B0503020204020204" pitchFamily="34" charset="-122"/>
                <a:cs typeface="+mn-cs"/>
              </a:rPr>
              <a:t>第四次我们调用 </a:t>
            </a:r>
            <a:r>
              <a:rPr lang="en-US" altLang="zh-CN" sz="1200" b="0" i="0" kern="1200" dirty="0" err="1">
                <a:solidFill>
                  <a:schemeClr val="tx1"/>
                </a:solidFill>
                <a:latin typeface="+mn-lt"/>
                <a:ea typeface="Microsoft YaHei UI" panose="020B0503020204020204" pitchFamily="34" charset="-122"/>
                <a:cs typeface="+mn-cs"/>
              </a:rPr>
              <a:t>recvfrom</a:t>
            </a:r>
            <a:r>
              <a:rPr lang="en-US" altLang="zh-CN" sz="1200" b="0" i="0" kern="1200" dirty="0">
                <a:solidFill>
                  <a:schemeClr val="tx1"/>
                </a:solidFill>
                <a:latin typeface="+mn-lt"/>
                <a:ea typeface="Microsoft YaHei UI" panose="020B0503020204020204" pitchFamily="34" charset="-122"/>
                <a:cs typeface="+mn-cs"/>
              </a:rPr>
              <a:t> </a:t>
            </a:r>
            <a:r>
              <a:rPr lang="zh-CN" altLang="en-US" sz="1200" b="0" i="0" kern="1200" dirty="0">
                <a:solidFill>
                  <a:schemeClr val="tx1"/>
                </a:solidFill>
                <a:latin typeface="+mn-lt"/>
                <a:ea typeface="Microsoft YaHei UI" panose="020B0503020204020204" pitchFamily="34" charset="-122"/>
                <a:cs typeface="+mn-cs"/>
              </a:rPr>
              <a:t>函数，一个数据报已经到达了，内核将它拷贝到我们的应用程序的缓冲区中，然后 </a:t>
            </a:r>
            <a:r>
              <a:rPr lang="en-US" altLang="zh-CN" sz="1200" b="0" i="0" kern="1200" dirty="0" err="1">
                <a:solidFill>
                  <a:schemeClr val="tx1"/>
                </a:solidFill>
                <a:latin typeface="+mn-lt"/>
                <a:ea typeface="Microsoft YaHei UI" panose="020B0503020204020204" pitchFamily="34" charset="-122"/>
                <a:cs typeface="+mn-cs"/>
              </a:rPr>
              <a:t>recvfrom</a:t>
            </a:r>
            <a:r>
              <a:rPr lang="en-US" altLang="zh-CN" sz="1200" b="0" i="0" kern="1200" dirty="0">
                <a:solidFill>
                  <a:schemeClr val="tx1"/>
                </a:solidFill>
                <a:latin typeface="+mn-lt"/>
                <a:ea typeface="Microsoft YaHei UI" panose="020B0503020204020204" pitchFamily="34" charset="-122"/>
                <a:cs typeface="+mn-cs"/>
              </a:rPr>
              <a:t> </a:t>
            </a:r>
            <a:r>
              <a:rPr lang="zh-CN" altLang="en-US" sz="1200" b="0" i="0" kern="1200" dirty="0">
                <a:solidFill>
                  <a:schemeClr val="tx1"/>
                </a:solidFill>
                <a:latin typeface="+mn-lt"/>
                <a:ea typeface="Microsoft YaHei UI" panose="020B0503020204020204" pitchFamily="34" charset="-122"/>
                <a:cs typeface="+mn-cs"/>
              </a:rPr>
              <a:t>正常返回，我们就可以对接收到的数据进行处理了。</a:t>
            </a:r>
            <a:br>
              <a:rPr lang="zh-CN" altLang="en-US" dirty="0"/>
            </a:br>
            <a:r>
              <a:rPr lang="en-US" altLang="zh-CN" dirty="0"/>
              <a:t>5.</a:t>
            </a:r>
            <a:r>
              <a:rPr lang="zh-CN" altLang="en-US" sz="1200" b="0" i="0" kern="1200" dirty="0">
                <a:solidFill>
                  <a:schemeClr val="tx1"/>
                </a:solidFill>
                <a:latin typeface="+mn-lt"/>
                <a:ea typeface="Microsoft YaHei UI" panose="020B0503020204020204" pitchFamily="34" charset="-122"/>
                <a:cs typeface="+mn-cs"/>
              </a:rPr>
              <a:t>当一个应用程序使用了非阻塞模式的套接字，它需要使用一个循环，以监听测试是否一个文件描述符有数据可读</a:t>
            </a:r>
            <a:r>
              <a:rPr lang="en-US" altLang="zh-CN" sz="1200" b="0" i="0" kern="1200" dirty="0">
                <a:solidFill>
                  <a:schemeClr val="tx1"/>
                </a:solidFill>
                <a:latin typeface="+mn-lt"/>
                <a:ea typeface="Microsoft YaHei UI" panose="020B0503020204020204" pitchFamily="34" charset="-122"/>
                <a:cs typeface="+mn-cs"/>
              </a:rPr>
              <a:t>(</a:t>
            </a:r>
            <a:r>
              <a:rPr lang="zh-CN" altLang="en-US" sz="1200" b="0" i="0" kern="1200" dirty="0">
                <a:solidFill>
                  <a:schemeClr val="tx1"/>
                </a:solidFill>
                <a:latin typeface="+mn-lt"/>
                <a:ea typeface="Microsoft YaHei UI" panose="020B0503020204020204" pitchFamily="34" charset="-122"/>
                <a:cs typeface="+mn-cs"/>
              </a:rPr>
              <a:t>称做 </a:t>
            </a:r>
            <a:r>
              <a:rPr lang="en-US" altLang="zh-CN" sz="1200" b="0" i="0" kern="1200" dirty="0">
                <a:solidFill>
                  <a:schemeClr val="tx1"/>
                </a:solidFill>
                <a:latin typeface="+mn-lt"/>
                <a:ea typeface="Microsoft YaHei UI" panose="020B0503020204020204" pitchFamily="34" charset="-122"/>
                <a:cs typeface="+mn-cs"/>
              </a:rPr>
              <a:t>polling(</a:t>
            </a:r>
            <a:r>
              <a:rPr lang="zh-CN" altLang="en-US" sz="1200" b="0" i="0" kern="1200" dirty="0">
                <a:solidFill>
                  <a:schemeClr val="tx1"/>
                </a:solidFill>
                <a:latin typeface="+mn-lt"/>
                <a:ea typeface="Microsoft YaHei UI" panose="020B0503020204020204" pitchFamily="34" charset="-122"/>
                <a:cs typeface="+mn-cs"/>
              </a:rPr>
              <a:t>轮询</a:t>
            </a:r>
            <a:r>
              <a:rPr lang="en-US" altLang="zh-CN" sz="1200" b="0" i="0" kern="1200" dirty="0">
                <a:solidFill>
                  <a:schemeClr val="tx1"/>
                </a:solidFill>
                <a:latin typeface="+mn-lt"/>
                <a:ea typeface="Microsoft YaHei UI" panose="020B0503020204020204" pitchFamily="34" charset="-122"/>
                <a:cs typeface="+mn-cs"/>
              </a:rPr>
              <a:t>))</a:t>
            </a:r>
            <a:r>
              <a:rPr lang="zh-CN" altLang="en-US" sz="1200" b="0" i="0" kern="1200" dirty="0">
                <a:solidFill>
                  <a:schemeClr val="tx1"/>
                </a:solidFill>
                <a:latin typeface="+mn-lt"/>
                <a:ea typeface="Microsoft YaHei UI" panose="020B0503020204020204" pitchFamily="34" charset="-122"/>
                <a:cs typeface="+mn-cs"/>
              </a:rPr>
              <a:t>。应用程序不停的 </a:t>
            </a:r>
            <a:r>
              <a:rPr lang="en-US" altLang="zh-CN" sz="1200" b="0" i="0" kern="1200" dirty="0">
                <a:solidFill>
                  <a:schemeClr val="tx1"/>
                </a:solidFill>
                <a:latin typeface="+mn-lt"/>
                <a:ea typeface="Microsoft YaHei UI" panose="020B0503020204020204" pitchFamily="34" charset="-122"/>
                <a:cs typeface="+mn-cs"/>
              </a:rPr>
              <a:t>polling </a:t>
            </a:r>
            <a:r>
              <a:rPr lang="zh-CN" altLang="en-US" sz="1200" b="0" i="0" kern="1200" dirty="0">
                <a:solidFill>
                  <a:schemeClr val="tx1"/>
                </a:solidFill>
                <a:latin typeface="+mn-lt"/>
                <a:ea typeface="Microsoft YaHei UI" panose="020B0503020204020204" pitchFamily="34" charset="-122"/>
                <a:cs typeface="+mn-cs"/>
              </a:rPr>
              <a:t>内核来检查是否 </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操作已经就绪。这将是一个极浪费 </a:t>
            </a:r>
            <a:r>
              <a:rPr lang="en-US" altLang="zh-CN" sz="1200" b="0" i="0" kern="1200" dirty="0">
                <a:solidFill>
                  <a:schemeClr val="tx1"/>
                </a:solidFill>
                <a:latin typeface="+mn-lt"/>
                <a:ea typeface="Microsoft YaHei UI" panose="020B0503020204020204" pitchFamily="34" charset="-122"/>
                <a:cs typeface="+mn-cs"/>
              </a:rPr>
              <a:t>CPU</a:t>
            </a:r>
            <a:r>
              <a:rPr lang="zh-CN" altLang="en-US" sz="1200" b="0" i="0" kern="1200" dirty="0">
                <a:solidFill>
                  <a:schemeClr val="tx1"/>
                </a:solidFill>
                <a:latin typeface="+mn-lt"/>
                <a:ea typeface="Microsoft YaHei UI" panose="020B0503020204020204" pitchFamily="34" charset="-122"/>
                <a:cs typeface="+mn-cs"/>
              </a:rPr>
              <a:t>资源的操作。这种模式使用中不是很普遍。</a:t>
            </a:r>
            <a:endParaRPr lang="en-US" altLang="zh-CN" sz="1200" b="0" i="0" kern="1200" dirty="0">
              <a:solidFill>
                <a:schemeClr val="tx1"/>
              </a:solidFill>
              <a:latin typeface="+mn-lt"/>
              <a:ea typeface="Microsoft YaHei UI" panose="020B0503020204020204" pitchFamily="34" charset="-122"/>
              <a:cs typeface="+mn-cs"/>
            </a:endParaRPr>
          </a:p>
          <a:p>
            <a:endParaRPr lang="en-US" altLang="zh-CN" sz="1200" b="0" i="0" kern="1200" dirty="0">
              <a:solidFill>
                <a:schemeClr val="tx1"/>
              </a:solidFill>
              <a:latin typeface="+mn-lt"/>
              <a:ea typeface="Microsoft YaHei UI" panose="020B0503020204020204" pitchFamily="34" charset="-122"/>
              <a:cs typeface="+mn-cs"/>
            </a:endParaRPr>
          </a:p>
          <a:p>
            <a:r>
              <a:rPr lang="en-US" altLang="zh-CN" sz="1200" b="0" i="0" kern="1200" dirty="0">
                <a:solidFill>
                  <a:schemeClr val="tx1"/>
                </a:solidFill>
                <a:latin typeface="+mn-lt"/>
                <a:ea typeface="Microsoft YaHei UI" panose="020B0503020204020204" pitchFamily="34" charset="-122"/>
                <a:cs typeface="+mn-cs"/>
              </a:rPr>
              <a:t>UNP</a:t>
            </a:r>
            <a:r>
              <a:rPr lang="zh-CN" altLang="en-US" sz="1200" b="0" i="0" kern="1200" dirty="0">
                <a:solidFill>
                  <a:schemeClr val="tx1"/>
                </a:solidFill>
                <a:latin typeface="+mn-lt"/>
                <a:ea typeface="Microsoft YaHei UI" panose="020B0503020204020204" pitchFamily="34" charset="-122"/>
                <a:cs typeface="+mn-cs"/>
              </a:rPr>
              <a:t>第三章讲述了如何使用</a:t>
            </a:r>
            <a:r>
              <a:rPr lang="en-US" altLang="zh-CN" sz="1200" b="0" i="0" kern="1200" dirty="0" err="1">
                <a:solidFill>
                  <a:schemeClr val="tx1"/>
                </a:solidFill>
                <a:latin typeface="+mn-lt"/>
                <a:ea typeface="Microsoft YaHei UI" panose="020B0503020204020204" pitchFamily="34" charset="-122"/>
                <a:cs typeface="+mn-cs"/>
              </a:rPr>
              <a:t>fcntl</a:t>
            </a:r>
            <a:r>
              <a:rPr lang="zh-CN" altLang="en-US" sz="1200" b="0" i="0" kern="1200" dirty="0">
                <a:solidFill>
                  <a:schemeClr val="tx1"/>
                </a:solidFill>
                <a:latin typeface="+mn-lt"/>
                <a:ea typeface="Microsoft YaHei UI" panose="020B0503020204020204" pitchFamily="34" charset="-122"/>
                <a:cs typeface="+mn-cs"/>
              </a:rPr>
              <a:t>或者</a:t>
            </a:r>
            <a:r>
              <a:rPr lang="en-US" altLang="zh-CN" sz="1200" b="0" i="0" kern="1200" dirty="0" err="1">
                <a:solidFill>
                  <a:schemeClr val="tx1"/>
                </a:solidFill>
                <a:latin typeface="+mn-lt"/>
                <a:ea typeface="Microsoft YaHei UI" panose="020B0503020204020204" pitchFamily="34" charset="-122"/>
                <a:cs typeface="+mn-cs"/>
              </a:rPr>
              <a:t>ioctl</a:t>
            </a:r>
            <a:r>
              <a:rPr lang="zh-CN" altLang="en-US" sz="1200" b="0" i="0" kern="1200" dirty="0">
                <a:solidFill>
                  <a:schemeClr val="tx1"/>
                </a:solidFill>
                <a:latin typeface="+mn-lt"/>
                <a:ea typeface="Microsoft YaHei UI" panose="020B0503020204020204" pitchFamily="34" charset="-122"/>
                <a:cs typeface="+mn-cs"/>
              </a:rPr>
              <a:t>函数来设置套接字的非阻塞模式。</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113</a:t>
            </a:fld>
            <a:endParaRPr lang="en-US" altLang="zh-CN" dirty="0"/>
          </a:p>
        </p:txBody>
      </p:sp>
    </p:spTree>
    <p:extLst>
      <p:ext uri="{BB962C8B-B14F-4D97-AF65-F5344CB8AC3E}">
        <p14:creationId xmlns:p14="http://schemas.microsoft.com/office/powerpoint/2010/main" val="596457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a:solidFill>
                  <a:schemeClr val="tx1"/>
                </a:solidFill>
                <a:latin typeface="+mn-lt"/>
                <a:ea typeface="Microsoft YaHei UI" panose="020B0503020204020204" pitchFamily="34" charset="-122"/>
                <a:cs typeface="+mn-cs"/>
              </a:rPr>
              <a:t>1.</a:t>
            </a:r>
            <a:r>
              <a:rPr lang="zh-CN" altLang="en-US" sz="1200" b="0" i="0" kern="1200" dirty="0">
                <a:solidFill>
                  <a:schemeClr val="tx1"/>
                </a:solidFill>
                <a:latin typeface="+mn-lt"/>
                <a:ea typeface="Microsoft YaHei UI" panose="020B0503020204020204" pitchFamily="34" charset="-122"/>
                <a:cs typeface="+mn-cs"/>
              </a:rPr>
              <a:t>非阻塞模式的使用并不普遍，因为非阻塞模式会浪费大量的</a:t>
            </a:r>
            <a:r>
              <a:rPr lang="en-US" altLang="zh-CN" sz="1200" b="0" i="0" kern="1200" dirty="0">
                <a:solidFill>
                  <a:schemeClr val="tx1"/>
                </a:solidFill>
                <a:latin typeface="+mn-lt"/>
                <a:ea typeface="Microsoft YaHei UI" panose="020B0503020204020204" pitchFamily="34" charset="-122"/>
                <a:cs typeface="+mn-cs"/>
              </a:rPr>
              <a:t>CPU</a:t>
            </a:r>
            <a:r>
              <a:rPr lang="zh-CN" altLang="en-US" sz="1200" b="0" i="0" kern="1200" dirty="0">
                <a:solidFill>
                  <a:schemeClr val="tx1"/>
                </a:solidFill>
                <a:latin typeface="+mn-lt"/>
                <a:ea typeface="Microsoft YaHei UI" panose="020B0503020204020204" pitchFamily="34" charset="-122"/>
                <a:cs typeface="+mn-cs"/>
              </a:rPr>
              <a:t>资源。</a:t>
            </a:r>
            <a:br>
              <a:rPr lang="zh-CN" altLang="en-US" dirty="0"/>
            </a:br>
            <a:r>
              <a:rPr lang="en-US" altLang="zh-CN" dirty="0"/>
              <a:t>2.</a:t>
            </a:r>
            <a:r>
              <a:rPr lang="zh-CN" altLang="en-US" sz="1200" b="0" i="0" kern="1200" dirty="0">
                <a:solidFill>
                  <a:schemeClr val="tx1"/>
                </a:solidFill>
                <a:latin typeface="+mn-lt"/>
                <a:ea typeface="Microsoft YaHei UI" panose="020B0503020204020204" pitchFamily="34" charset="-122"/>
                <a:cs typeface="+mn-cs"/>
              </a:rPr>
              <a:t>当我们将一个套接字设置为非阻塞模式，我们相当于告诉了系统内核： “当我请求的</a:t>
            </a:r>
            <a:r>
              <a:rPr lang="en-US" altLang="zh-CN" sz="1200" b="0" i="0" kern="1200" dirty="0">
                <a:solidFill>
                  <a:schemeClr val="tx1"/>
                </a:solidFill>
                <a:latin typeface="+mn-lt"/>
                <a:ea typeface="Microsoft YaHei UI" panose="020B0503020204020204" pitchFamily="34" charset="-122"/>
                <a:cs typeface="+mn-cs"/>
              </a:rPr>
              <a:t>I/O </a:t>
            </a:r>
            <a:r>
              <a:rPr lang="zh-CN" altLang="en-US" sz="1200" b="0" i="0" kern="1200" dirty="0">
                <a:solidFill>
                  <a:schemeClr val="tx1"/>
                </a:solidFill>
                <a:latin typeface="+mn-lt"/>
                <a:ea typeface="Microsoft YaHei UI" panose="020B0503020204020204" pitchFamily="34" charset="-122"/>
                <a:cs typeface="+mn-cs"/>
              </a:rPr>
              <a:t>操作不能够马上完成，你想让我的进程进行休眠等待的时候，不要这么做，请马上返回一个错误给我。”</a:t>
            </a:r>
            <a:br>
              <a:rPr lang="zh-CN" altLang="en-US" dirty="0"/>
            </a:br>
            <a:r>
              <a:rPr lang="en-US" altLang="zh-CN" dirty="0"/>
              <a:t>3.</a:t>
            </a:r>
            <a:r>
              <a:rPr lang="zh-CN" altLang="en-US" sz="1200" b="0" i="0" kern="1200" dirty="0">
                <a:solidFill>
                  <a:schemeClr val="tx1"/>
                </a:solidFill>
                <a:latin typeface="+mn-lt"/>
                <a:ea typeface="Microsoft YaHei UI" panose="020B0503020204020204" pitchFamily="34" charset="-122"/>
                <a:cs typeface="+mn-cs"/>
              </a:rPr>
              <a:t>我们开始对 </a:t>
            </a:r>
            <a:r>
              <a:rPr lang="en-US" altLang="zh-CN" sz="1200" b="0" i="0" kern="1200" dirty="0" err="1">
                <a:solidFill>
                  <a:schemeClr val="tx1"/>
                </a:solidFill>
                <a:latin typeface="+mn-lt"/>
                <a:ea typeface="Microsoft YaHei UI" panose="020B0503020204020204" pitchFamily="34" charset="-122"/>
                <a:cs typeface="+mn-cs"/>
              </a:rPr>
              <a:t>recvfrom</a:t>
            </a:r>
            <a:r>
              <a:rPr lang="en-US" altLang="zh-CN" sz="1200" b="0" i="0" kern="1200" dirty="0">
                <a:solidFill>
                  <a:schemeClr val="tx1"/>
                </a:solidFill>
                <a:latin typeface="+mn-lt"/>
                <a:ea typeface="Microsoft YaHei UI" panose="020B0503020204020204" pitchFamily="34" charset="-122"/>
                <a:cs typeface="+mn-cs"/>
              </a:rPr>
              <a:t> </a:t>
            </a:r>
            <a:r>
              <a:rPr lang="zh-CN" altLang="en-US" sz="1200" b="0" i="0" kern="1200" dirty="0">
                <a:solidFill>
                  <a:schemeClr val="tx1"/>
                </a:solidFill>
                <a:latin typeface="+mn-lt"/>
                <a:ea typeface="Microsoft YaHei UI" panose="020B0503020204020204" pitchFamily="34" charset="-122"/>
                <a:cs typeface="+mn-cs"/>
              </a:rPr>
              <a:t>的三次调用，因为系统还没有接收到网络数据，所以内核马上返回一个 </a:t>
            </a:r>
            <a:r>
              <a:rPr lang="en-US" altLang="zh-CN" sz="1200" b="0" i="0" kern="1200" dirty="0">
                <a:solidFill>
                  <a:schemeClr val="tx1"/>
                </a:solidFill>
                <a:latin typeface="+mn-lt"/>
                <a:ea typeface="Microsoft YaHei UI" panose="020B0503020204020204" pitchFamily="34" charset="-122"/>
                <a:cs typeface="+mn-cs"/>
              </a:rPr>
              <a:t>EWOULDBLOCK</a:t>
            </a:r>
            <a:r>
              <a:rPr lang="zh-CN" altLang="en-US" sz="1200" b="0" i="0" kern="1200" dirty="0">
                <a:solidFill>
                  <a:schemeClr val="tx1"/>
                </a:solidFill>
                <a:latin typeface="+mn-lt"/>
                <a:ea typeface="Microsoft YaHei UI" panose="020B0503020204020204" pitchFamily="34" charset="-122"/>
                <a:cs typeface="+mn-cs"/>
              </a:rPr>
              <a:t>的错误。</a:t>
            </a:r>
            <a:br>
              <a:rPr lang="zh-CN" altLang="en-US" dirty="0"/>
            </a:br>
            <a:r>
              <a:rPr lang="en-US" altLang="zh-CN" dirty="0"/>
              <a:t>4.</a:t>
            </a:r>
            <a:r>
              <a:rPr lang="zh-CN" altLang="en-US" sz="1200" b="0" i="0" kern="1200" dirty="0">
                <a:solidFill>
                  <a:schemeClr val="tx1"/>
                </a:solidFill>
                <a:latin typeface="+mn-lt"/>
                <a:ea typeface="Microsoft YaHei UI" panose="020B0503020204020204" pitchFamily="34" charset="-122"/>
                <a:cs typeface="+mn-cs"/>
              </a:rPr>
              <a:t>第四次我们调用 </a:t>
            </a:r>
            <a:r>
              <a:rPr lang="en-US" altLang="zh-CN" sz="1200" b="0" i="0" kern="1200" dirty="0" err="1">
                <a:solidFill>
                  <a:schemeClr val="tx1"/>
                </a:solidFill>
                <a:latin typeface="+mn-lt"/>
                <a:ea typeface="Microsoft YaHei UI" panose="020B0503020204020204" pitchFamily="34" charset="-122"/>
                <a:cs typeface="+mn-cs"/>
              </a:rPr>
              <a:t>recvfrom</a:t>
            </a:r>
            <a:r>
              <a:rPr lang="en-US" altLang="zh-CN" sz="1200" b="0" i="0" kern="1200" dirty="0">
                <a:solidFill>
                  <a:schemeClr val="tx1"/>
                </a:solidFill>
                <a:latin typeface="+mn-lt"/>
                <a:ea typeface="Microsoft YaHei UI" panose="020B0503020204020204" pitchFamily="34" charset="-122"/>
                <a:cs typeface="+mn-cs"/>
              </a:rPr>
              <a:t> </a:t>
            </a:r>
            <a:r>
              <a:rPr lang="zh-CN" altLang="en-US" sz="1200" b="0" i="0" kern="1200" dirty="0">
                <a:solidFill>
                  <a:schemeClr val="tx1"/>
                </a:solidFill>
                <a:latin typeface="+mn-lt"/>
                <a:ea typeface="Microsoft YaHei UI" panose="020B0503020204020204" pitchFamily="34" charset="-122"/>
                <a:cs typeface="+mn-cs"/>
              </a:rPr>
              <a:t>函数，一个数据报已经到达了，内核将它拷贝到我们的应用程序的缓冲区中，然后 </a:t>
            </a:r>
            <a:r>
              <a:rPr lang="en-US" altLang="zh-CN" sz="1200" b="0" i="0" kern="1200" dirty="0" err="1">
                <a:solidFill>
                  <a:schemeClr val="tx1"/>
                </a:solidFill>
                <a:latin typeface="+mn-lt"/>
                <a:ea typeface="Microsoft YaHei UI" panose="020B0503020204020204" pitchFamily="34" charset="-122"/>
                <a:cs typeface="+mn-cs"/>
              </a:rPr>
              <a:t>recvfrom</a:t>
            </a:r>
            <a:r>
              <a:rPr lang="en-US" altLang="zh-CN" sz="1200" b="0" i="0" kern="1200" dirty="0">
                <a:solidFill>
                  <a:schemeClr val="tx1"/>
                </a:solidFill>
                <a:latin typeface="+mn-lt"/>
                <a:ea typeface="Microsoft YaHei UI" panose="020B0503020204020204" pitchFamily="34" charset="-122"/>
                <a:cs typeface="+mn-cs"/>
              </a:rPr>
              <a:t> </a:t>
            </a:r>
            <a:r>
              <a:rPr lang="zh-CN" altLang="en-US" sz="1200" b="0" i="0" kern="1200" dirty="0">
                <a:solidFill>
                  <a:schemeClr val="tx1"/>
                </a:solidFill>
                <a:latin typeface="+mn-lt"/>
                <a:ea typeface="Microsoft YaHei UI" panose="020B0503020204020204" pitchFamily="34" charset="-122"/>
                <a:cs typeface="+mn-cs"/>
              </a:rPr>
              <a:t>正常返回，我们就可以对接收到的数据进行处理了。</a:t>
            </a:r>
            <a:br>
              <a:rPr lang="zh-CN" altLang="en-US" dirty="0"/>
            </a:br>
            <a:r>
              <a:rPr lang="en-US" altLang="zh-CN" dirty="0"/>
              <a:t>5.</a:t>
            </a:r>
            <a:r>
              <a:rPr lang="zh-CN" altLang="en-US" sz="1200" b="0" i="0" kern="1200" dirty="0">
                <a:solidFill>
                  <a:schemeClr val="tx1"/>
                </a:solidFill>
                <a:latin typeface="+mn-lt"/>
                <a:ea typeface="Microsoft YaHei UI" panose="020B0503020204020204" pitchFamily="34" charset="-122"/>
                <a:cs typeface="+mn-cs"/>
              </a:rPr>
              <a:t>当一个应用程序使用了非阻塞模式的套接字，它需要使用一个循环，以监听测试是否一个文件描述符有数据可读</a:t>
            </a:r>
            <a:r>
              <a:rPr lang="en-US" altLang="zh-CN" sz="1200" b="0" i="0" kern="1200" dirty="0">
                <a:solidFill>
                  <a:schemeClr val="tx1"/>
                </a:solidFill>
                <a:latin typeface="+mn-lt"/>
                <a:ea typeface="Microsoft YaHei UI" panose="020B0503020204020204" pitchFamily="34" charset="-122"/>
                <a:cs typeface="+mn-cs"/>
              </a:rPr>
              <a:t>(</a:t>
            </a:r>
            <a:r>
              <a:rPr lang="zh-CN" altLang="en-US" sz="1200" b="0" i="0" kern="1200" dirty="0">
                <a:solidFill>
                  <a:schemeClr val="tx1"/>
                </a:solidFill>
                <a:latin typeface="+mn-lt"/>
                <a:ea typeface="Microsoft YaHei UI" panose="020B0503020204020204" pitchFamily="34" charset="-122"/>
                <a:cs typeface="+mn-cs"/>
              </a:rPr>
              <a:t>称做 </a:t>
            </a:r>
            <a:r>
              <a:rPr lang="en-US" altLang="zh-CN" sz="1200" b="0" i="0" kern="1200" dirty="0">
                <a:solidFill>
                  <a:schemeClr val="tx1"/>
                </a:solidFill>
                <a:latin typeface="+mn-lt"/>
                <a:ea typeface="Microsoft YaHei UI" panose="020B0503020204020204" pitchFamily="34" charset="-122"/>
                <a:cs typeface="+mn-cs"/>
              </a:rPr>
              <a:t>polling(</a:t>
            </a:r>
            <a:r>
              <a:rPr lang="zh-CN" altLang="en-US" sz="1200" b="0" i="0" kern="1200" dirty="0">
                <a:solidFill>
                  <a:schemeClr val="tx1"/>
                </a:solidFill>
                <a:latin typeface="+mn-lt"/>
                <a:ea typeface="Microsoft YaHei UI" panose="020B0503020204020204" pitchFamily="34" charset="-122"/>
                <a:cs typeface="+mn-cs"/>
              </a:rPr>
              <a:t>轮询</a:t>
            </a:r>
            <a:r>
              <a:rPr lang="en-US" altLang="zh-CN" sz="1200" b="0" i="0" kern="1200" dirty="0">
                <a:solidFill>
                  <a:schemeClr val="tx1"/>
                </a:solidFill>
                <a:latin typeface="+mn-lt"/>
                <a:ea typeface="Microsoft YaHei UI" panose="020B0503020204020204" pitchFamily="34" charset="-122"/>
                <a:cs typeface="+mn-cs"/>
              </a:rPr>
              <a:t>))</a:t>
            </a:r>
            <a:r>
              <a:rPr lang="zh-CN" altLang="en-US" sz="1200" b="0" i="0" kern="1200" dirty="0">
                <a:solidFill>
                  <a:schemeClr val="tx1"/>
                </a:solidFill>
                <a:latin typeface="+mn-lt"/>
                <a:ea typeface="Microsoft YaHei UI" panose="020B0503020204020204" pitchFamily="34" charset="-122"/>
                <a:cs typeface="+mn-cs"/>
              </a:rPr>
              <a:t>。应用程序不停的 </a:t>
            </a:r>
            <a:r>
              <a:rPr lang="en-US" altLang="zh-CN" sz="1200" b="0" i="0" kern="1200" dirty="0">
                <a:solidFill>
                  <a:schemeClr val="tx1"/>
                </a:solidFill>
                <a:latin typeface="+mn-lt"/>
                <a:ea typeface="Microsoft YaHei UI" panose="020B0503020204020204" pitchFamily="34" charset="-122"/>
                <a:cs typeface="+mn-cs"/>
              </a:rPr>
              <a:t>polling </a:t>
            </a:r>
            <a:r>
              <a:rPr lang="zh-CN" altLang="en-US" sz="1200" b="0" i="0" kern="1200" dirty="0">
                <a:solidFill>
                  <a:schemeClr val="tx1"/>
                </a:solidFill>
                <a:latin typeface="+mn-lt"/>
                <a:ea typeface="Microsoft YaHei UI" panose="020B0503020204020204" pitchFamily="34" charset="-122"/>
                <a:cs typeface="+mn-cs"/>
              </a:rPr>
              <a:t>内核来检查是否 </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操作已经就绪。这将是一个极浪费 </a:t>
            </a:r>
            <a:r>
              <a:rPr lang="en-US" altLang="zh-CN" sz="1200" b="0" i="0" kern="1200" dirty="0">
                <a:solidFill>
                  <a:schemeClr val="tx1"/>
                </a:solidFill>
                <a:latin typeface="+mn-lt"/>
                <a:ea typeface="Microsoft YaHei UI" panose="020B0503020204020204" pitchFamily="34" charset="-122"/>
                <a:cs typeface="+mn-cs"/>
              </a:rPr>
              <a:t>CPU</a:t>
            </a:r>
            <a:r>
              <a:rPr lang="zh-CN" altLang="en-US" sz="1200" b="0" i="0" kern="1200" dirty="0">
                <a:solidFill>
                  <a:schemeClr val="tx1"/>
                </a:solidFill>
                <a:latin typeface="+mn-lt"/>
                <a:ea typeface="Microsoft YaHei UI" panose="020B0503020204020204" pitchFamily="34" charset="-122"/>
                <a:cs typeface="+mn-cs"/>
              </a:rPr>
              <a:t>资源的操作。这种模式使用中不是很普遍。</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114</a:t>
            </a:fld>
            <a:endParaRPr lang="en-US" altLang="zh-CN" dirty="0"/>
          </a:p>
        </p:txBody>
      </p:sp>
    </p:spTree>
    <p:extLst>
      <p:ext uri="{BB962C8B-B14F-4D97-AF65-F5344CB8AC3E}">
        <p14:creationId xmlns:p14="http://schemas.microsoft.com/office/powerpoint/2010/main" val="3644062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baseline="0" dirty="0">
                <a:solidFill>
                  <a:schemeClr val="tx1"/>
                </a:solidFill>
                <a:latin typeface="+mn-lt"/>
                <a:ea typeface="Microsoft YaHei UI" panose="020B0503020204020204" pitchFamily="34" charset="-122"/>
                <a:cs typeface="+mn-cs"/>
              </a:rPr>
              <a:t>  1.</a:t>
            </a:r>
            <a:r>
              <a:rPr lang="zh-CN" altLang="en-US" sz="1200" b="0" i="0" kern="1200" dirty="0">
                <a:solidFill>
                  <a:schemeClr val="tx1"/>
                </a:solidFill>
                <a:latin typeface="+mn-lt"/>
                <a:ea typeface="Microsoft YaHei UI" panose="020B0503020204020204" pitchFamily="34" charset="-122"/>
                <a:cs typeface="+mn-cs"/>
              </a:rPr>
              <a:t>为了避免</a:t>
            </a:r>
            <a:r>
              <a:rPr lang="en-US" altLang="zh-CN" sz="1200" b="0" i="0" kern="1200" dirty="0">
                <a:solidFill>
                  <a:schemeClr val="tx1"/>
                </a:solidFill>
                <a:latin typeface="+mn-lt"/>
                <a:ea typeface="Microsoft YaHei UI" panose="020B0503020204020204" pitchFamily="34" charset="-122"/>
                <a:cs typeface="+mn-cs"/>
              </a:rPr>
              <a:t>CPU</a:t>
            </a:r>
            <a:r>
              <a:rPr lang="zh-CN" altLang="en-US" sz="1200" b="0" i="0" kern="1200" dirty="0">
                <a:solidFill>
                  <a:schemeClr val="tx1"/>
                </a:solidFill>
                <a:latin typeface="+mn-lt"/>
                <a:ea typeface="Microsoft YaHei UI" panose="020B0503020204020204" pitchFamily="34" charset="-122"/>
                <a:cs typeface="+mn-cs"/>
              </a:rPr>
              <a:t>空转，可以引进了一个代理（一开始有一位叫做</a:t>
            </a:r>
            <a:r>
              <a:rPr lang="en-US" altLang="zh-CN" sz="1200" b="0" i="0" kern="1200" dirty="0">
                <a:solidFill>
                  <a:schemeClr val="tx1"/>
                </a:solidFill>
                <a:latin typeface="+mn-lt"/>
                <a:ea typeface="Microsoft YaHei UI" panose="020B0503020204020204" pitchFamily="34" charset="-122"/>
                <a:cs typeface="+mn-cs"/>
              </a:rPr>
              <a:t>select</a:t>
            </a:r>
            <a:r>
              <a:rPr lang="zh-CN" altLang="en-US" sz="1200" b="0" i="0" kern="1200" dirty="0">
                <a:solidFill>
                  <a:schemeClr val="tx1"/>
                </a:solidFill>
                <a:latin typeface="+mn-lt"/>
                <a:ea typeface="Microsoft YaHei UI" panose="020B0503020204020204" pitchFamily="34" charset="-122"/>
                <a:cs typeface="+mn-cs"/>
              </a:rPr>
              <a:t>的代理，后来又有一位叫做</a:t>
            </a:r>
            <a:r>
              <a:rPr lang="en-US" altLang="zh-CN" sz="1200" b="0" i="0" kern="1200" dirty="0">
                <a:solidFill>
                  <a:schemeClr val="tx1"/>
                </a:solidFill>
                <a:latin typeface="+mn-lt"/>
                <a:ea typeface="Microsoft YaHei UI" panose="020B0503020204020204" pitchFamily="34" charset="-122"/>
                <a:cs typeface="+mn-cs"/>
              </a:rPr>
              <a:t>poll</a:t>
            </a:r>
            <a:r>
              <a:rPr lang="zh-CN" altLang="en-US" sz="1200" b="0" i="0" kern="1200" dirty="0">
                <a:solidFill>
                  <a:schemeClr val="tx1"/>
                </a:solidFill>
                <a:latin typeface="+mn-lt"/>
                <a:ea typeface="Microsoft YaHei UI" panose="020B0503020204020204" pitchFamily="34" charset="-122"/>
                <a:cs typeface="+mn-cs"/>
              </a:rPr>
              <a:t>的代理，不过两者的本质是一样的）。这个代理比较厉害，可以同时观察许多流的</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事件，在空闲的时候，会把当前线程阻塞掉，当有一个或多个流有</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事件时，就从阻塞态中醒来，于是我们的程序就会轮询一遍所有的流。</a:t>
            </a:r>
            <a:endParaRPr lang="en-US" altLang="zh-CN" sz="1200" b="0" i="0" kern="1200" dirty="0">
              <a:solidFill>
                <a:schemeClr val="tx1"/>
              </a:solidFill>
              <a:latin typeface="+mn-lt"/>
              <a:ea typeface="Microsoft YaHei UI" panose="020B0503020204020204" pitchFamily="34"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latin typeface="+mn-lt"/>
                <a:ea typeface="Microsoft YaHei UI" panose="020B0503020204020204" pitchFamily="34" charset="-122"/>
                <a:cs typeface="+mn-cs"/>
              </a:rPr>
              <a:t>  2.select</a:t>
            </a:r>
            <a:r>
              <a:rPr lang="zh-CN" altLang="en-US" sz="1200" b="0" i="0" kern="1200" dirty="0">
                <a:solidFill>
                  <a:schemeClr val="tx1"/>
                </a:solidFill>
                <a:latin typeface="+mn-lt"/>
                <a:ea typeface="Microsoft YaHei UI" panose="020B0503020204020204" pitchFamily="34" charset="-122"/>
                <a:cs typeface="+mn-cs"/>
              </a:rPr>
              <a:t>能等待多个文件描述符，而这些文件描述符（套接字描述符）其中的任意一个进入读就绪状态，</a:t>
            </a:r>
            <a:r>
              <a:rPr lang="en-US" altLang="zh-CN" sz="1200" b="0" i="0" kern="1200" dirty="0">
                <a:solidFill>
                  <a:schemeClr val="tx1"/>
                </a:solidFill>
                <a:latin typeface="+mn-lt"/>
                <a:ea typeface="Microsoft YaHei UI" panose="020B0503020204020204" pitchFamily="34" charset="-122"/>
                <a:cs typeface="+mn-cs"/>
              </a:rPr>
              <a:t>select()</a:t>
            </a:r>
            <a:r>
              <a:rPr lang="zh-CN" altLang="en-US" sz="1200" b="0" i="0" kern="1200" dirty="0">
                <a:solidFill>
                  <a:schemeClr val="tx1"/>
                </a:solidFill>
                <a:latin typeface="+mn-lt"/>
                <a:ea typeface="Microsoft YaHei UI" panose="020B0503020204020204" pitchFamily="34" charset="-122"/>
                <a:cs typeface="+mn-cs"/>
              </a:rPr>
              <a:t>函数就可以返回。</a:t>
            </a:r>
            <a:endParaRPr lang="en-US" altLang="zh-CN" sz="1200" b="0" i="0" kern="1200" dirty="0">
              <a:solidFill>
                <a:schemeClr val="tx1"/>
              </a:solidFill>
              <a:latin typeface="+mn-lt"/>
              <a:ea typeface="Microsoft YaHei UI" panose="020B0503020204020204" pitchFamily="34" charset="-122"/>
              <a:cs typeface="+mn-cs"/>
            </a:endParaRPr>
          </a:p>
          <a:p>
            <a:r>
              <a:rPr lang="en-US" altLang="zh-CN" sz="1200" b="0" i="0" kern="1200" dirty="0">
                <a:solidFill>
                  <a:schemeClr val="tx1"/>
                </a:solidFill>
                <a:latin typeface="+mn-lt"/>
                <a:ea typeface="Microsoft YaHei UI" panose="020B0503020204020204" pitchFamily="34" charset="-122"/>
                <a:cs typeface="+mn-cs"/>
              </a:rPr>
              <a:t>  3.</a:t>
            </a:r>
            <a:r>
              <a:rPr lang="zh-CN" altLang="en-US" sz="1200" b="0" i="0" kern="1200" dirty="0">
                <a:solidFill>
                  <a:schemeClr val="tx1"/>
                </a:solidFill>
                <a:latin typeface="+mn-lt"/>
                <a:ea typeface="Microsoft YaHei UI" panose="020B0503020204020204" pitchFamily="34" charset="-122"/>
                <a:cs typeface="+mn-cs"/>
              </a:rPr>
              <a:t>但是使用</a:t>
            </a:r>
            <a:r>
              <a:rPr lang="en-US" altLang="zh-CN" sz="1200" b="0" i="0" kern="1200" dirty="0">
                <a:solidFill>
                  <a:schemeClr val="tx1"/>
                </a:solidFill>
                <a:latin typeface="+mn-lt"/>
                <a:ea typeface="Microsoft YaHei UI" panose="020B0503020204020204" pitchFamily="34" charset="-122"/>
                <a:cs typeface="+mn-cs"/>
              </a:rPr>
              <a:t>select</a:t>
            </a:r>
            <a:r>
              <a:rPr lang="zh-CN" altLang="en-US" sz="1200" b="0" i="0" kern="1200" dirty="0">
                <a:solidFill>
                  <a:schemeClr val="tx1"/>
                </a:solidFill>
                <a:latin typeface="+mn-lt"/>
                <a:ea typeface="Microsoft YaHei UI" panose="020B0503020204020204" pitchFamily="34" charset="-122"/>
                <a:cs typeface="+mn-cs"/>
              </a:rPr>
              <a:t>，有</a:t>
            </a:r>
            <a:r>
              <a:rPr lang="en-US" altLang="zh-CN" sz="1200" b="0" i="0" kern="1200" dirty="0">
                <a:solidFill>
                  <a:schemeClr val="tx1"/>
                </a:solidFill>
                <a:latin typeface="+mn-lt"/>
                <a:ea typeface="Microsoft YaHei UI" panose="020B0503020204020204" pitchFamily="34" charset="-122"/>
                <a:cs typeface="+mn-cs"/>
              </a:rPr>
              <a:t>O(n)</a:t>
            </a:r>
            <a:r>
              <a:rPr lang="zh-CN" altLang="en-US" sz="1200" b="0" i="0" kern="1200" dirty="0">
                <a:solidFill>
                  <a:schemeClr val="tx1"/>
                </a:solidFill>
                <a:latin typeface="+mn-lt"/>
                <a:ea typeface="Microsoft YaHei UI" panose="020B0503020204020204" pitchFamily="34" charset="-122"/>
                <a:cs typeface="+mn-cs"/>
              </a:rPr>
              <a:t>的无差别轮询复杂度，同时处理的流越多，轮询时间就越长。</a:t>
            </a:r>
            <a:endParaRPr lang="en-US" altLang="zh-CN" sz="1200" b="0" i="0" kern="1200" dirty="0">
              <a:solidFill>
                <a:schemeClr val="tx1"/>
              </a:solidFill>
              <a:latin typeface="+mn-lt"/>
              <a:ea typeface="Microsoft YaHei UI" panose="020B0503020204020204" pitchFamily="34" charset="-122"/>
              <a:cs typeface="+mn-cs"/>
            </a:endParaRPr>
          </a:p>
          <a:p>
            <a:r>
              <a:rPr lang="en-US" altLang="zh-CN" sz="1200" b="0" i="0" kern="1200" dirty="0">
                <a:solidFill>
                  <a:schemeClr val="tx1"/>
                </a:solidFill>
                <a:latin typeface="+mn-lt"/>
                <a:ea typeface="Microsoft YaHei UI" panose="020B0503020204020204" pitchFamily="34" charset="-122"/>
                <a:cs typeface="+mn-cs"/>
              </a:rPr>
              <a:t>  4.epoll</a:t>
            </a:r>
            <a:r>
              <a:rPr lang="zh-CN" altLang="en-US" sz="1200" b="0" i="0" kern="1200" dirty="0">
                <a:solidFill>
                  <a:schemeClr val="tx1"/>
                </a:solidFill>
                <a:latin typeface="+mn-lt"/>
                <a:ea typeface="Microsoft YaHei UI" panose="020B0503020204020204" pitchFamily="34" charset="-122"/>
                <a:cs typeface="+mn-cs"/>
              </a:rPr>
              <a:t>可以理解为</a:t>
            </a:r>
            <a:r>
              <a:rPr lang="en-US" altLang="zh-CN" sz="1200" b="0" i="0" kern="1200" dirty="0">
                <a:solidFill>
                  <a:schemeClr val="tx1"/>
                </a:solidFill>
                <a:latin typeface="+mn-lt"/>
                <a:ea typeface="Microsoft YaHei UI" panose="020B0503020204020204" pitchFamily="34" charset="-122"/>
                <a:cs typeface="+mn-cs"/>
              </a:rPr>
              <a:t>event poll</a:t>
            </a:r>
            <a:r>
              <a:rPr lang="zh-CN" altLang="en-US" sz="1200" b="0" i="0" kern="1200" dirty="0">
                <a:solidFill>
                  <a:schemeClr val="tx1"/>
                </a:solidFill>
                <a:latin typeface="+mn-lt"/>
                <a:ea typeface="Microsoft YaHei UI" panose="020B0503020204020204" pitchFamily="34" charset="-122"/>
                <a:cs typeface="+mn-cs"/>
              </a:rPr>
              <a:t>，不同于忙轮询和无差别轮询，</a:t>
            </a:r>
            <a:r>
              <a:rPr lang="en-US" altLang="zh-CN" sz="1200" b="0" i="0" kern="1200" dirty="0" err="1">
                <a:solidFill>
                  <a:schemeClr val="tx1"/>
                </a:solidFill>
                <a:latin typeface="+mn-lt"/>
                <a:ea typeface="Microsoft YaHei UI" panose="020B0503020204020204" pitchFamily="34" charset="-122"/>
                <a:cs typeface="+mn-cs"/>
              </a:rPr>
              <a:t>epoll</a:t>
            </a:r>
            <a:r>
              <a:rPr lang="zh-CN" altLang="en-US" sz="1200" b="0" i="0" kern="1200" dirty="0">
                <a:solidFill>
                  <a:schemeClr val="tx1"/>
                </a:solidFill>
                <a:latin typeface="+mn-lt"/>
                <a:ea typeface="Microsoft YaHei UI" panose="020B0503020204020204" pitchFamily="34" charset="-122"/>
                <a:cs typeface="+mn-cs"/>
              </a:rPr>
              <a:t>之会把哪个流发生了怎样的</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事件通知我们。此时我们对这些流的操作都是有意义的。（复杂度降低到了</a:t>
            </a:r>
            <a:r>
              <a:rPr lang="en-US" altLang="zh-CN" sz="1200" b="0" i="0" kern="1200" dirty="0">
                <a:solidFill>
                  <a:schemeClr val="tx1"/>
                </a:solidFill>
                <a:latin typeface="+mn-lt"/>
                <a:ea typeface="Microsoft YaHei UI" panose="020B0503020204020204" pitchFamily="34" charset="-122"/>
                <a:cs typeface="+mn-cs"/>
              </a:rPr>
              <a:t>O(1)</a:t>
            </a:r>
            <a:r>
              <a:rPr lang="zh-CN" altLang="en-US" sz="1200" b="0" i="0" kern="1200" dirty="0">
                <a:solidFill>
                  <a:schemeClr val="tx1"/>
                </a:solidFill>
                <a:latin typeface="+mn-lt"/>
                <a:ea typeface="Microsoft YaHei UI" panose="020B0503020204020204" pitchFamily="34" charset="-122"/>
                <a:cs typeface="+mn-cs"/>
              </a:rPr>
              <a:t>）</a:t>
            </a:r>
            <a:endParaRPr lang="en-US" altLang="zh-CN" sz="1200" b="0" i="0" kern="1200" dirty="0">
              <a:solidFill>
                <a:schemeClr val="tx1"/>
              </a:solidFill>
              <a:latin typeface="+mn-lt"/>
              <a:ea typeface="Microsoft YaHei UI" panose="020B0503020204020204" pitchFamily="34" charset="-122"/>
              <a:cs typeface="+mn-cs"/>
            </a:endParaRP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115</a:t>
            </a:fld>
            <a:endParaRPr lang="en-US" altLang="zh-CN" dirty="0"/>
          </a:p>
        </p:txBody>
      </p:sp>
    </p:spTree>
    <p:extLst>
      <p:ext uri="{BB962C8B-B14F-4D97-AF65-F5344CB8AC3E}">
        <p14:creationId xmlns:p14="http://schemas.microsoft.com/office/powerpoint/2010/main" val="3076485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baseline="0" dirty="0">
                <a:solidFill>
                  <a:schemeClr val="tx1"/>
                </a:solidFill>
                <a:latin typeface="+mn-lt"/>
                <a:ea typeface="Microsoft YaHei UI" panose="020B0503020204020204" pitchFamily="34" charset="-122"/>
                <a:cs typeface="+mn-cs"/>
              </a:rPr>
              <a:t>  1.</a:t>
            </a:r>
            <a:r>
              <a:rPr lang="zh-CN" altLang="en-US" sz="1200" b="0" i="0" kern="1200" dirty="0">
                <a:solidFill>
                  <a:schemeClr val="tx1"/>
                </a:solidFill>
                <a:latin typeface="+mn-lt"/>
                <a:ea typeface="Microsoft YaHei UI" panose="020B0503020204020204" pitchFamily="34" charset="-122"/>
                <a:cs typeface="+mn-cs"/>
              </a:rPr>
              <a:t>为了避免</a:t>
            </a:r>
            <a:r>
              <a:rPr lang="en-US" altLang="zh-CN" sz="1200" b="0" i="0" kern="1200" dirty="0">
                <a:solidFill>
                  <a:schemeClr val="tx1"/>
                </a:solidFill>
                <a:latin typeface="+mn-lt"/>
                <a:ea typeface="Microsoft YaHei UI" panose="020B0503020204020204" pitchFamily="34" charset="-122"/>
                <a:cs typeface="+mn-cs"/>
              </a:rPr>
              <a:t>CPU</a:t>
            </a:r>
            <a:r>
              <a:rPr lang="zh-CN" altLang="en-US" sz="1200" b="0" i="0" kern="1200" dirty="0">
                <a:solidFill>
                  <a:schemeClr val="tx1"/>
                </a:solidFill>
                <a:latin typeface="+mn-lt"/>
                <a:ea typeface="Microsoft YaHei UI" panose="020B0503020204020204" pitchFamily="34" charset="-122"/>
                <a:cs typeface="+mn-cs"/>
              </a:rPr>
              <a:t>空转，可以引进了一个代理（一开始有一位叫做</a:t>
            </a:r>
            <a:r>
              <a:rPr lang="en-US" altLang="zh-CN" sz="1200" b="0" i="0" kern="1200" dirty="0">
                <a:solidFill>
                  <a:schemeClr val="tx1"/>
                </a:solidFill>
                <a:latin typeface="+mn-lt"/>
                <a:ea typeface="Microsoft YaHei UI" panose="020B0503020204020204" pitchFamily="34" charset="-122"/>
                <a:cs typeface="+mn-cs"/>
              </a:rPr>
              <a:t>select</a:t>
            </a:r>
            <a:r>
              <a:rPr lang="zh-CN" altLang="en-US" sz="1200" b="0" i="0" kern="1200" dirty="0">
                <a:solidFill>
                  <a:schemeClr val="tx1"/>
                </a:solidFill>
                <a:latin typeface="+mn-lt"/>
                <a:ea typeface="Microsoft YaHei UI" panose="020B0503020204020204" pitchFamily="34" charset="-122"/>
                <a:cs typeface="+mn-cs"/>
              </a:rPr>
              <a:t>的代理，后来又有一位叫做</a:t>
            </a:r>
            <a:r>
              <a:rPr lang="en-US" altLang="zh-CN" sz="1200" b="0" i="0" kern="1200" dirty="0">
                <a:solidFill>
                  <a:schemeClr val="tx1"/>
                </a:solidFill>
                <a:latin typeface="+mn-lt"/>
                <a:ea typeface="Microsoft YaHei UI" panose="020B0503020204020204" pitchFamily="34" charset="-122"/>
                <a:cs typeface="+mn-cs"/>
              </a:rPr>
              <a:t>poll</a:t>
            </a:r>
            <a:r>
              <a:rPr lang="zh-CN" altLang="en-US" sz="1200" b="0" i="0" kern="1200" dirty="0">
                <a:solidFill>
                  <a:schemeClr val="tx1"/>
                </a:solidFill>
                <a:latin typeface="+mn-lt"/>
                <a:ea typeface="Microsoft YaHei UI" panose="020B0503020204020204" pitchFamily="34" charset="-122"/>
                <a:cs typeface="+mn-cs"/>
              </a:rPr>
              <a:t>的代理，不过两者的本质是一样的）。这个代理比较厉害，可以同时观察许多流的</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事件，在空闲的时候，会把当前线程阻塞掉，当有一个或多个流有</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事件时，就从阻塞态中醒来，于是我们的程序就会轮询一遍所有的流。</a:t>
            </a:r>
            <a:endParaRPr lang="en-US" altLang="zh-CN" sz="1200" b="0" i="0" kern="1200" dirty="0">
              <a:solidFill>
                <a:schemeClr val="tx1"/>
              </a:solidFill>
              <a:latin typeface="+mn-lt"/>
              <a:ea typeface="Microsoft YaHei UI" panose="020B0503020204020204" pitchFamily="34"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latin typeface="+mn-lt"/>
                <a:ea typeface="Microsoft YaHei UI" panose="020B0503020204020204" pitchFamily="34" charset="-122"/>
                <a:cs typeface="+mn-cs"/>
              </a:rPr>
              <a:t>  2.select</a:t>
            </a:r>
            <a:r>
              <a:rPr lang="zh-CN" altLang="en-US" sz="1200" b="0" i="0" kern="1200" dirty="0">
                <a:solidFill>
                  <a:schemeClr val="tx1"/>
                </a:solidFill>
                <a:latin typeface="+mn-lt"/>
                <a:ea typeface="Microsoft YaHei UI" panose="020B0503020204020204" pitchFamily="34" charset="-122"/>
                <a:cs typeface="+mn-cs"/>
              </a:rPr>
              <a:t>能等待多个文件描述符，而这些文件描述符（套接字描述符）其中的任意一个进入读就绪状态，</a:t>
            </a:r>
            <a:r>
              <a:rPr lang="en-US" altLang="zh-CN" sz="1200" b="0" i="0" kern="1200" dirty="0">
                <a:solidFill>
                  <a:schemeClr val="tx1"/>
                </a:solidFill>
                <a:latin typeface="+mn-lt"/>
                <a:ea typeface="Microsoft YaHei UI" panose="020B0503020204020204" pitchFamily="34" charset="-122"/>
                <a:cs typeface="+mn-cs"/>
              </a:rPr>
              <a:t>select()</a:t>
            </a:r>
            <a:r>
              <a:rPr lang="zh-CN" altLang="en-US" sz="1200" b="0" i="0" kern="1200" dirty="0">
                <a:solidFill>
                  <a:schemeClr val="tx1"/>
                </a:solidFill>
                <a:latin typeface="+mn-lt"/>
                <a:ea typeface="Microsoft YaHei UI" panose="020B0503020204020204" pitchFamily="34" charset="-122"/>
                <a:cs typeface="+mn-cs"/>
              </a:rPr>
              <a:t>函数就可以返回。</a:t>
            </a:r>
            <a:endParaRPr lang="en-US" altLang="zh-CN" sz="1200" b="0" i="0" kern="1200" dirty="0">
              <a:solidFill>
                <a:schemeClr val="tx1"/>
              </a:solidFill>
              <a:latin typeface="+mn-lt"/>
              <a:ea typeface="Microsoft YaHei UI" panose="020B0503020204020204" pitchFamily="34" charset="-122"/>
              <a:cs typeface="+mn-cs"/>
            </a:endParaRPr>
          </a:p>
          <a:p>
            <a:r>
              <a:rPr lang="en-US" altLang="zh-CN" sz="1200" b="0" i="0" kern="1200" dirty="0">
                <a:solidFill>
                  <a:schemeClr val="tx1"/>
                </a:solidFill>
                <a:latin typeface="+mn-lt"/>
                <a:ea typeface="Microsoft YaHei UI" panose="020B0503020204020204" pitchFamily="34" charset="-122"/>
                <a:cs typeface="+mn-cs"/>
              </a:rPr>
              <a:t>  3.</a:t>
            </a:r>
            <a:r>
              <a:rPr lang="zh-CN" altLang="en-US" sz="1200" b="0" i="0" kern="1200" dirty="0">
                <a:solidFill>
                  <a:schemeClr val="tx1"/>
                </a:solidFill>
                <a:latin typeface="+mn-lt"/>
                <a:ea typeface="Microsoft YaHei UI" panose="020B0503020204020204" pitchFamily="34" charset="-122"/>
                <a:cs typeface="+mn-cs"/>
              </a:rPr>
              <a:t>但是使用</a:t>
            </a:r>
            <a:r>
              <a:rPr lang="en-US" altLang="zh-CN" sz="1200" b="0" i="0" kern="1200" dirty="0">
                <a:solidFill>
                  <a:schemeClr val="tx1"/>
                </a:solidFill>
                <a:latin typeface="+mn-lt"/>
                <a:ea typeface="Microsoft YaHei UI" panose="020B0503020204020204" pitchFamily="34" charset="-122"/>
                <a:cs typeface="+mn-cs"/>
              </a:rPr>
              <a:t>select</a:t>
            </a:r>
            <a:r>
              <a:rPr lang="zh-CN" altLang="en-US" sz="1200" b="0" i="0" kern="1200" dirty="0">
                <a:solidFill>
                  <a:schemeClr val="tx1"/>
                </a:solidFill>
                <a:latin typeface="+mn-lt"/>
                <a:ea typeface="Microsoft YaHei UI" panose="020B0503020204020204" pitchFamily="34" charset="-122"/>
                <a:cs typeface="+mn-cs"/>
              </a:rPr>
              <a:t>，有</a:t>
            </a:r>
            <a:r>
              <a:rPr lang="en-US" altLang="zh-CN" sz="1200" b="0" i="0" kern="1200" dirty="0">
                <a:solidFill>
                  <a:schemeClr val="tx1"/>
                </a:solidFill>
                <a:latin typeface="+mn-lt"/>
                <a:ea typeface="Microsoft YaHei UI" panose="020B0503020204020204" pitchFamily="34" charset="-122"/>
                <a:cs typeface="+mn-cs"/>
              </a:rPr>
              <a:t>O(n)</a:t>
            </a:r>
            <a:r>
              <a:rPr lang="zh-CN" altLang="en-US" sz="1200" b="0" i="0" kern="1200" dirty="0">
                <a:solidFill>
                  <a:schemeClr val="tx1"/>
                </a:solidFill>
                <a:latin typeface="+mn-lt"/>
                <a:ea typeface="Microsoft YaHei UI" panose="020B0503020204020204" pitchFamily="34" charset="-122"/>
                <a:cs typeface="+mn-cs"/>
              </a:rPr>
              <a:t>的无差别轮询复杂度，同时处理的流越多，轮询时间就越长。</a:t>
            </a:r>
            <a:endParaRPr lang="en-US" altLang="zh-CN" sz="1200" b="0" i="0" kern="1200" dirty="0">
              <a:solidFill>
                <a:schemeClr val="tx1"/>
              </a:solidFill>
              <a:latin typeface="+mn-lt"/>
              <a:ea typeface="Microsoft YaHei UI" panose="020B0503020204020204" pitchFamily="34" charset="-122"/>
              <a:cs typeface="+mn-cs"/>
            </a:endParaRPr>
          </a:p>
          <a:p>
            <a:r>
              <a:rPr lang="en-US" altLang="zh-CN" sz="1200" b="0" i="0" kern="1200" dirty="0">
                <a:solidFill>
                  <a:schemeClr val="tx1"/>
                </a:solidFill>
                <a:latin typeface="+mn-lt"/>
                <a:ea typeface="Microsoft YaHei UI" panose="020B0503020204020204" pitchFamily="34" charset="-122"/>
                <a:cs typeface="+mn-cs"/>
              </a:rPr>
              <a:t>  4.epoll</a:t>
            </a:r>
            <a:r>
              <a:rPr lang="zh-CN" altLang="en-US" sz="1200" b="0" i="0" kern="1200" dirty="0">
                <a:solidFill>
                  <a:schemeClr val="tx1"/>
                </a:solidFill>
                <a:latin typeface="+mn-lt"/>
                <a:ea typeface="Microsoft YaHei UI" panose="020B0503020204020204" pitchFamily="34" charset="-122"/>
                <a:cs typeface="+mn-cs"/>
              </a:rPr>
              <a:t>可以理解为</a:t>
            </a:r>
            <a:r>
              <a:rPr lang="en-US" altLang="zh-CN" sz="1200" b="0" i="0" kern="1200" dirty="0">
                <a:solidFill>
                  <a:schemeClr val="tx1"/>
                </a:solidFill>
                <a:latin typeface="+mn-lt"/>
                <a:ea typeface="Microsoft YaHei UI" panose="020B0503020204020204" pitchFamily="34" charset="-122"/>
                <a:cs typeface="+mn-cs"/>
              </a:rPr>
              <a:t>event poll</a:t>
            </a:r>
            <a:r>
              <a:rPr lang="zh-CN" altLang="en-US" sz="1200" b="0" i="0" kern="1200" dirty="0">
                <a:solidFill>
                  <a:schemeClr val="tx1"/>
                </a:solidFill>
                <a:latin typeface="+mn-lt"/>
                <a:ea typeface="Microsoft YaHei UI" panose="020B0503020204020204" pitchFamily="34" charset="-122"/>
                <a:cs typeface="+mn-cs"/>
              </a:rPr>
              <a:t>，不同于忙轮询和无差别轮询，</a:t>
            </a:r>
            <a:r>
              <a:rPr lang="en-US" altLang="zh-CN" sz="1200" b="0" i="0" kern="1200" dirty="0" err="1">
                <a:solidFill>
                  <a:schemeClr val="tx1"/>
                </a:solidFill>
                <a:latin typeface="+mn-lt"/>
                <a:ea typeface="Microsoft YaHei UI" panose="020B0503020204020204" pitchFamily="34" charset="-122"/>
                <a:cs typeface="+mn-cs"/>
              </a:rPr>
              <a:t>epoll</a:t>
            </a:r>
            <a:r>
              <a:rPr lang="zh-CN" altLang="en-US" sz="1200" b="0" i="0" kern="1200" dirty="0">
                <a:solidFill>
                  <a:schemeClr val="tx1"/>
                </a:solidFill>
                <a:latin typeface="+mn-lt"/>
                <a:ea typeface="Microsoft YaHei UI" panose="020B0503020204020204" pitchFamily="34" charset="-122"/>
                <a:cs typeface="+mn-cs"/>
              </a:rPr>
              <a:t>之会把哪个流发生了怎样的</a:t>
            </a:r>
            <a:r>
              <a:rPr lang="en-US" altLang="zh-CN" sz="1200" b="0" i="0" kern="1200" dirty="0">
                <a:solidFill>
                  <a:schemeClr val="tx1"/>
                </a:solidFill>
                <a:latin typeface="+mn-lt"/>
                <a:ea typeface="Microsoft YaHei UI" panose="020B0503020204020204" pitchFamily="34" charset="-122"/>
                <a:cs typeface="+mn-cs"/>
              </a:rPr>
              <a:t>I/O</a:t>
            </a:r>
            <a:r>
              <a:rPr lang="zh-CN" altLang="en-US" sz="1200" b="0" i="0" kern="1200" dirty="0">
                <a:solidFill>
                  <a:schemeClr val="tx1"/>
                </a:solidFill>
                <a:latin typeface="+mn-lt"/>
                <a:ea typeface="Microsoft YaHei UI" panose="020B0503020204020204" pitchFamily="34" charset="-122"/>
                <a:cs typeface="+mn-cs"/>
              </a:rPr>
              <a:t>事件通知我们。此时我们对这些流的操作都是有意义的。（复杂度降低到了</a:t>
            </a:r>
            <a:r>
              <a:rPr lang="en-US" altLang="zh-CN" sz="1200" b="0" i="0" kern="1200" dirty="0">
                <a:solidFill>
                  <a:schemeClr val="tx1"/>
                </a:solidFill>
                <a:latin typeface="+mn-lt"/>
                <a:ea typeface="Microsoft YaHei UI" panose="020B0503020204020204" pitchFamily="34" charset="-122"/>
                <a:cs typeface="+mn-cs"/>
              </a:rPr>
              <a:t>O(1)</a:t>
            </a:r>
            <a:r>
              <a:rPr lang="zh-CN" altLang="en-US" sz="1200" b="0" i="0" kern="1200" dirty="0">
                <a:solidFill>
                  <a:schemeClr val="tx1"/>
                </a:solidFill>
                <a:latin typeface="+mn-lt"/>
                <a:ea typeface="Microsoft YaHei UI" panose="020B0503020204020204" pitchFamily="34" charset="-122"/>
                <a:cs typeface="+mn-cs"/>
              </a:rPr>
              <a:t>）</a:t>
            </a:r>
            <a:endParaRPr lang="en-US" altLang="zh-CN" sz="1200" b="0" i="0" kern="1200" dirty="0">
              <a:solidFill>
                <a:schemeClr val="tx1"/>
              </a:solidFill>
              <a:latin typeface="+mn-lt"/>
              <a:ea typeface="Microsoft YaHei UI" panose="020B0503020204020204" pitchFamily="34" charset="-122"/>
              <a:cs typeface="+mn-cs"/>
            </a:endParaRPr>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116</a:t>
            </a:fld>
            <a:endParaRPr lang="en-US" altLang="zh-CN" dirty="0"/>
          </a:p>
        </p:txBody>
      </p:sp>
    </p:spTree>
    <p:extLst>
      <p:ext uri="{BB962C8B-B14F-4D97-AF65-F5344CB8AC3E}">
        <p14:creationId xmlns:p14="http://schemas.microsoft.com/office/powerpoint/2010/main" val="11933355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icrosoft YaHei UI" panose="020B0503020204020204" pitchFamily="34" charset="-122"/>
                <a:cs typeface="+mn-cs"/>
              </a:rPr>
              <a:t>所谓信号驱动，就是利用信号机制，安装信号</a:t>
            </a:r>
            <a:r>
              <a:rPr lang="en-US" altLang="zh-CN" sz="1200" kern="1200" dirty="0">
                <a:solidFill>
                  <a:schemeClr val="tx1"/>
                </a:solidFill>
                <a:latin typeface="+mn-lt"/>
                <a:ea typeface="Microsoft YaHei UI" panose="020B0503020204020204" pitchFamily="34" charset="-122"/>
                <a:cs typeface="+mn-cs"/>
              </a:rPr>
              <a:t>SIGIO</a:t>
            </a:r>
            <a:r>
              <a:rPr lang="zh-CN" altLang="en-US" sz="1200" kern="1200" dirty="0">
                <a:solidFill>
                  <a:schemeClr val="tx1"/>
                </a:solidFill>
                <a:latin typeface="+mn-lt"/>
                <a:ea typeface="Microsoft YaHei UI" panose="020B0503020204020204" pitchFamily="34" charset="-122"/>
                <a:cs typeface="+mn-cs"/>
              </a:rPr>
              <a:t>的处理函数（进行</a:t>
            </a:r>
            <a:r>
              <a:rPr lang="en-US" altLang="zh-CN" sz="1200" kern="1200" dirty="0">
                <a:solidFill>
                  <a:schemeClr val="tx1"/>
                </a:solidFill>
                <a:latin typeface="+mn-lt"/>
                <a:ea typeface="Microsoft YaHei UI" panose="020B0503020204020204" pitchFamily="34" charset="-122"/>
                <a:cs typeface="+mn-cs"/>
              </a:rPr>
              <a:t>IO</a:t>
            </a:r>
            <a:r>
              <a:rPr lang="zh-CN" altLang="en-US" sz="1200" kern="1200" dirty="0">
                <a:solidFill>
                  <a:schemeClr val="tx1"/>
                </a:solidFill>
                <a:latin typeface="+mn-lt"/>
                <a:ea typeface="Microsoft YaHei UI" panose="020B0503020204020204" pitchFamily="34" charset="-122"/>
                <a:cs typeface="+mn-cs"/>
              </a:rPr>
              <a:t>相关操作），通过监控文件描述符，当其就绪时，通知目标进程进行</a:t>
            </a:r>
            <a:r>
              <a:rPr lang="en-US" altLang="zh-CN" sz="1200" kern="1200" dirty="0">
                <a:solidFill>
                  <a:schemeClr val="tx1"/>
                </a:solidFill>
                <a:latin typeface="+mn-lt"/>
                <a:ea typeface="Microsoft YaHei UI" panose="020B0503020204020204" pitchFamily="34" charset="-122"/>
                <a:cs typeface="+mn-cs"/>
              </a:rPr>
              <a:t>IO</a:t>
            </a:r>
            <a:r>
              <a:rPr lang="zh-CN" altLang="en-US" sz="1200" kern="1200" dirty="0">
                <a:solidFill>
                  <a:schemeClr val="tx1"/>
                </a:solidFill>
                <a:latin typeface="+mn-lt"/>
                <a:ea typeface="Microsoft YaHei UI" panose="020B0503020204020204" pitchFamily="34" charset="-122"/>
                <a:cs typeface="+mn-cs"/>
              </a:rPr>
              <a:t>操作（</a:t>
            </a:r>
            <a:r>
              <a:rPr lang="en-US" altLang="zh-CN" sz="1200" kern="1200" dirty="0">
                <a:solidFill>
                  <a:schemeClr val="tx1"/>
                </a:solidFill>
                <a:latin typeface="+mn-lt"/>
                <a:ea typeface="Microsoft YaHei UI" panose="020B0503020204020204" pitchFamily="34" charset="-122"/>
                <a:cs typeface="+mn-cs"/>
              </a:rPr>
              <a:t>signal handler</a:t>
            </a:r>
            <a:r>
              <a:rPr lang="zh-CN" altLang="en-US" sz="1200" kern="1200" dirty="0">
                <a:solidFill>
                  <a:schemeClr val="tx1"/>
                </a:solidFill>
                <a:latin typeface="+mn-lt"/>
                <a:ea typeface="Microsoft YaHei UI" panose="020B0503020204020204" pitchFamily="34" charset="-122"/>
                <a:cs typeface="+mn-cs"/>
              </a:rPr>
              <a:t>）</a:t>
            </a:r>
            <a:endParaRPr kumimoji="1" lang="zh-CN" altLang="en-US" dirty="0"/>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117</a:t>
            </a:fld>
            <a:endParaRPr lang="en-US" altLang="zh-CN" dirty="0"/>
          </a:p>
        </p:txBody>
      </p:sp>
    </p:spTree>
    <p:extLst>
      <p:ext uri="{BB962C8B-B14F-4D97-AF65-F5344CB8AC3E}">
        <p14:creationId xmlns:p14="http://schemas.microsoft.com/office/powerpoint/2010/main" val="3039795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icrosoft YaHei UI" panose="020B0503020204020204" pitchFamily="34" charset="-122"/>
                <a:cs typeface="+mn-cs"/>
              </a:rPr>
              <a:t>所谓信号驱动，就是利用信号机制，安装信号</a:t>
            </a:r>
            <a:r>
              <a:rPr lang="en-US" altLang="zh-CN" sz="1200" kern="1200" dirty="0">
                <a:solidFill>
                  <a:schemeClr val="tx1"/>
                </a:solidFill>
                <a:latin typeface="+mn-lt"/>
                <a:ea typeface="Microsoft YaHei UI" panose="020B0503020204020204" pitchFamily="34" charset="-122"/>
                <a:cs typeface="+mn-cs"/>
              </a:rPr>
              <a:t>SIGIO</a:t>
            </a:r>
            <a:r>
              <a:rPr lang="zh-CN" altLang="en-US" sz="1200" kern="1200" dirty="0">
                <a:solidFill>
                  <a:schemeClr val="tx1"/>
                </a:solidFill>
                <a:latin typeface="+mn-lt"/>
                <a:ea typeface="Microsoft YaHei UI" panose="020B0503020204020204" pitchFamily="34" charset="-122"/>
                <a:cs typeface="+mn-cs"/>
              </a:rPr>
              <a:t>的处理函数（进行</a:t>
            </a:r>
            <a:r>
              <a:rPr lang="en-US" altLang="zh-CN" sz="1200" kern="1200" dirty="0">
                <a:solidFill>
                  <a:schemeClr val="tx1"/>
                </a:solidFill>
                <a:latin typeface="+mn-lt"/>
                <a:ea typeface="Microsoft YaHei UI" panose="020B0503020204020204" pitchFamily="34" charset="-122"/>
                <a:cs typeface="+mn-cs"/>
              </a:rPr>
              <a:t>IO</a:t>
            </a:r>
            <a:r>
              <a:rPr lang="zh-CN" altLang="en-US" sz="1200" kern="1200" dirty="0">
                <a:solidFill>
                  <a:schemeClr val="tx1"/>
                </a:solidFill>
                <a:latin typeface="+mn-lt"/>
                <a:ea typeface="Microsoft YaHei UI" panose="020B0503020204020204" pitchFamily="34" charset="-122"/>
                <a:cs typeface="+mn-cs"/>
              </a:rPr>
              <a:t>相关操作），通过监控文件描述符，当其就绪时，通知目标进程进行</a:t>
            </a:r>
            <a:r>
              <a:rPr lang="en-US" altLang="zh-CN" sz="1200" kern="1200" dirty="0">
                <a:solidFill>
                  <a:schemeClr val="tx1"/>
                </a:solidFill>
                <a:latin typeface="+mn-lt"/>
                <a:ea typeface="Microsoft YaHei UI" panose="020B0503020204020204" pitchFamily="34" charset="-122"/>
                <a:cs typeface="+mn-cs"/>
              </a:rPr>
              <a:t>IO</a:t>
            </a:r>
            <a:r>
              <a:rPr lang="zh-CN" altLang="en-US" sz="1200" kern="1200" dirty="0">
                <a:solidFill>
                  <a:schemeClr val="tx1"/>
                </a:solidFill>
                <a:latin typeface="+mn-lt"/>
                <a:ea typeface="Microsoft YaHei UI" panose="020B0503020204020204" pitchFamily="34" charset="-122"/>
                <a:cs typeface="+mn-cs"/>
              </a:rPr>
              <a:t>操作（</a:t>
            </a:r>
            <a:r>
              <a:rPr lang="en-US" altLang="zh-CN" sz="1200" kern="1200" dirty="0">
                <a:solidFill>
                  <a:schemeClr val="tx1"/>
                </a:solidFill>
                <a:latin typeface="+mn-lt"/>
                <a:ea typeface="Microsoft YaHei UI" panose="020B0503020204020204" pitchFamily="34" charset="-122"/>
                <a:cs typeface="+mn-cs"/>
              </a:rPr>
              <a:t>signal handler</a:t>
            </a:r>
            <a:r>
              <a:rPr lang="zh-CN" altLang="en-US" sz="1200" kern="1200" dirty="0">
                <a:solidFill>
                  <a:schemeClr val="tx1"/>
                </a:solidFill>
                <a:latin typeface="+mn-lt"/>
                <a:ea typeface="Microsoft YaHei UI" panose="020B0503020204020204" pitchFamily="34" charset="-122"/>
                <a:cs typeface="+mn-cs"/>
              </a:rPr>
              <a:t>）</a:t>
            </a:r>
            <a:endParaRPr kumimoji="1" lang="zh-CN" altLang="en-US" dirty="0"/>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118</a:t>
            </a:fld>
            <a:endParaRPr lang="en-US" altLang="zh-CN" dirty="0"/>
          </a:p>
        </p:txBody>
      </p:sp>
    </p:spTree>
    <p:extLst>
      <p:ext uri="{BB962C8B-B14F-4D97-AF65-F5344CB8AC3E}">
        <p14:creationId xmlns:p14="http://schemas.microsoft.com/office/powerpoint/2010/main" val="2597108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latin typeface="+mn-lt"/>
                <a:ea typeface="Microsoft YaHei UI" panose="020B0503020204020204" pitchFamily="34" charset="-122"/>
                <a:cs typeface="+mn-cs"/>
              </a:rPr>
              <a:t>Linux</a:t>
            </a:r>
            <a:r>
              <a:rPr lang="zh-CN" altLang="en-US" sz="1200" kern="1200" dirty="0">
                <a:solidFill>
                  <a:schemeClr val="tx1"/>
                </a:solidFill>
                <a:latin typeface="+mn-lt"/>
                <a:ea typeface="Microsoft YaHei UI" panose="020B0503020204020204" pitchFamily="34" charset="-122"/>
                <a:cs typeface="+mn-cs"/>
              </a:rPr>
              <a:t>上异步</a:t>
            </a:r>
            <a:r>
              <a:rPr lang="en-US" altLang="zh-CN" sz="1200" kern="1200" dirty="0">
                <a:solidFill>
                  <a:schemeClr val="tx1"/>
                </a:solidFill>
                <a:latin typeface="+mn-lt"/>
                <a:ea typeface="Microsoft YaHei UI" panose="020B0503020204020204" pitchFamily="34" charset="-122"/>
                <a:cs typeface="+mn-cs"/>
              </a:rPr>
              <a:t>IO</a:t>
            </a:r>
            <a:r>
              <a:rPr lang="zh-CN" altLang="en-US" sz="1200" kern="1200" dirty="0">
                <a:solidFill>
                  <a:schemeClr val="tx1"/>
                </a:solidFill>
                <a:latin typeface="+mn-lt"/>
                <a:ea typeface="Microsoft YaHei UI" panose="020B0503020204020204" pitchFamily="34" charset="-122"/>
                <a:cs typeface="+mn-cs"/>
              </a:rPr>
              <a:t>有一组</a:t>
            </a:r>
            <a:r>
              <a:rPr lang="en-US" altLang="zh-CN" sz="1200" kern="1200" dirty="0">
                <a:solidFill>
                  <a:schemeClr val="tx1"/>
                </a:solidFill>
                <a:latin typeface="+mn-lt"/>
                <a:ea typeface="Microsoft YaHei UI" panose="020B0503020204020204" pitchFamily="34" charset="-122"/>
                <a:cs typeface="+mn-cs"/>
              </a:rPr>
              <a:t>POSIX</a:t>
            </a:r>
            <a:r>
              <a:rPr lang="zh-CN" altLang="en-US" sz="1200" kern="1200" dirty="0">
                <a:solidFill>
                  <a:schemeClr val="tx1"/>
                </a:solidFill>
                <a:latin typeface="+mn-lt"/>
                <a:ea typeface="Microsoft YaHei UI" panose="020B0503020204020204" pitchFamily="34" charset="-122"/>
                <a:cs typeface="+mn-cs"/>
              </a:rPr>
              <a:t>规定的接口，以</a:t>
            </a:r>
            <a:r>
              <a:rPr lang="en-US" altLang="zh-CN" sz="1200" kern="1200" dirty="0" err="1">
                <a:solidFill>
                  <a:schemeClr val="tx1"/>
                </a:solidFill>
                <a:latin typeface="+mn-lt"/>
                <a:ea typeface="Microsoft YaHei UI" panose="020B0503020204020204" pitchFamily="34" charset="-122"/>
                <a:cs typeface="+mn-cs"/>
              </a:rPr>
              <a:t>aio</a:t>
            </a:r>
            <a:r>
              <a:rPr lang="zh-CN" altLang="en-US" sz="1200" kern="1200" dirty="0">
                <a:solidFill>
                  <a:schemeClr val="tx1"/>
                </a:solidFill>
                <a:latin typeface="+mn-lt"/>
                <a:ea typeface="Microsoft YaHei UI" panose="020B0503020204020204" pitchFamily="34" charset="-122"/>
                <a:cs typeface="+mn-cs"/>
              </a:rPr>
              <a:t>开头的几个</a:t>
            </a:r>
            <a:r>
              <a:rPr lang="en-US" altLang="zh-CN" sz="1200" kern="1200" dirty="0">
                <a:solidFill>
                  <a:schemeClr val="tx1"/>
                </a:solidFill>
                <a:latin typeface="+mn-lt"/>
                <a:ea typeface="Microsoft YaHei UI" panose="020B0503020204020204" pitchFamily="34" charset="-122"/>
                <a:cs typeface="+mn-cs"/>
              </a:rPr>
              <a:t>SYSCALL</a:t>
            </a:r>
            <a:r>
              <a:rPr lang="zh-CN" altLang="en-US" sz="1200" kern="1200" dirty="0">
                <a:solidFill>
                  <a:schemeClr val="tx1"/>
                </a:solidFill>
                <a:latin typeface="+mn-lt"/>
                <a:ea typeface="Microsoft YaHei UI" panose="020B0503020204020204" pitchFamily="34" charset="-122"/>
                <a:cs typeface="+mn-cs"/>
              </a:rPr>
              <a:t>。如下：</a:t>
            </a:r>
          </a:p>
          <a:p>
            <a:r>
              <a:rPr lang="en-US" altLang="zh-CN" sz="1200" kern="1200" dirty="0" err="1">
                <a:solidFill>
                  <a:schemeClr val="tx1"/>
                </a:solidFill>
                <a:latin typeface="+mn-lt"/>
                <a:ea typeface="Microsoft YaHei UI" panose="020B0503020204020204" pitchFamily="34" charset="-122"/>
                <a:cs typeface="+mn-cs"/>
              </a:rPr>
              <a:t>int</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aio_read</a:t>
            </a:r>
            <a:r>
              <a:rPr lang="en-US" altLang="zh-CN" sz="1200" kern="1200" dirty="0">
                <a:solidFill>
                  <a:schemeClr val="tx1"/>
                </a:solidFill>
                <a:latin typeface="+mn-lt"/>
                <a:ea typeface="Microsoft YaHei UI" panose="020B0503020204020204" pitchFamily="34" charset="-122"/>
                <a:cs typeface="+mn-cs"/>
              </a:rPr>
              <a:t>(</a:t>
            </a:r>
            <a:r>
              <a:rPr lang="en-US" altLang="zh-CN" sz="1200" kern="1200" dirty="0" err="1">
                <a:solidFill>
                  <a:schemeClr val="tx1"/>
                </a:solidFill>
                <a:latin typeface="+mn-lt"/>
                <a:ea typeface="Microsoft YaHei UI" panose="020B0503020204020204" pitchFamily="34" charset="-122"/>
                <a:cs typeface="+mn-cs"/>
              </a:rPr>
              <a:t>struct</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aiocb</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aiocbp</a:t>
            </a:r>
            <a:r>
              <a:rPr lang="en-US" altLang="zh-CN" sz="1200" kern="1200" dirty="0">
                <a:solidFill>
                  <a:schemeClr val="tx1"/>
                </a:solidFill>
                <a:latin typeface="+mn-lt"/>
                <a:ea typeface="Microsoft YaHei UI" panose="020B0503020204020204" pitchFamily="34" charset="-122"/>
                <a:cs typeface="+mn-cs"/>
              </a:rPr>
              <a:t>);</a:t>
            </a:r>
          </a:p>
          <a:p>
            <a:r>
              <a:rPr lang="en-US" altLang="zh-CN" sz="1200" kern="1200" dirty="0" err="1">
                <a:solidFill>
                  <a:schemeClr val="tx1"/>
                </a:solidFill>
                <a:latin typeface="+mn-lt"/>
                <a:ea typeface="Microsoft YaHei UI" panose="020B0503020204020204" pitchFamily="34" charset="-122"/>
                <a:cs typeface="+mn-cs"/>
              </a:rPr>
              <a:t>int</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aio_write</a:t>
            </a:r>
            <a:r>
              <a:rPr lang="en-US" altLang="zh-CN" sz="1200" kern="1200" dirty="0">
                <a:solidFill>
                  <a:schemeClr val="tx1"/>
                </a:solidFill>
                <a:latin typeface="+mn-lt"/>
                <a:ea typeface="Microsoft YaHei UI" panose="020B0503020204020204" pitchFamily="34" charset="-122"/>
                <a:cs typeface="+mn-cs"/>
              </a:rPr>
              <a:t>(</a:t>
            </a:r>
            <a:r>
              <a:rPr lang="en-US" altLang="zh-CN" sz="1200" kern="1200" dirty="0" err="1">
                <a:solidFill>
                  <a:schemeClr val="tx1"/>
                </a:solidFill>
                <a:latin typeface="+mn-lt"/>
                <a:ea typeface="Microsoft YaHei UI" panose="020B0503020204020204" pitchFamily="34" charset="-122"/>
                <a:cs typeface="+mn-cs"/>
              </a:rPr>
              <a:t>struct</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aiocb</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aiocbp</a:t>
            </a:r>
            <a:r>
              <a:rPr lang="en-US" altLang="zh-CN" sz="1200" kern="1200" dirty="0">
                <a:solidFill>
                  <a:schemeClr val="tx1"/>
                </a:solidFill>
                <a:latin typeface="+mn-lt"/>
                <a:ea typeface="Microsoft YaHei UI" panose="020B0503020204020204" pitchFamily="34" charset="-122"/>
                <a:cs typeface="+mn-cs"/>
              </a:rPr>
              <a:t>);</a:t>
            </a:r>
          </a:p>
          <a:p>
            <a:r>
              <a:rPr lang="en-US" altLang="zh-CN" sz="1200" kern="1200" dirty="0" err="1">
                <a:solidFill>
                  <a:schemeClr val="tx1"/>
                </a:solidFill>
                <a:latin typeface="+mn-lt"/>
                <a:ea typeface="Microsoft YaHei UI" panose="020B0503020204020204" pitchFamily="34" charset="-122"/>
                <a:cs typeface="+mn-cs"/>
              </a:rPr>
              <a:t>ssize_t</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aio_return</a:t>
            </a:r>
            <a:r>
              <a:rPr lang="en-US" altLang="zh-CN" sz="1200" kern="1200" dirty="0">
                <a:solidFill>
                  <a:schemeClr val="tx1"/>
                </a:solidFill>
                <a:latin typeface="+mn-lt"/>
                <a:ea typeface="Microsoft YaHei UI" panose="020B0503020204020204" pitchFamily="34" charset="-122"/>
                <a:cs typeface="+mn-cs"/>
              </a:rPr>
              <a:t>(</a:t>
            </a:r>
            <a:r>
              <a:rPr lang="en-US" altLang="zh-CN" sz="1200" kern="1200" dirty="0" err="1">
                <a:solidFill>
                  <a:schemeClr val="tx1"/>
                </a:solidFill>
                <a:latin typeface="+mn-lt"/>
                <a:ea typeface="Microsoft YaHei UI" panose="020B0503020204020204" pitchFamily="34" charset="-122"/>
                <a:cs typeface="+mn-cs"/>
              </a:rPr>
              <a:t>struct</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aiocb</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aiocbp</a:t>
            </a:r>
            <a:r>
              <a:rPr lang="en-US" altLang="zh-CN" sz="1200" kern="1200" dirty="0">
                <a:solidFill>
                  <a:schemeClr val="tx1"/>
                </a:solidFill>
                <a:latin typeface="+mn-lt"/>
                <a:ea typeface="Microsoft YaHei UI" panose="020B0503020204020204" pitchFamily="34" charset="-122"/>
                <a:cs typeface="+mn-cs"/>
              </a:rPr>
              <a:t>);</a:t>
            </a:r>
            <a:endParaRPr kumimoji="1" lang="zh-CN" altLang="en-US" dirty="0"/>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119</a:t>
            </a:fld>
            <a:endParaRPr lang="en-US" altLang="zh-CN" dirty="0"/>
          </a:p>
        </p:txBody>
      </p:sp>
    </p:spTree>
    <p:extLst>
      <p:ext uri="{BB962C8B-B14F-4D97-AF65-F5344CB8AC3E}">
        <p14:creationId xmlns:p14="http://schemas.microsoft.com/office/powerpoint/2010/main" val="25616676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latin typeface="+mn-lt"/>
                <a:ea typeface="Microsoft YaHei UI" panose="020B0503020204020204" pitchFamily="34" charset="-122"/>
                <a:cs typeface="+mn-cs"/>
              </a:rPr>
              <a:t>Linux</a:t>
            </a:r>
            <a:r>
              <a:rPr lang="zh-CN" altLang="en-US" sz="1200" kern="1200" dirty="0">
                <a:solidFill>
                  <a:schemeClr val="tx1"/>
                </a:solidFill>
                <a:latin typeface="+mn-lt"/>
                <a:ea typeface="Microsoft YaHei UI" panose="020B0503020204020204" pitchFamily="34" charset="-122"/>
                <a:cs typeface="+mn-cs"/>
              </a:rPr>
              <a:t>上异步</a:t>
            </a:r>
            <a:r>
              <a:rPr lang="en-US" altLang="zh-CN" sz="1200" kern="1200" dirty="0">
                <a:solidFill>
                  <a:schemeClr val="tx1"/>
                </a:solidFill>
                <a:latin typeface="+mn-lt"/>
                <a:ea typeface="Microsoft YaHei UI" panose="020B0503020204020204" pitchFamily="34" charset="-122"/>
                <a:cs typeface="+mn-cs"/>
              </a:rPr>
              <a:t>IO</a:t>
            </a:r>
            <a:r>
              <a:rPr lang="zh-CN" altLang="en-US" sz="1200" kern="1200" dirty="0">
                <a:solidFill>
                  <a:schemeClr val="tx1"/>
                </a:solidFill>
                <a:latin typeface="+mn-lt"/>
                <a:ea typeface="Microsoft YaHei UI" panose="020B0503020204020204" pitchFamily="34" charset="-122"/>
                <a:cs typeface="+mn-cs"/>
              </a:rPr>
              <a:t>有一组</a:t>
            </a:r>
            <a:r>
              <a:rPr lang="en-US" altLang="zh-CN" sz="1200" kern="1200" dirty="0">
                <a:solidFill>
                  <a:schemeClr val="tx1"/>
                </a:solidFill>
                <a:latin typeface="+mn-lt"/>
                <a:ea typeface="Microsoft YaHei UI" panose="020B0503020204020204" pitchFamily="34" charset="-122"/>
                <a:cs typeface="+mn-cs"/>
              </a:rPr>
              <a:t>POSIX</a:t>
            </a:r>
            <a:r>
              <a:rPr lang="zh-CN" altLang="en-US" sz="1200" kern="1200" dirty="0">
                <a:solidFill>
                  <a:schemeClr val="tx1"/>
                </a:solidFill>
                <a:latin typeface="+mn-lt"/>
                <a:ea typeface="Microsoft YaHei UI" panose="020B0503020204020204" pitchFamily="34" charset="-122"/>
                <a:cs typeface="+mn-cs"/>
              </a:rPr>
              <a:t>规定的接口，以</a:t>
            </a:r>
            <a:r>
              <a:rPr lang="en-US" altLang="zh-CN" sz="1200" kern="1200" dirty="0" err="1">
                <a:solidFill>
                  <a:schemeClr val="tx1"/>
                </a:solidFill>
                <a:latin typeface="+mn-lt"/>
                <a:ea typeface="Microsoft YaHei UI" panose="020B0503020204020204" pitchFamily="34" charset="-122"/>
                <a:cs typeface="+mn-cs"/>
              </a:rPr>
              <a:t>aio</a:t>
            </a:r>
            <a:r>
              <a:rPr lang="zh-CN" altLang="en-US" sz="1200" kern="1200" dirty="0">
                <a:solidFill>
                  <a:schemeClr val="tx1"/>
                </a:solidFill>
                <a:latin typeface="+mn-lt"/>
                <a:ea typeface="Microsoft YaHei UI" panose="020B0503020204020204" pitchFamily="34" charset="-122"/>
                <a:cs typeface="+mn-cs"/>
              </a:rPr>
              <a:t>开头的几个</a:t>
            </a:r>
            <a:r>
              <a:rPr lang="en-US" altLang="zh-CN" sz="1200" kern="1200" dirty="0">
                <a:solidFill>
                  <a:schemeClr val="tx1"/>
                </a:solidFill>
                <a:latin typeface="+mn-lt"/>
                <a:ea typeface="Microsoft YaHei UI" panose="020B0503020204020204" pitchFamily="34" charset="-122"/>
                <a:cs typeface="+mn-cs"/>
              </a:rPr>
              <a:t>SYSCALL</a:t>
            </a:r>
            <a:r>
              <a:rPr lang="zh-CN" altLang="en-US" sz="1200" kern="1200" dirty="0">
                <a:solidFill>
                  <a:schemeClr val="tx1"/>
                </a:solidFill>
                <a:latin typeface="+mn-lt"/>
                <a:ea typeface="Microsoft YaHei UI" panose="020B0503020204020204" pitchFamily="34" charset="-122"/>
                <a:cs typeface="+mn-cs"/>
              </a:rPr>
              <a:t>。如下：</a:t>
            </a:r>
          </a:p>
          <a:p>
            <a:r>
              <a:rPr lang="en-US" altLang="zh-CN" sz="1200" kern="1200" dirty="0" err="1">
                <a:solidFill>
                  <a:schemeClr val="tx1"/>
                </a:solidFill>
                <a:latin typeface="+mn-lt"/>
                <a:ea typeface="Microsoft YaHei UI" panose="020B0503020204020204" pitchFamily="34" charset="-122"/>
                <a:cs typeface="+mn-cs"/>
              </a:rPr>
              <a:t>int</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aio_read</a:t>
            </a:r>
            <a:r>
              <a:rPr lang="en-US" altLang="zh-CN" sz="1200" kern="1200" dirty="0">
                <a:solidFill>
                  <a:schemeClr val="tx1"/>
                </a:solidFill>
                <a:latin typeface="+mn-lt"/>
                <a:ea typeface="Microsoft YaHei UI" panose="020B0503020204020204" pitchFamily="34" charset="-122"/>
                <a:cs typeface="+mn-cs"/>
              </a:rPr>
              <a:t>(</a:t>
            </a:r>
            <a:r>
              <a:rPr lang="en-US" altLang="zh-CN" sz="1200" kern="1200" dirty="0" err="1">
                <a:solidFill>
                  <a:schemeClr val="tx1"/>
                </a:solidFill>
                <a:latin typeface="+mn-lt"/>
                <a:ea typeface="Microsoft YaHei UI" panose="020B0503020204020204" pitchFamily="34" charset="-122"/>
                <a:cs typeface="+mn-cs"/>
              </a:rPr>
              <a:t>struct</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aiocb</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aiocbp</a:t>
            </a:r>
            <a:r>
              <a:rPr lang="en-US" altLang="zh-CN" sz="1200" kern="1200" dirty="0">
                <a:solidFill>
                  <a:schemeClr val="tx1"/>
                </a:solidFill>
                <a:latin typeface="+mn-lt"/>
                <a:ea typeface="Microsoft YaHei UI" panose="020B0503020204020204" pitchFamily="34" charset="-122"/>
                <a:cs typeface="+mn-cs"/>
              </a:rPr>
              <a:t>);</a:t>
            </a:r>
          </a:p>
          <a:p>
            <a:r>
              <a:rPr lang="en-US" altLang="zh-CN" sz="1200" kern="1200" dirty="0" err="1">
                <a:solidFill>
                  <a:schemeClr val="tx1"/>
                </a:solidFill>
                <a:latin typeface="+mn-lt"/>
                <a:ea typeface="Microsoft YaHei UI" panose="020B0503020204020204" pitchFamily="34" charset="-122"/>
                <a:cs typeface="+mn-cs"/>
              </a:rPr>
              <a:t>int</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aio_write</a:t>
            </a:r>
            <a:r>
              <a:rPr lang="en-US" altLang="zh-CN" sz="1200" kern="1200" dirty="0">
                <a:solidFill>
                  <a:schemeClr val="tx1"/>
                </a:solidFill>
                <a:latin typeface="+mn-lt"/>
                <a:ea typeface="Microsoft YaHei UI" panose="020B0503020204020204" pitchFamily="34" charset="-122"/>
                <a:cs typeface="+mn-cs"/>
              </a:rPr>
              <a:t>(</a:t>
            </a:r>
            <a:r>
              <a:rPr lang="en-US" altLang="zh-CN" sz="1200" kern="1200" dirty="0" err="1">
                <a:solidFill>
                  <a:schemeClr val="tx1"/>
                </a:solidFill>
                <a:latin typeface="+mn-lt"/>
                <a:ea typeface="Microsoft YaHei UI" panose="020B0503020204020204" pitchFamily="34" charset="-122"/>
                <a:cs typeface="+mn-cs"/>
              </a:rPr>
              <a:t>struct</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aiocb</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aiocbp</a:t>
            </a:r>
            <a:r>
              <a:rPr lang="en-US" altLang="zh-CN" sz="1200" kern="1200" dirty="0">
                <a:solidFill>
                  <a:schemeClr val="tx1"/>
                </a:solidFill>
                <a:latin typeface="+mn-lt"/>
                <a:ea typeface="Microsoft YaHei UI" panose="020B0503020204020204" pitchFamily="34" charset="-122"/>
                <a:cs typeface="+mn-cs"/>
              </a:rPr>
              <a:t>);</a:t>
            </a:r>
          </a:p>
          <a:p>
            <a:r>
              <a:rPr lang="en-US" altLang="zh-CN" sz="1200" kern="1200" dirty="0" err="1">
                <a:solidFill>
                  <a:schemeClr val="tx1"/>
                </a:solidFill>
                <a:latin typeface="+mn-lt"/>
                <a:ea typeface="Microsoft YaHei UI" panose="020B0503020204020204" pitchFamily="34" charset="-122"/>
                <a:cs typeface="+mn-cs"/>
              </a:rPr>
              <a:t>ssize_t</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aio_return</a:t>
            </a:r>
            <a:r>
              <a:rPr lang="en-US" altLang="zh-CN" sz="1200" kern="1200" dirty="0">
                <a:solidFill>
                  <a:schemeClr val="tx1"/>
                </a:solidFill>
                <a:latin typeface="+mn-lt"/>
                <a:ea typeface="Microsoft YaHei UI" panose="020B0503020204020204" pitchFamily="34" charset="-122"/>
                <a:cs typeface="+mn-cs"/>
              </a:rPr>
              <a:t>(</a:t>
            </a:r>
            <a:r>
              <a:rPr lang="en-US" altLang="zh-CN" sz="1200" kern="1200" dirty="0" err="1">
                <a:solidFill>
                  <a:schemeClr val="tx1"/>
                </a:solidFill>
                <a:latin typeface="+mn-lt"/>
                <a:ea typeface="Microsoft YaHei UI" panose="020B0503020204020204" pitchFamily="34" charset="-122"/>
                <a:cs typeface="+mn-cs"/>
              </a:rPr>
              <a:t>struct</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aiocb</a:t>
            </a:r>
            <a:r>
              <a:rPr lang="en-US" altLang="zh-CN" sz="1200" kern="1200" dirty="0">
                <a:solidFill>
                  <a:schemeClr val="tx1"/>
                </a:solidFill>
                <a:latin typeface="+mn-lt"/>
                <a:ea typeface="Microsoft YaHei UI" panose="020B0503020204020204" pitchFamily="34" charset="-122"/>
                <a:cs typeface="+mn-cs"/>
              </a:rPr>
              <a:t> *</a:t>
            </a:r>
            <a:r>
              <a:rPr lang="en-US" altLang="zh-CN" sz="1200" kern="1200" dirty="0" err="1">
                <a:solidFill>
                  <a:schemeClr val="tx1"/>
                </a:solidFill>
                <a:latin typeface="+mn-lt"/>
                <a:ea typeface="Microsoft YaHei UI" panose="020B0503020204020204" pitchFamily="34" charset="-122"/>
                <a:cs typeface="+mn-cs"/>
              </a:rPr>
              <a:t>aiocbp</a:t>
            </a:r>
            <a:r>
              <a:rPr lang="en-US" altLang="zh-CN" sz="1200" kern="1200" dirty="0">
                <a:solidFill>
                  <a:schemeClr val="tx1"/>
                </a:solidFill>
                <a:latin typeface="+mn-lt"/>
                <a:ea typeface="Microsoft YaHei UI" panose="020B0503020204020204" pitchFamily="34" charset="-122"/>
                <a:cs typeface="+mn-cs"/>
              </a:rPr>
              <a:t>);</a:t>
            </a:r>
            <a:endParaRPr kumimoji="1" lang="zh-CN" altLang="en-US" dirty="0"/>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120</a:t>
            </a:fld>
            <a:endParaRPr lang="en-US" altLang="zh-CN" dirty="0"/>
          </a:p>
        </p:txBody>
      </p:sp>
    </p:spTree>
    <p:extLst>
      <p:ext uri="{BB962C8B-B14F-4D97-AF65-F5344CB8AC3E}">
        <p14:creationId xmlns:p14="http://schemas.microsoft.com/office/powerpoint/2010/main" val="23711137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A402-8867-C747-9DF3-4A235FDFED0A}" type="slidenum">
              <a:rPr kumimoji="1" lang="zh-CN" altLang="en-US" smtClean="0"/>
              <a:t>122</a:t>
            </a:fld>
            <a:endParaRPr kumimoji="1" lang="zh-CN" altLang="en-US"/>
          </a:p>
        </p:txBody>
      </p:sp>
    </p:spTree>
    <p:extLst>
      <p:ext uri="{BB962C8B-B14F-4D97-AF65-F5344CB8AC3E}">
        <p14:creationId xmlns:p14="http://schemas.microsoft.com/office/powerpoint/2010/main" val="459481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errno</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是记录系统的最后一次错误代码。代码是一个</a:t>
            </a:r>
            <a:r>
              <a:rPr lang="en-US" altLang="zh-CN" sz="1200" b="0" i="0" kern="1200" dirty="0" err="1">
                <a:solidFill>
                  <a:schemeClr val="tx1"/>
                </a:solidFill>
                <a:effectLst/>
                <a:latin typeface="+mn-lt"/>
                <a:ea typeface="+mn-ea"/>
                <a:cs typeface="+mn-cs"/>
              </a:rPr>
              <a:t>int</a:t>
            </a:r>
            <a:r>
              <a:rPr lang="zh-CN" altLang="en-US" sz="1200" b="0" i="0" kern="1200" dirty="0">
                <a:solidFill>
                  <a:schemeClr val="tx1"/>
                </a:solidFill>
                <a:effectLst/>
                <a:latin typeface="+mn-lt"/>
                <a:ea typeface="+mn-ea"/>
                <a:cs typeface="+mn-cs"/>
              </a:rPr>
              <a:t>型的值，在</a:t>
            </a:r>
            <a:r>
              <a:rPr lang="en-US" altLang="zh-CN" sz="1200" b="0" i="0" kern="1200" dirty="0" err="1">
                <a:solidFill>
                  <a:schemeClr val="tx1"/>
                </a:solidFill>
                <a:effectLst/>
                <a:latin typeface="+mn-lt"/>
                <a:ea typeface="+mn-ea"/>
                <a:cs typeface="+mn-cs"/>
              </a:rPr>
              <a:t>errno.h</a:t>
            </a:r>
            <a:r>
              <a:rPr lang="zh-CN" altLang="en-US" sz="1200" b="0" i="0" kern="1200" dirty="0">
                <a:solidFill>
                  <a:schemeClr val="tx1"/>
                </a:solidFill>
                <a:effectLst/>
                <a:latin typeface="+mn-lt"/>
                <a:ea typeface="+mn-ea"/>
                <a:cs typeface="+mn-cs"/>
              </a:rPr>
              <a:t>中定义。查看错误代码</a:t>
            </a:r>
            <a:r>
              <a:rPr lang="en-US" altLang="zh-CN" sz="1200" b="0" i="0" kern="1200" dirty="0" err="1">
                <a:solidFill>
                  <a:schemeClr val="tx1"/>
                </a:solidFill>
                <a:effectLst/>
                <a:latin typeface="+mn-lt"/>
                <a:ea typeface="+mn-ea"/>
                <a:cs typeface="+mn-cs"/>
              </a:rPr>
              <a:t>errno</a:t>
            </a:r>
            <a:r>
              <a:rPr lang="zh-CN" altLang="en-US" sz="1200" b="0" i="0" kern="1200" dirty="0">
                <a:solidFill>
                  <a:schemeClr val="tx1"/>
                </a:solidFill>
                <a:effectLst/>
                <a:latin typeface="+mn-lt"/>
                <a:ea typeface="+mn-ea"/>
                <a:cs typeface="+mn-cs"/>
              </a:rPr>
              <a:t>是调试程序的一个重要方法。当</a:t>
            </a:r>
            <a:r>
              <a:rPr lang="en-US" altLang="zh-CN" sz="1200" b="0" i="0" kern="1200" dirty="0" err="1">
                <a:solidFill>
                  <a:schemeClr val="tx1"/>
                </a:solidFill>
                <a:effectLst/>
                <a:latin typeface="+mn-lt"/>
                <a:ea typeface="+mn-ea"/>
                <a:cs typeface="+mn-cs"/>
              </a:rPr>
              <a:t>linux</a:t>
            </a:r>
            <a:r>
              <a:rPr lang="en-US" altLang="zh-CN" sz="1200" b="0" i="0" kern="1200" dirty="0">
                <a:solidFill>
                  <a:schemeClr val="tx1"/>
                </a:solidFill>
                <a:effectLst/>
                <a:latin typeface="+mn-lt"/>
                <a:ea typeface="+mn-ea"/>
                <a:cs typeface="+mn-cs"/>
              </a:rPr>
              <a:t> C </a:t>
            </a:r>
            <a:r>
              <a:rPr lang="en-US" altLang="zh-CN" sz="1200" b="0" i="0" kern="1200" dirty="0" err="1">
                <a:solidFill>
                  <a:schemeClr val="tx1"/>
                </a:solidFill>
                <a:effectLst/>
                <a:latin typeface="+mn-lt"/>
                <a:ea typeface="+mn-ea"/>
                <a:cs typeface="+mn-cs"/>
              </a:rPr>
              <a:t>api</a:t>
            </a:r>
            <a:r>
              <a:rPr lang="zh-CN" altLang="en-US" sz="1200" b="0" i="0" kern="1200" dirty="0">
                <a:solidFill>
                  <a:schemeClr val="tx1"/>
                </a:solidFill>
                <a:effectLst/>
                <a:latin typeface="+mn-lt"/>
                <a:ea typeface="+mn-ea"/>
                <a:cs typeface="+mn-cs"/>
              </a:rPr>
              <a:t>函数发生异常时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一般会将</a:t>
            </a:r>
            <a:r>
              <a:rPr lang="en-US" altLang="zh-CN" sz="1200" b="0" i="0" kern="1200" dirty="0" err="1">
                <a:solidFill>
                  <a:schemeClr val="tx1"/>
                </a:solidFill>
                <a:effectLst/>
                <a:latin typeface="+mn-lt"/>
                <a:ea typeface="+mn-ea"/>
                <a:cs typeface="+mn-cs"/>
              </a:rPr>
              <a:t>errno</a:t>
            </a:r>
            <a:r>
              <a:rPr lang="zh-CN" altLang="en-US" sz="1200" b="0" i="0" kern="1200" dirty="0">
                <a:solidFill>
                  <a:schemeClr val="tx1"/>
                </a:solidFill>
                <a:effectLst/>
                <a:latin typeface="+mn-lt"/>
                <a:ea typeface="+mn-ea"/>
                <a:cs typeface="+mn-cs"/>
              </a:rPr>
              <a:t>变量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需</a:t>
            </a:r>
            <a:r>
              <a:rPr lang="en-US" altLang="zh-CN" sz="1200" b="0" i="0" kern="1200" dirty="0">
                <a:solidFill>
                  <a:schemeClr val="tx1"/>
                </a:solidFill>
                <a:effectLst/>
                <a:latin typeface="+mn-lt"/>
                <a:ea typeface="+mn-ea"/>
                <a:cs typeface="+mn-cs"/>
              </a:rPr>
              <a:t>include </a:t>
            </a:r>
            <a:r>
              <a:rPr lang="en-US" altLang="zh-CN" sz="1200" b="0" i="0" kern="1200" dirty="0" err="1">
                <a:solidFill>
                  <a:schemeClr val="tx1"/>
                </a:solidFill>
                <a:effectLst/>
                <a:latin typeface="+mn-lt"/>
                <a:ea typeface="+mn-ea"/>
                <a:cs typeface="+mn-cs"/>
              </a:rPr>
              <a:t>errno.h</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赋一个整数值</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不同的值表示不同的含义</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可以通过查看该值推测出错的原因。在实际编程中用这一招解决了不少原本看来莫名其妙的问题。</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CDEA402-8867-C747-9DF3-4A235FDFED0A}" type="slidenum">
              <a:rPr kumimoji="1" lang="zh-CN" altLang="en-US" smtClean="0"/>
              <a:t>23</a:t>
            </a:fld>
            <a:endParaRPr kumimoji="1" lang="zh-CN" altLang="en-US"/>
          </a:p>
        </p:txBody>
      </p:sp>
    </p:spTree>
    <p:extLst>
      <p:ext uri="{BB962C8B-B14F-4D97-AF65-F5344CB8AC3E}">
        <p14:creationId xmlns:p14="http://schemas.microsoft.com/office/powerpoint/2010/main" val="26625674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icrosoft YaHei UI" panose="020B0503020204020204" pitchFamily="34" charset="-122"/>
                <a:cs typeface="+mn-cs"/>
              </a:rPr>
              <a:t>Reactor</a:t>
            </a:r>
            <a:r>
              <a:rPr lang="zh-CN" altLang="en-US" sz="1200" b="0" i="0" kern="1200" dirty="0">
                <a:solidFill>
                  <a:schemeClr val="tx1"/>
                </a:solidFill>
                <a:effectLst/>
                <a:latin typeface="+mn-lt"/>
                <a:ea typeface="Microsoft YaHei UI" panose="020B0503020204020204" pitchFamily="34" charset="-122"/>
                <a:cs typeface="+mn-cs"/>
              </a:rPr>
              <a:t>包含如下角色：</a:t>
            </a:r>
          </a:p>
          <a:p>
            <a:r>
              <a:rPr lang="en-US" altLang="zh-CN" sz="1200" b="0" i="0" kern="1200" dirty="0">
                <a:solidFill>
                  <a:schemeClr val="tx1"/>
                </a:solidFill>
                <a:effectLst/>
                <a:latin typeface="+mn-lt"/>
                <a:ea typeface="Microsoft YaHei UI" panose="020B0503020204020204" pitchFamily="34" charset="-122"/>
                <a:cs typeface="+mn-cs"/>
              </a:rPr>
              <a:t>Handle </a:t>
            </a:r>
            <a:r>
              <a:rPr lang="zh-CN" altLang="en-US" sz="1200" b="0" i="0" kern="1200" dirty="0">
                <a:solidFill>
                  <a:schemeClr val="tx1"/>
                </a:solidFill>
                <a:effectLst/>
                <a:latin typeface="+mn-lt"/>
                <a:ea typeface="Microsoft YaHei UI" panose="020B0503020204020204" pitchFamily="34" charset="-122"/>
                <a:cs typeface="+mn-cs"/>
              </a:rPr>
              <a:t>句柄；用来标识</a:t>
            </a:r>
            <a:r>
              <a:rPr lang="en-US" altLang="zh-CN" sz="1200" b="0" i="0" kern="1200" dirty="0">
                <a:solidFill>
                  <a:schemeClr val="tx1"/>
                </a:solidFill>
                <a:effectLst/>
                <a:latin typeface="+mn-lt"/>
                <a:ea typeface="Microsoft YaHei UI" panose="020B0503020204020204" pitchFamily="34" charset="-122"/>
                <a:cs typeface="+mn-cs"/>
              </a:rPr>
              <a:t>socket</a:t>
            </a:r>
            <a:r>
              <a:rPr lang="zh-CN" altLang="en-US" sz="1200" b="0" i="0" kern="1200" dirty="0">
                <a:solidFill>
                  <a:schemeClr val="tx1"/>
                </a:solidFill>
                <a:effectLst/>
                <a:latin typeface="+mn-lt"/>
                <a:ea typeface="Microsoft YaHei UI" panose="020B0503020204020204" pitchFamily="34" charset="-122"/>
                <a:cs typeface="+mn-cs"/>
              </a:rPr>
              <a:t>连接或是打开文件；</a:t>
            </a:r>
          </a:p>
          <a:p>
            <a:r>
              <a:rPr lang="en-US" altLang="zh-CN" sz="1200" b="0" i="0" kern="1200" dirty="0">
                <a:solidFill>
                  <a:schemeClr val="tx1"/>
                </a:solidFill>
                <a:effectLst/>
                <a:latin typeface="+mn-lt"/>
                <a:ea typeface="Microsoft YaHei UI" panose="020B0503020204020204" pitchFamily="34" charset="-122"/>
                <a:cs typeface="+mn-cs"/>
              </a:rPr>
              <a:t>Synchronous Event </a:t>
            </a:r>
            <a:r>
              <a:rPr lang="en-US" altLang="zh-CN" sz="1200" b="0" i="0" kern="1200" dirty="0" err="1">
                <a:solidFill>
                  <a:schemeClr val="tx1"/>
                </a:solidFill>
                <a:effectLst/>
                <a:latin typeface="+mn-lt"/>
                <a:ea typeface="Microsoft YaHei UI" panose="020B0503020204020204" pitchFamily="34" charset="-122"/>
                <a:cs typeface="+mn-cs"/>
              </a:rPr>
              <a:t>Demultiplexer</a:t>
            </a:r>
            <a:r>
              <a:rPr lang="zh-CN" altLang="en-US" sz="1200" b="0" i="0" kern="1200" dirty="0">
                <a:solidFill>
                  <a:schemeClr val="tx1"/>
                </a:solidFill>
                <a:effectLst/>
                <a:latin typeface="+mn-lt"/>
                <a:ea typeface="Microsoft YaHei UI" panose="020B0503020204020204" pitchFamily="34" charset="-122"/>
                <a:cs typeface="+mn-cs"/>
              </a:rPr>
              <a:t>：同步事件多路分解器：由操作系统内核实现的一个函数；用于阻塞等待发生在句柄集合上的一个或多个事件；（如</a:t>
            </a:r>
            <a:r>
              <a:rPr lang="en-US" altLang="zh-CN" sz="1200" b="0" i="0" kern="1200" dirty="0">
                <a:solidFill>
                  <a:schemeClr val="tx1"/>
                </a:solidFill>
                <a:effectLst/>
                <a:latin typeface="+mn-lt"/>
                <a:ea typeface="Microsoft YaHei UI" panose="020B0503020204020204" pitchFamily="34" charset="-122"/>
                <a:cs typeface="+mn-cs"/>
              </a:rPr>
              <a:t>select/</a:t>
            </a:r>
            <a:r>
              <a:rPr lang="en-US" altLang="zh-CN" sz="1200" b="0" i="0" kern="1200" dirty="0" err="1">
                <a:solidFill>
                  <a:schemeClr val="tx1"/>
                </a:solidFill>
                <a:effectLst/>
                <a:latin typeface="+mn-lt"/>
                <a:ea typeface="Microsoft YaHei UI" panose="020B0503020204020204" pitchFamily="34" charset="-122"/>
                <a:cs typeface="+mn-cs"/>
              </a:rPr>
              <a:t>epoll</a:t>
            </a:r>
            <a:r>
              <a:rPr lang="zh-CN" altLang="en-US" sz="1200" b="0" i="0" kern="1200" dirty="0">
                <a:solidFill>
                  <a:schemeClr val="tx1"/>
                </a:solidFill>
                <a:effectLst/>
                <a:latin typeface="+mn-lt"/>
                <a:ea typeface="Microsoft YaHei UI" panose="020B0503020204020204" pitchFamily="34" charset="-122"/>
                <a:cs typeface="+mn-cs"/>
              </a:rPr>
              <a:t>；）</a:t>
            </a:r>
          </a:p>
          <a:p>
            <a:r>
              <a:rPr lang="en-US" altLang="zh-CN" sz="1200" b="0" i="0" kern="1200" dirty="0">
                <a:solidFill>
                  <a:schemeClr val="tx1"/>
                </a:solidFill>
                <a:effectLst/>
                <a:latin typeface="+mn-lt"/>
                <a:ea typeface="Microsoft YaHei UI" panose="020B0503020204020204" pitchFamily="34" charset="-122"/>
                <a:cs typeface="+mn-cs"/>
              </a:rPr>
              <a:t>Event Handler</a:t>
            </a:r>
            <a:r>
              <a:rPr lang="zh-CN" altLang="en-US" sz="1200" b="0" i="0" kern="1200" dirty="0">
                <a:solidFill>
                  <a:schemeClr val="tx1"/>
                </a:solidFill>
                <a:effectLst/>
                <a:latin typeface="+mn-lt"/>
                <a:ea typeface="Microsoft YaHei UI" panose="020B0503020204020204" pitchFamily="34" charset="-122"/>
                <a:cs typeface="+mn-cs"/>
              </a:rPr>
              <a:t>：事件处理接口</a:t>
            </a:r>
          </a:p>
          <a:p>
            <a:r>
              <a:rPr lang="en-US" altLang="zh-CN" sz="1200" b="0" i="0" kern="1200" dirty="0">
                <a:solidFill>
                  <a:schemeClr val="tx1"/>
                </a:solidFill>
                <a:effectLst/>
                <a:latin typeface="+mn-lt"/>
                <a:ea typeface="Microsoft YaHei UI" panose="020B0503020204020204" pitchFamily="34" charset="-122"/>
                <a:cs typeface="+mn-cs"/>
              </a:rPr>
              <a:t>Concrete Event </a:t>
            </a:r>
            <a:r>
              <a:rPr lang="en-US" altLang="zh-CN" sz="1200" b="0" i="0" kern="1200" dirty="0" err="1">
                <a:solidFill>
                  <a:schemeClr val="tx1"/>
                </a:solidFill>
                <a:effectLst/>
                <a:latin typeface="+mn-lt"/>
                <a:ea typeface="Microsoft YaHei UI" panose="020B0503020204020204" pitchFamily="34" charset="-122"/>
                <a:cs typeface="+mn-cs"/>
              </a:rPr>
              <a:t>HandlerA</a:t>
            </a:r>
            <a:r>
              <a:rPr lang="zh-CN" altLang="en-US" sz="1200" b="0" i="0" kern="1200" dirty="0">
                <a:solidFill>
                  <a:schemeClr val="tx1"/>
                </a:solidFill>
                <a:effectLst/>
                <a:latin typeface="+mn-lt"/>
                <a:ea typeface="Microsoft YaHei UI" panose="020B0503020204020204" pitchFamily="34" charset="-122"/>
                <a:cs typeface="+mn-cs"/>
              </a:rPr>
              <a:t>：实现应用程序所提供的特定事件处理逻辑；</a:t>
            </a:r>
          </a:p>
          <a:p>
            <a:r>
              <a:rPr lang="en-US" altLang="zh-CN" sz="1200" b="0" i="0" kern="1200" dirty="0">
                <a:solidFill>
                  <a:schemeClr val="tx1"/>
                </a:solidFill>
                <a:effectLst/>
                <a:latin typeface="+mn-lt"/>
                <a:ea typeface="Microsoft YaHei UI" panose="020B0503020204020204" pitchFamily="34" charset="-122"/>
                <a:cs typeface="+mn-cs"/>
              </a:rPr>
              <a:t>Reactor</a:t>
            </a:r>
            <a:r>
              <a:rPr lang="zh-CN" altLang="en-US" sz="1200" b="0" i="0" kern="1200" dirty="0">
                <a:solidFill>
                  <a:schemeClr val="tx1"/>
                </a:solidFill>
                <a:effectLst/>
                <a:latin typeface="+mn-lt"/>
                <a:ea typeface="Microsoft YaHei UI" panose="020B0503020204020204" pitchFamily="34" charset="-122"/>
                <a:cs typeface="+mn-cs"/>
              </a:rPr>
              <a:t>：反应器，定义一个接口，实现以下功能：</a:t>
            </a:r>
            <a:br>
              <a:rPr lang="zh-CN" altLang="en-US" sz="1200" b="0" i="0" kern="1200" dirty="0">
                <a:solidFill>
                  <a:schemeClr val="tx1"/>
                </a:solidFill>
                <a:effectLst/>
                <a:latin typeface="+mn-lt"/>
                <a:ea typeface="Microsoft YaHei UI" panose="020B0503020204020204" pitchFamily="34" charset="-122"/>
                <a:cs typeface="+mn-cs"/>
              </a:rPr>
            </a:br>
            <a:r>
              <a:rPr lang="en-US" altLang="zh-CN" sz="1200" b="0" i="0" kern="1200" dirty="0">
                <a:solidFill>
                  <a:schemeClr val="tx1"/>
                </a:solidFill>
                <a:effectLst/>
                <a:latin typeface="+mn-lt"/>
                <a:ea typeface="Microsoft YaHei UI" panose="020B0503020204020204" pitchFamily="34" charset="-122"/>
                <a:cs typeface="+mn-cs"/>
              </a:rPr>
              <a:t>1</a:t>
            </a:r>
            <a:r>
              <a:rPr lang="zh-CN" altLang="en-US" sz="1200" b="0" i="0" kern="1200" dirty="0">
                <a:solidFill>
                  <a:schemeClr val="tx1"/>
                </a:solidFill>
                <a:effectLst/>
                <a:latin typeface="+mn-lt"/>
                <a:ea typeface="Microsoft YaHei UI" panose="020B0503020204020204" pitchFamily="34" charset="-122"/>
                <a:cs typeface="+mn-cs"/>
              </a:rPr>
              <a:t>）供应用程序注册和删除关注的事件句柄；</a:t>
            </a:r>
            <a:br>
              <a:rPr lang="zh-CN" altLang="en-US" sz="1200" b="0" i="0" kern="1200" dirty="0">
                <a:solidFill>
                  <a:schemeClr val="tx1"/>
                </a:solidFill>
                <a:effectLst/>
                <a:latin typeface="+mn-lt"/>
                <a:ea typeface="Microsoft YaHei UI" panose="020B0503020204020204" pitchFamily="34" charset="-122"/>
                <a:cs typeface="+mn-cs"/>
              </a:rPr>
            </a:br>
            <a:r>
              <a:rPr lang="en-US" altLang="zh-CN" sz="1200" b="0" i="0" kern="1200" dirty="0">
                <a:solidFill>
                  <a:schemeClr val="tx1"/>
                </a:solidFill>
                <a:effectLst/>
                <a:latin typeface="+mn-lt"/>
                <a:ea typeface="Microsoft YaHei UI" panose="020B0503020204020204" pitchFamily="34" charset="-122"/>
                <a:cs typeface="+mn-cs"/>
              </a:rPr>
              <a:t>2</a:t>
            </a:r>
            <a:r>
              <a:rPr lang="zh-CN" altLang="en-US" sz="1200" b="0" i="0" kern="1200" dirty="0">
                <a:solidFill>
                  <a:schemeClr val="tx1"/>
                </a:solidFill>
                <a:effectLst/>
                <a:latin typeface="+mn-lt"/>
                <a:ea typeface="Microsoft YaHei UI" panose="020B0503020204020204" pitchFamily="34" charset="-122"/>
                <a:cs typeface="+mn-cs"/>
              </a:rPr>
              <a:t>）运行事件循环；</a:t>
            </a:r>
            <a:br>
              <a:rPr lang="zh-CN" altLang="en-US" sz="1200" b="0" i="0" kern="1200" dirty="0">
                <a:solidFill>
                  <a:schemeClr val="tx1"/>
                </a:solidFill>
                <a:effectLst/>
                <a:latin typeface="+mn-lt"/>
                <a:ea typeface="Microsoft YaHei UI" panose="020B0503020204020204" pitchFamily="34" charset="-122"/>
                <a:cs typeface="+mn-cs"/>
              </a:rPr>
            </a:br>
            <a:r>
              <a:rPr lang="en-US" altLang="zh-CN" sz="1200" b="0" i="0" kern="1200" dirty="0">
                <a:solidFill>
                  <a:schemeClr val="tx1"/>
                </a:solidFill>
                <a:effectLst/>
                <a:latin typeface="+mn-lt"/>
                <a:ea typeface="Microsoft YaHei UI" panose="020B0503020204020204" pitchFamily="34" charset="-122"/>
                <a:cs typeface="+mn-cs"/>
              </a:rPr>
              <a:t>3</a:t>
            </a:r>
            <a:r>
              <a:rPr lang="zh-CN" altLang="en-US" sz="1200" b="0" i="0" kern="1200" dirty="0">
                <a:solidFill>
                  <a:schemeClr val="tx1"/>
                </a:solidFill>
                <a:effectLst/>
                <a:latin typeface="+mn-lt"/>
                <a:ea typeface="Microsoft YaHei UI" panose="020B0503020204020204" pitchFamily="34" charset="-122"/>
                <a:cs typeface="+mn-cs"/>
              </a:rPr>
              <a:t>）有就绪事件到来时，分发事件到之前注册的回调函数上处理；</a:t>
            </a:r>
          </a:p>
          <a:p>
            <a:r>
              <a:rPr lang="zh-CN" altLang="en-US" sz="1200" b="0" i="0" kern="1200" dirty="0">
                <a:solidFill>
                  <a:schemeClr val="tx1"/>
                </a:solidFill>
                <a:effectLst/>
                <a:latin typeface="+mn-lt"/>
                <a:ea typeface="Microsoft YaHei UI" panose="020B0503020204020204" pitchFamily="34" charset="-122"/>
                <a:cs typeface="+mn-cs"/>
              </a:rPr>
              <a:t>“反应”器名字中”反应“的由来：</a:t>
            </a:r>
          </a:p>
          <a:p>
            <a:r>
              <a:rPr lang="zh-CN" altLang="en-US" dirty="0">
                <a:effectLst/>
              </a:rPr>
              <a:t>“反应”即“倒置”，“控制逆转”</a:t>
            </a:r>
          </a:p>
          <a:p>
            <a:r>
              <a:rPr lang="zh-CN" altLang="en-US" sz="1200" b="0" i="0" kern="1200" dirty="0">
                <a:solidFill>
                  <a:schemeClr val="tx1"/>
                </a:solidFill>
                <a:effectLst/>
                <a:latin typeface="+mn-lt"/>
                <a:ea typeface="Microsoft YaHei UI" panose="020B0503020204020204" pitchFamily="34" charset="-122"/>
                <a:cs typeface="+mn-cs"/>
              </a:rPr>
              <a:t>具体事件处理程序不调用反应器，而是由反应器分配一个具体事件处理程序，具体事件处理程序对某个指定的事件发生做出反应；这种控制逆转又称为“好莱坞法则”（不要调用我，让我来调用你）</a:t>
            </a:r>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126</a:t>
            </a:fld>
            <a:endParaRPr lang="en-US" altLang="zh-CN" dirty="0"/>
          </a:p>
        </p:txBody>
      </p:sp>
    </p:spTree>
    <p:extLst>
      <p:ext uri="{BB962C8B-B14F-4D97-AF65-F5344CB8AC3E}">
        <p14:creationId xmlns:p14="http://schemas.microsoft.com/office/powerpoint/2010/main" val="3402625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icrosoft YaHei UI" panose="020B0503020204020204" pitchFamily="34" charset="-122"/>
                <a:cs typeface="+mn-cs"/>
              </a:rPr>
              <a:t>Reactor</a:t>
            </a:r>
            <a:r>
              <a:rPr lang="zh-CN" altLang="en-US" sz="1200" b="0" i="0" kern="1200" dirty="0">
                <a:solidFill>
                  <a:schemeClr val="tx1"/>
                </a:solidFill>
                <a:effectLst/>
                <a:latin typeface="+mn-lt"/>
                <a:ea typeface="Microsoft YaHei UI" panose="020B0503020204020204" pitchFamily="34" charset="-122"/>
                <a:cs typeface="+mn-cs"/>
              </a:rPr>
              <a:t>包含如下角色：</a:t>
            </a:r>
          </a:p>
          <a:p>
            <a:r>
              <a:rPr lang="en-US" altLang="zh-CN" sz="1200" b="0" i="0" kern="1200" dirty="0">
                <a:solidFill>
                  <a:schemeClr val="tx1"/>
                </a:solidFill>
                <a:effectLst/>
                <a:latin typeface="+mn-lt"/>
                <a:ea typeface="Microsoft YaHei UI" panose="020B0503020204020204" pitchFamily="34" charset="-122"/>
                <a:cs typeface="+mn-cs"/>
              </a:rPr>
              <a:t>Handle </a:t>
            </a:r>
            <a:r>
              <a:rPr lang="zh-CN" altLang="en-US" sz="1200" b="0" i="0" kern="1200" dirty="0">
                <a:solidFill>
                  <a:schemeClr val="tx1"/>
                </a:solidFill>
                <a:effectLst/>
                <a:latin typeface="+mn-lt"/>
                <a:ea typeface="Microsoft YaHei UI" panose="020B0503020204020204" pitchFamily="34" charset="-122"/>
                <a:cs typeface="+mn-cs"/>
              </a:rPr>
              <a:t>句柄；用来标识</a:t>
            </a:r>
            <a:r>
              <a:rPr lang="en-US" altLang="zh-CN" sz="1200" b="0" i="0" kern="1200" dirty="0">
                <a:solidFill>
                  <a:schemeClr val="tx1"/>
                </a:solidFill>
                <a:effectLst/>
                <a:latin typeface="+mn-lt"/>
                <a:ea typeface="Microsoft YaHei UI" panose="020B0503020204020204" pitchFamily="34" charset="-122"/>
                <a:cs typeface="+mn-cs"/>
              </a:rPr>
              <a:t>socket</a:t>
            </a:r>
            <a:r>
              <a:rPr lang="zh-CN" altLang="en-US" sz="1200" b="0" i="0" kern="1200" dirty="0">
                <a:solidFill>
                  <a:schemeClr val="tx1"/>
                </a:solidFill>
                <a:effectLst/>
                <a:latin typeface="+mn-lt"/>
                <a:ea typeface="Microsoft YaHei UI" panose="020B0503020204020204" pitchFamily="34" charset="-122"/>
                <a:cs typeface="+mn-cs"/>
              </a:rPr>
              <a:t>连接或是打开文件；</a:t>
            </a:r>
          </a:p>
          <a:p>
            <a:r>
              <a:rPr lang="en-US" altLang="zh-CN" sz="1200" b="0" i="0" kern="1200" dirty="0">
                <a:solidFill>
                  <a:schemeClr val="tx1"/>
                </a:solidFill>
                <a:effectLst/>
                <a:latin typeface="+mn-lt"/>
                <a:ea typeface="Microsoft YaHei UI" panose="020B0503020204020204" pitchFamily="34" charset="-122"/>
                <a:cs typeface="+mn-cs"/>
              </a:rPr>
              <a:t>Synchronous Event </a:t>
            </a:r>
            <a:r>
              <a:rPr lang="en-US" altLang="zh-CN" sz="1200" b="0" i="0" kern="1200" dirty="0" err="1">
                <a:solidFill>
                  <a:schemeClr val="tx1"/>
                </a:solidFill>
                <a:effectLst/>
                <a:latin typeface="+mn-lt"/>
                <a:ea typeface="Microsoft YaHei UI" panose="020B0503020204020204" pitchFamily="34" charset="-122"/>
                <a:cs typeface="+mn-cs"/>
              </a:rPr>
              <a:t>Demultiplexer</a:t>
            </a:r>
            <a:r>
              <a:rPr lang="zh-CN" altLang="en-US" sz="1200" b="0" i="0" kern="1200" dirty="0">
                <a:solidFill>
                  <a:schemeClr val="tx1"/>
                </a:solidFill>
                <a:effectLst/>
                <a:latin typeface="+mn-lt"/>
                <a:ea typeface="Microsoft YaHei UI" panose="020B0503020204020204" pitchFamily="34" charset="-122"/>
                <a:cs typeface="+mn-cs"/>
              </a:rPr>
              <a:t>：同步事件多路分解器：由操作系统内核实现的一个函数；用于阻塞等待发生在句柄集合上的一个或多个事件；（如</a:t>
            </a:r>
            <a:r>
              <a:rPr lang="en-US" altLang="zh-CN" sz="1200" b="0" i="0" kern="1200" dirty="0">
                <a:solidFill>
                  <a:schemeClr val="tx1"/>
                </a:solidFill>
                <a:effectLst/>
                <a:latin typeface="+mn-lt"/>
                <a:ea typeface="Microsoft YaHei UI" panose="020B0503020204020204" pitchFamily="34" charset="-122"/>
                <a:cs typeface="+mn-cs"/>
              </a:rPr>
              <a:t>select/</a:t>
            </a:r>
            <a:r>
              <a:rPr lang="en-US" altLang="zh-CN" sz="1200" b="0" i="0" kern="1200" dirty="0" err="1">
                <a:solidFill>
                  <a:schemeClr val="tx1"/>
                </a:solidFill>
                <a:effectLst/>
                <a:latin typeface="+mn-lt"/>
                <a:ea typeface="Microsoft YaHei UI" panose="020B0503020204020204" pitchFamily="34" charset="-122"/>
                <a:cs typeface="+mn-cs"/>
              </a:rPr>
              <a:t>epoll</a:t>
            </a:r>
            <a:r>
              <a:rPr lang="zh-CN" altLang="en-US" sz="1200" b="0" i="0" kern="1200" dirty="0">
                <a:solidFill>
                  <a:schemeClr val="tx1"/>
                </a:solidFill>
                <a:effectLst/>
                <a:latin typeface="+mn-lt"/>
                <a:ea typeface="Microsoft YaHei UI" panose="020B0503020204020204" pitchFamily="34" charset="-122"/>
                <a:cs typeface="+mn-cs"/>
              </a:rPr>
              <a:t>；）</a:t>
            </a:r>
          </a:p>
          <a:p>
            <a:r>
              <a:rPr lang="en-US" altLang="zh-CN" sz="1200" b="0" i="0" kern="1200" dirty="0">
                <a:solidFill>
                  <a:schemeClr val="tx1"/>
                </a:solidFill>
                <a:effectLst/>
                <a:latin typeface="+mn-lt"/>
                <a:ea typeface="Microsoft YaHei UI" panose="020B0503020204020204" pitchFamily="34" charset="-122"/>
                <a:cs typeface="+mn-cs"/>
              </a:rPr>
              <a:t>Event Handler</a:t>
            </a:r>
            <a:r>
              <a:rPr lang="zh-CN" altLang="en-US" sz="1200" b="0" i="0" kern="1200" dirty="0">
                <a:solidFill>
                  <a:schemeClr val="tx1"/>
                </a:solidFill>
                <a:effectLst/>
                <a:latin typeface="+mn-lt"/>
                <a:ea typeface="Microsoft YaHei UI" panose="020B0503020204020204" pitchFamily="34" charset="-122"/>
                <a:cs typeface="+mn-cs"/>
              </a:rPr>
              <a:t>：事件处理接口</a:t>
            </a:r>
          </a:p>
          <a:p>
            <a:r>
              <a:rPr lang="en-US" altLang="zh-CN" sz="1200" b="0" i="0" kern="1200" dirty="0">
                <a:solidFill>
                  <a:schemeClr val="tx1"/>
                </a:solidFill>
                <a:effectLst/>
                <a:latin typeface="+mn-lt"/>
                <a:ea typeface="Microsoft YaHei UI" panose="020B0503020204020204" pitchFamily="34" charset="-122"/>
                <a:cs typeface="+mn-cs"/>
              </a:rPr>
              <a:t>Concrete Event </a:t>
            </a:r>
            <a:r>
              <a:rPr lang="en-US" altLang="zh-CN" sz="1200" b="0" i="0" kern="1200" dirty="0" err="1">
                <a:solidFill>
                  <a:schemeClr val="tx1"/>
                </a:solidFill>
                <a:effectLst/>
                <a:latin typeface="+mn-lt"/>
                <a:ea typeface="Microsoft YaHei UI" panose="020B0503020204020204" pitchFamily="34" charset="-122"/>
                <a:cs typeface="+mn-cs"/>
              </a:rPr>
              <a:t>HandlerA</a:t>
            </a:r>
            <a:r>
              <a:rPr lang="zh-CN" altLang="en-US" sz="1200" b="0" i="0" kern="1200" dirty="0">
                <a:solidFill>
                  <a:schemeClr val="tx1"/>
                </a:solidFill>
                <a:effectLst/>
                <a:latin typeface="+mn-lt"/>
                <a:ea typeface="Microsoft YaHei UI" panose="020B0503020204020204" pitchFamily="34" charset="-122"/>
                <a:cs typeface="+mn-cs"/>
              </a:rPr>
              <a:t>：实现应用程序所提供的特定事件处理逻辑；</a:t>
            </a:r>
          </a:p>
          <a:p>
            <a:r>
              <a:rPr lang="en-US" altLang="zh-CN" sz="1200" b="0" i="0" kern="1200" dirty="0">
                <a:solidFill>
                  <a:schemeClr val="tx1"/>
                </a:solidFill>
                <a:effectLst/>
                <a:latin typeface="+mn-lt"/>
                <a:ea typeface="Microsoft YaHei UI" panose="020B0503020204020204" pitchFamily="34" charset="-122"/>
                <a:cs typeface="+mn-cs"/>
              </a:rPr>
              <a:t>Reactor</a:t>
            </a:r>
            <a:r>
              <a:rPr lang="zh-CN" altLang="en-US" sz="1200" b="0" i="0" kern="1200" dirty="0">
                <a:solidFill>
                  <a:schemeClr val="tx1"/>
                </a:solidFill>
                <a:effectLst/>
                <a:latin typeface="+mn-lt"/>
                <a:ea typeface="Microsoft YaHei UI" panose="020B0503020204020204" pitchFamily="34" charset="-122"/>
                <a:cs typeface="+mn-cs"/>
              </a:rPr>
              <a:t>：反应器，定义一个接口，实现以下功能：</a:t>
            </a:r>
            <a:br>
              <a:rPr lang="zh-CN" altLang="en-US" sz="1200" b="0" i="0" kern="1200" dirty="0">
                <a:solidFill>
                  <a:schemeClr val="tx1"/>
                </a:solidFill>
                <a:effectLst/>
                <a:latin typeface="+mn-lt"/>
                <a:ea typeface="Microsoft YaHei UI" panose="020B0503020204020204" pitchFamily="34" charset="-122"/>
                <a:cs typeface="+mn-cs"/>
              </a:rPr>
            </a:br>
            <a:r>
              <a:rPr lang="en-US" altLang="zh-CN" sz="1200" b="0" i="0" kern="1200" dirty="0">
                <a:solidFill>
                  <a:schemeClr val="tx1"/>
                </a:solidFill>
                <a:effectLst/>
                <a:latin typeface="+mn-lt"/>
                <a:ea typeface="Microsoft YaHei UI" panose="020B0503020204020204" pitchFamily="34" charset="-122"/>
                <a:cs typeface="+mn-cs"/>
              </a:rPr>
              <a:t>1</a:t>
            </a:r>
            <a:r>
              <a:rPr lang="zh-CN" altLang="en-US" sz="1200" b="0" i="0" kern="1200" dirty="0">
                <a:solidFill>
                  <a:schemeClr val="tx1"/>
                </a:solidFill>
                <a:effectLst/>
                <a:latin typeface="+mn-lt"/>
                <a:ea typeface="Microsoft YaHei UI" panose="020B0503020204020204" pitchFamily="34" charset="-122"/>
                <a:cs typeface="+mn-cs"/>
              </a:rPr>
              <a:t>）供应用程序注册和删除关注的事件句柄；</a:t>
            </a:r>
            <a:br>
              <a:rPr lang="zh-CN" altLang="en-US" sz="1200" b="0" i="0" kern="1200" dirty="0">
                <a:solidFill>
                  <a:schemeClr val="tx1"/>
                </a:solidFill>
                <a:effectLst/>
                <a:latin typeface="+mn-lt"/>
                <a:ea typeface="Microsoft YaHei UI" panose="020B0503020204020204" pitchFamily="34" charset="-122"/>
                <a:cs typeface="+mn-cs"/>
              </a:rPr>
            </a:br>
            <a:r>
              <a:rPr lang="en-US" altLang="zh-CN" sz="1200" b="0" i="0" kern="1200" dirty="0">
                <a:solidFill>
                  <a:schemeClr val="tx1"/>
                </a:solidFill>
                <a:effectLst/>
                <a:latin typeface="+mn-lt"/>
                <a:ea typeface="Microsoft YaHei UI" panose="020B0503020204020204" pitchFamily="34" charset="-122"/>
                <a:cs typeface="+mn-cs"/>
              </a:rPr>
              <a:t>2</a:t>
            </a:r>
            <a:r>
              <a:rPr lang="zh-CN" altLang="en-US" sz="1200" b="0" i="0" kern="1200" dirty="0">
                <a:solidFill>
                  <a:schemeClr val="tx1"/>
                </a:solidFill>
                <a:effectLst/>
                <a:latin typeface="+mn-lt"/>
                <a:ea typeface="Microsoft YaHei UI" panose="020B0503020204020204" pitchFamily="34" charset="-122"/>
                <a:cs typeface="+mn-cs"/>
              </a:rPr>
              <a:t>）运行事件循环；</a:t>
            </a:r>
            <a:br>
              <a:rPr lang="zh-CN" altLang="en-US" sz="1200" b="0" i="0" kern="1200" dirty="0">
                <a:solidFill>
                  <a:schemeClr val="tx1"/>
                </a:solidFill>
                <a:effectLst/>
                <a:latin typeface="+mn-lt"/>
                <a:ea typeface="Microsoft YaHei UI" panose="020B0503020204020204" pitchFamily="34" charset="-122"/>
                <a:cs typeface="+mn-cs"/>
              </a:rPr>
            </a:br>
            <a:r>
              <a:rPr lang="en-US" altLang="zh-CN" sz="1200" b="0" i="0" kern="1200" dirty="0">
                <a:solidFill>
                  <a:schemeClr val="tx1"/>
                </a:solidFill>
                <a:effectLst/>
                <a:latin typeface="+mn-lt"/>
                <a:ea typeface="Microsoft YaHei UI" panose="020B0503020204020204" pitchFamily="34" charset="-122"/>
                <a:cs typeface="+mn-cs"/>
              </a:rPr>
              <a:t>3</a:t>
            </a:r>
            <a:r>
              <a:rPr lang="zh-CN" altLang="en-US" sz="1200" b="0" i="0" kern="1200" dirty="0">
                <a:solidFill>
                  <a:schemeClr val="tx1"/>
                </a:solidFill>
                <a:effectLst/>
                <a:latin typeface="+mn-lt"/>
                <a:ea typeface="Microsoft YaHei UI" panose="020B0503020204020204" pitchFamily="34" charset="-122"/>
                <a:cs typeface="+mn-cs"/>
              </a:rPr>
              <a:t>）有就绪事件到来时，分发事件到之前注册的回调函数上处理；</a:t>
            </a:r>
          </a:p>
          <a:p>
            <a:r>
              <a:rPr lang="zh-CN" altLang="en-US" sz="1200" b="0" i="0" kern="1200" dirty="0">
                <a:solidFill>
                  <a:schemeClr val="tx1"/>
                </a:solidFill>
                <a:effectLst/>
                <a:latin typeface="+mn-lt"/>
                <a:ea typeface="Microsoft YaHei UI" panose="020B0503020204020204" pitchFamily="34" charset="-122"/>
                <a:cs typeface="+mn-cs"/>
              </a:rPr>
              <a:t>“反应”器名字中”反应“的由来：</a:t>
            </a:r>
          </a:p>
          <a:p>
            <a:r>
              <a:rPr lang="zh-CN" altLang="en-US" dirty="0">
                <a:effectLst/>
              </a:rPr>
              <a:t>“反应”即“倒置”，“控制逆转”</a:t>
            </a:r>
          </a:p>
          <a:p>
            <a:r>
              <a:rPr lang="zh-CN" altLang="en-US" sz="1200" b="0" i="0" kern="1200" dirty="0">
                <a:solidFill>
                  <a:schemeClr val="tx1"/>
                </a:solidFill>
                <a:effectLst/>
                <a:latin typeface="+mn-lt"/>
                <a:ea typeface="Microsoft YaHei UI" panose="020B0503020204020204" pitchFamily="34" charset="-122"/>
                <a:cs typeface="+mn-cs"/>
              </a:rPr>
              <a:t>具体事件处理程序不调用反应器，而是由反应器分配一个具体事件处理程序，具体事件处理程序对某个指定的事件发生做出反应；这种控制逆转又称为“好莱坞法则”（不要调用我，让我来调用你）</a:t>
            </a:r>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127</a:t>
            </a:fld>
            <a:endParaRPr lang="en-US" altLang="zh-CN" dirty="0"/>
          </a:p>
        </p:txBody>
      </p:sp>
    </p:spTree>
    <p:extLst>
      <p:ext uri="{BB962C8B-B14F-4D97-AF65-F5344CB8AC3E}">
        <p14:creationId xmlns:p14="http://schemas.microsoft.com/office/powerpoint/2010/main" val="1457137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icrosoft YaHei UI" panose="020B0503020204020204" pitchFamily="34" charset="-122"/>
                <a:cs typeface="+mn-cs"/>
              </a:rPr>
              <a:t>Reactor</a:t>
            </a:r>
            <a:r>
              <a:rPr lang="zh-CN" altLang="en-US" sz="1200" b="0" i="0" kern="1200" dirty="0">
                <a:solidFill>
                  <a:schemeClr val="tx1"/>
                </a:solidFill>
                <a:effectLst/>
                <a:latin typeface="+mn-lt"/>
                <a:ea typeface="Microsoft YaHei UI" panose="020B0503020204020204" pitchFamily="34" charset="-122"/>
                <a:cs typeface="+mn-cs"/>
              </a:rPr>
              <a:t>包含如下角色：</a:t>
            </a:r>
          </a:p>
          <a:p>
            <a:r>
              <a:rPr lang="en-US" altLang="zh-CN" sz="1200" b="0" i="0" kern="1200" dirty="0">
                <a:solidFill>
                  <a:schemeClr val="tx1"/>
                </a:solidFill>
                <a:effectLst/>
                <a:latin typeface="+mn-lt"/>
                <a:ea typeface="Microsoft YaHei UI" panose="020B0503020204020204" pitchFamily="34" charset="-122"/>
                <a:cs typeface="+mn-cs"/>
              </a:rPr>
              <a:t>Handle </a:t>
            </a:r>
            <a:r>
              <a:rPr lang="zh-CN" altLang="en-US" sz="1200" b="0" i="0" kern="1200" dirty="0">
                <a:solidFill>
                  <a:schemeClr val="tx1"/>
                </a:solidFill>
                <a:effectLst/>
                <a:latin typeface="+mn-lt"/>
                <a:ea typeface="Microsoft YaHei UI" panose="020B0503020204020204" pitchFamily="34" charset="-122"/>
                <a:cs typeface="+mn-cs"/>
              </a:rPr>
              <a:t>句柄；用来标识</a:t>
            </a:r>
            <a:r>
              <a:rPr lang="en-US" altLang="zh-CN" sz="1200" b="0" i="0" kern="1200" dirty="0">
                <a:solidFill>
                  <a:schemeClr val="tx1"/>
                </a:solidFill>
                <a:effectLst/>
                <a:latin typeface="+mn-lt"/>
                <a:ea typeface="Microsoft YaHei UI" panose="020B0503020204020204" pitchFamily="34" charset="-122"/>
                <a:cs typeface="+mn-cs"/>
              </a:rPr>
              <a:t>socket</a:t>
            </a:r>
            <a:r>
              <a:rPr lang="zh-CN" altLang="en-US" sz="1200" b="0" i="0" kern="1200" dirty="0">
                <a:solidFill>
                  <a:schemeClr val="tx1"/>
                </a:solidFill>
                <a:effectLst/>
                <a:latin typeface="+mn-lt"/>
                <a:ea typeface="Microsoft YaHei UI" panose="020B0503020204020204" pitchFamily="34" charset="-122"/>
                <a:cs typeface="+mn-cs"/>
              </a:rPr>
              <a:t>连接或是打开文件；</a:t>
            </a:r>
          </a:p>
          <a:p>
            <a:r>
              <a:rPr lang="en-US" altLang="zh-CN" sz="1200" b="0" i="0" kern="1200" dirty="0">
                <a:solidFill>
                  <a:schemeClr val="tx1"/>
                </a:solidFill>
                <a:effectLst/>
                <a:latin typeface="+mn-lt"/>
                <a:ea typeface="Microsoft YaHei UI" panose="020B0503020204020204" pitchFamily="34" charset="-122"/>
                <a:cs typeface="+mn-cs"/>
              </a:rPr>
              <a:t>Synchronous Event </a:t>
            </a:r>
            <a:r>
              <a:rPr lang="en-US" altLang="zh-CN" sz="1200" b="0" i="0" kern="1200" dirty="0" err="1">
                <a:solidFill>
                  <a:schemeClr val="tx1"/>
                </a:solidFill>
                <a:effectLst/>
                <a:latin typeface="+mn-lt"/>
                <a:ea typeface="Microsoft YaHei UI" panose="020B0503020204020204" pitchFamily="34" charset="-122"/>
                <a:cs typeface="+mn-cs"/>
              </a:rPr>
              <a:t>Demultiplexer</a:t>
            </a:r>
            <a:r>
              <a:rPr lang="zh-CN" altLang="en-US" sz="1200" b="0" i="0" kern="1200" dirty="0">
                <a:solidFill>
                  <a:schemeClr val="tx1"/>
                </a:solidFill>
                <a:effectLst/>
                <a:latin typeface="+mn-lt"/>
                <a:ea typeface="Microsoft YaHei UI" panose="020B0503020204020204" pitchFamily="34" charset="-122"/>
                <a:cs typeface="+mn-cs"/>
              </a:rPr>
              <a:t>：同步事件多路分解器：由操作系统内核实现的一个函数；用于阻塞等待发生在句柄集合上的一个或多个事件；（如</a:t>
            </a:r>
            <a:r>
              <a:rPr lang="en-US" altLang="zh-CN" sz="1200" b="0" i="0" kern="1200" dirty="0">
                <a:solidFill>
                  <a:schemeClr val="tx1"/>
                </a:solidFill>
                <a:effectLst/>
                <a:latin typeface="+mn-lt"/>
                <a:ea typeface="Microsoft YaHei UI" panose="020B0503020204020204" pitchFamily="34" charset="-122"/>
                <a:cs typeface="+mn-cs"/>
              </a:rPr>
              <a:t>select/</a:t>
            </a:r>
            <a:r>
              <a:rPr lang="en-US" altLang="zh-CN" sz="1200" b="0" i="0" kern="1200" dirty="0" err="1">
                <a:solidFill>
                  <a:schemeClr val="tx1"/>
                </a:solidFill>
                <a:effectLst/>
                <a:latin typeface="+mn-lt"/>
                <a:ea typeface="Microsoft YaHei UI" panose="020B0503020204020204" pitchFamily="34" charset="-122"/>
                <a:cs typeface="+mn-cs"/>
              </a:rPr>
              <a:t>epoll</a:t>
            </a:r>
            <a:r>
              <a:rPr lang="zh-CN" altLang="en-US" sz="1200" b="0" i="0" kern="1200" dirty="0">
                <a:solidFill>
                  <a:schemeClr val="tx1"/>
                </a:solidFill>
                <a:effectLst/>
                <a:latin typeface="+mn-lt"/>
                <a:ea typeface="Microsoft YaHei UI" panose="020B0503020204020204" pitchFamily="34" charset="-122"/>
                <a:cs typeface="+mn-cs"/>
              </a:rPr>
              <a:t>；）</a:t>
            </a:r>
          </a:p>
          <a:p>
            <a:r>
              <a:rPr lang="en-US" altLang="zh-CN" sz="1200" b="0" i="0" kern="1200" dirty="0">
                <a:solidFill>
                  <a:schemeClr val="tx1"/>
                </a:solidFill>
                <a:effectLst/>
                <a:latin typeface="+mn-lt"/>
                <a:ea typeface="Microsoft YaHei UI" panose="020B0503020204020204" pitchFamily="34" charset="-122"/>
                <a:cs typeface="+mn-cs"/>
              </a:rPr>
              <a:t>Event Handler</a:t>
            </a:r>
            <a:r>
              <a:rPr lang="zh-CN" altLang="en-US" sz="1200" b="0" i="0" kern="1200" dirty="0">
                <a:solidFill>
                  <a:schemeClr val="tx1"/>
                </a:solidFill>
                <a:effectLst/>
                <a:latin typeface="+mn-lt"/>
                <a:ea typeface="Microsoft YaHei UI" panose="020B0503020204020204" pitchFamily="34" charset="-122"/>
                <a:cs typeface="+mn-cs"/>
              </a:rPr>
              <a:t>：事件处理接口</a:t>
            </a:r>
          </a:p>
          <a:p>
            <a:r>
              <a:rPr lang="en-US" altLang="zh-CN" sz="1200" b="0" i="0" kern="1200" dirty="0">
                <a:solidFill>
                  <a:schemeClr val="tx1"/>
                </a:solidFill>
                <a:effectLst/>
                <a:latin typeface="+mn-lt"/>
                <a:ea typeface="Microsoft YaHei UI" panose="020B0503020204020204" pitchFamily="34" charset="-122"/>
                <a:cs typeface="+mn-cs"/>
              </a:rPr>
              <a:t>Concrete Event </a:t>
            </a:r>
            <a:r>
              <a:rPr lang="en-US" altLang="zh-CN" sz="1200" b="0" i="0" kern="1200" dirty="0" err="1">
                <a:solidFill>
                  <a:schemeClr val="tx1"/>
                </a:solidFill>
                <a:effectLst/>
                <a:latin typeface="+mn-lt"/>
                <a:ea typeface="Microsoft YaHei UI" panose="020B0503020204020204" pitchFamily="34" charset="-122"/>
                <a:cs typeface="+mn-cs"/>
              </a:rPr>
              <a:t>HandlerA</a:t>
            </a:r>
            <a:r>
              <a:rPr lang="zh-CN" altLang="en-US" sz="1200" b="0" i="0" kern="1200" dirty="0">
                <a:solidFill>
                  <a:schemeClr val="tx1"/>
                </a:solidFill>
                <a:effectLst/>
                <a:latin typeface="+mn-lt"/>
                <a:ea typeface="Microsoft YaHei UI" panose="020B0503020204020204" pitchFamily="34" charset="-122"/>
                <a:cs typeface="+mn-cs"/>
              </a:rPr>
              <a:t>：实现应用程序所提供的特定事件处理逻辑；</a:t>
            </a:r>
          </a:p>
          <a:p>
            <a:r>
              <a:rPr lang="en-US" altLang="zh-CN" sz="1200" b="0" i="0" kern="1200" dirty="0">
                <a:solidFill>
                  <a:schemeClr val="tx1"/>
                </a:solidFill>
                <a:effectLst/>
                <a:latin typeface="+mn-lt"/>
                <a:ea typeface="Microsoft YaHei UI" panose="020B0503020204020204" pitchFamily="34" charset="-122"/>
                <a:cs typeface="+mn-cs"/>
              </a:rPr>
              <a:t>Reactor</a:t>
            </a:r>
            <a:r>
              <a:rPr lang="zh-CN" altLang="en-US" sz="1200" b="0" i="0" kern="1200" dirty="0">
                <a:solidFill>
                  <a:schemeClr val="tx1"/>
                </a:solidFill>
                <a:effectLst/>
                <a:latin typeface="+mn-lt"/>
                <a:ea typeface="Microsoft YaHei UI" panose="020B0503020204020204" pitchFamily="34" charset="-122"/>
                <a:cs typeface="+mn-cs"/>
              </a:rPr>
              <a:t>：反应器，定义一个接口，实现以下功能：</a:t>
            </a:r>
            <a:br>
              <a:rPr lang="zh-CN" altLang="en-US" sz="1200" b="0" i="0" kern="1200" dirty="0">
                <a:solidFill>
                  <a:schemeClr val="tx1"/>
                </a:solidFill>
                <a:effectLst/>
                <a:latin typeface="+mn-lt"/>
                <a:ea typeface="Microsoft YaHei UI" panose="020B0503020204020204" pitchFamily="34" charset="-122"/>
                <a:cs typeface="+mn-cs"/>
              </a:rPr>
            </a:br>
            <a:r>
              <a:rPr lang="en-US" altLang="zh-CN" sz="1200" b="0" i="0" kern="1200" dirty="0">
                <a:solidFill>
                  <a:schemeClr val="tx1"/>
                </a:solidFill>
                <a:effectLst/>
                <a:latin typeface="+mn-lt"/>
                <a:ea typeface="Microsoft YaHei UI" panose="020B0503020204020204" pitchFamily="34" charset="-122"/>
                <a:cs typeface="+mn-cs"/>
              </a:rPr>
              <a:t>1</a:t>
            </a:r>
            <a:r>
              <a:rPr lang="zh-CN" altLang="en-US" sz="1200" b="0" i="0" kern="1200" dirty="0">
                <a:solidFill>
                  <a:schemeClr val="tx1"/>
                </a:solidFill>
                <a:effectLst/>
                <a:latin typeface="+mn-lt"/>
                <a:ea typeface="Microsoft YaHei UI" panose="020B0503020204020204" pitchFamily="34" charset="-122"/>
                <a:cs typeface="+mn-cs"/>
              </a:rPr>
              <a:t>）供应用程序注册和删除关注的事件句柄；</a:t>
            </a:r>
            <a:br>
              <a:rPr lang="zh-CN" altLang="en-US" sz="1200" b="0" i="0" kern="1200" dirty="0">
                <a:solidFill>
                  <a:schemeClr val="tx1"/>
                </a:solidFill>
                <a:effectLst/>
                <a:latin typeface="+mn-lt"/>
                <a:ea typeface="Microsoft YaHei UI" panose="020B0503020204020204" pitchFamily="34" charset="-122"/>
                <a:cs typeface="+mn-cs"/>
              </a:rPr>
            </a:br>
            <a:r>
              <a:rPr lang="en-US" altLang="zh-CN" sz="1200" b="0" i="0" kern="1200" dirty="0">
                <a:solidFill>
                  <a:schemeClr val="tx1"/>
                </a:solidFill>
                <a:effectLst/>
                <a:latin typeface="+mn-lt"/>
                <a:ea typeface="Microsoft YaHei UI" panose="020B0503020204020204" pitchFamily="34" charset="-122"/>
                <a:cs typeface="+mn-cs"/>
              </a:rPr>
              <a:t>2</a:t>
            </a:r>
            <a:r>
              <a:rPr lang="zh-CN" altLang="en-US" sz="1200" b="0" i="0" kern="1200" dirty="0">
                <a:solidFill>
                  <a:schemeClr val="tx1"/>
                </a:solidFill>
                <a:effectLst/>
                <a:latin typeface="+mn-lt"/>
                <a:ea typeface="Microsoft YaHei UI" panose="020B0503020204020204" pitchFamily="34" charset="-122"/>
                <a:cs typeface="+mn-cs"/>
              </a:rPr>
              <a:t>）运行事件循环；</a:t>
            </a:r>
            <a:br>
              <a:rPr lang="zh-CN" altLang="en-US" sz="1200" b="0" i="0" kern="1200" dirty="0">
                <a:solidFill>
                  <a:schemeClr val="tx1"/>
                </a:solidFill>
                <a:effectLst/>
                <a:latin typeface="+mn-lt"/>
                <a:ea typeface="Microsoft YaHei UI" panose="020B0503020204020204" pitchFamily="34" charset="-122"/>
                <a:cs typeface="+mn-cs"/>
              </a:rPr>
            </a:br>
            <a:r>
              <a:rPr lang="en-US" altLang="zh-CN" sz="1200" b="0" i="0" kern="1200" dirty="0">
                <a:solidFill>
                  <a:schemeClr val="tx1"/>
                </a:solidFill>
                <a:effectLst/>
                <a:latin typeface="+mn-lt"/>
                <a:ea typeface="Microsoft YaHei UI" panose="020B0503020204020204" pitchFamily="34" charset="-122"/>
                <a:cs typeface="+mn-cs"/>
              </a:rPr>
              <a:t>3</a:t>
            </a:r>
            <a:r>
              <a:rPr lang="zh-CN" altLang="en-US" sz="1200" b="0" i="0" kern="1200" dirty="0">
                <a:solidFill>
                  <a:schemeClr val="tx1"/>
                </a:solidFill>
                <a:effectLst/>
                <a:latin typeface="+mn-lt"/>
                <a:ea typeface="Microsoft YaHei UI" panose="020B0503020204020204" pitchFamily="34" charset="-122"/>
                <a:cs typeface="+mn-cs"/>
              </a:rPr>
              <a:t>）有就绪事件到来时，分发事件到之前注册的回调函数上处理；</a:t>
            </a:r>
          </a:p>
          <a:p>
            <a:r>
              <a:rPr lang="zh-CN" altLang="en-US" sz="1200" b="0" i="0" kern="1200" dirty="0">
                <a:solidFill>
                  <a:schemeClr val="tx1"/>
                </a:solidFill>
                <a:effectLst/>
                <a:latin typeface="+mn-lt"/>
                <a:ea typeface="Microsoft YaHei UI" panose="020B0503020204020204" pitchFamily="34" charset="-122"/>
                <a:cs typeface="+mn-cs"/>
              </a:rPr>
              <a:t>“反应”器名字中”反应“的由来：</a:t>
            </a:r>
          </a:p>
          <a:p>
            <a:r>
              <a:rPr lang="zh-CN" altLang="en-US" dirty="0">
                <a:effectLst/>
              </a:rPr>
              <a:t>“反应”即“倒置”，“控制逆转”</a:t>
            </a:r>
          </a:p>
          <a:p>
            <a:r>
              <a:rPr lang="zh-CN" altLang="en-US" sz="1200" b="0" i="0" kern="1200">
                <a:solidFill>
                  <a:schemeClr val="tx1"/>
                </a:solidFill>
                <a:effectLst/>
                <a:latin typeface="+mn-lt"/>
                <a:ea typeface="Microsoft YaHei UI" panose="020B0503020204020204" pitchFamily="34" charset="-122"/>
                <a:cs typeface="+mn-cs"/>
              </a:rPr>
              <a:t>具体事件处理程序不调用反应器，而是由反应器分配一个具体事件处理程序，具体事件处理程序对某个指定的事件发生做出反应；这种控制逆转又称为“好莱坞法则”（不要调用我，让我来调用你）</a:t>
            </a:r>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128</a:t>
            </a:fld>
            <a:endParaRPr lang="en-US" altLang="zh-CN" dirty="0"/>
          </a:p>
        </p:txBody>
      </p:sp>
    </p:spTree>
    <p:extLst>
      <p:ext uri="{BB962C8B-B14F-4D97-AF65-F5344CB8AC3E}">
        <p14:creationId xmlns:p14="http://schemas.microsoft.com/office/powerpoint/2010/main" val="10439027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icrosoft YaHei UI" panose="020B0503020204020204" pitchFamily="34" charset="-122"/>
                <a:cs typeface="+mn-cs"/>
              </a:rPr>
              <a:t>Reactor</a:t>
            </a:r>
            <a:r>
              <a:rPr lang="zh-CN" altLang="en-US" sz="1200" b="0" i="0" kern="1200" dirty="0">
                <a:solidFill>
                  <a:schemeClr val="tx1"/>
                </a:solidFill>
                <a:effectLst/>
                <a:latin typeface="+mn-lt"/>
                <a:ea typeface="Microsoft YaHei UI" panose="020B0503020204020204" pitchFamily="34" charset="-122"/>
                <a:cs typeface="+mn-cs"/>
              </a:rPr>
              <a:t>包含如下角色：</a:t>
            </a:r>
          </a:p>
          <a:p>
            <a:r>
              <a:rPr lang="en-US" altLang="zh-CN" sz="1200" b="0" i="0" kern="1200" dirty="0">
                <a:solidFill>
                  <a:schemeClr val="tx1"/>
                </a:solidFill>
                <a:effectLst/>
                <a:latin typeface="+mn-lt"/>
                <a:ea typeface="Microsoft YaHei UI" panose="020B0503020204020204" pitchFamily="34" charset="-122"/>
                <a:cs typeface="+mn-cs"/>
              </a:rPr>
              <a:t>Handle </a:t>
            </a:r>
            <a:r>
              <a:rPr lang="zh-CN" altLang="en-US" sz="1200" b="0" i="0" kern="1200" dirty="0">
                <a:solidFill>
                  <a:schemeClr val="tx1"/>
                </a:solidFill>
                <a:effectLst/>
                <a:latin typeface="+mn-lt"/>
                <a:ea typeface="Microsoft YaHei UI" panose="020B0503020204020204" pitchFamily="34" charset="-122"/>
                <a:cs typeface="+mn-cs"/>
              </a:rPr>
              <a:t>句柄；用来标识</a:t>
            </a:r>
            <a:r>
              <a:rPr lang="en-US" altLang="zh-CN" sz="1200" b="0" i="0" kern="1200" dirty="0">
                <a:solidFill>
                  <a:schemeClr val="tx1"/>
                </a:solidFill>
                <a:effectLst/>
                <a:latin typeface="+mn-lt"/>
                <a:ea typeface="Microsoft YaHei UI" panose="020B0503020204020204" pitchFamily="34" charset="-122"/>
                <a:cs typeface="+mn-cs"/>
              </a:rPr>
              <a:t>socket</a:t>
            </a:r>
            <a:r>
              <a:rPr lang="zh-CN" altLang="en-US" sz="1200" b="0" i="0" kern="1200" dirty="0">
                <a:solidFill>
                  <a:schemeClr val="tx1"/>
                </a:solidFill>
                <a:effectLst/>
                <a:latin typeface="+mn-lt"/>
                <a:ea typeface="Microsoft YaHei UI" panose="020B0503020204020204" pitchFamily="34" charset="-122"/>
                <a:cs typeface="+mn-cs"/>
              </a:rPr>
              <a:t>连接或是打开文件；</a:t>
            </a:r>
          </a:p>
          <a:p>
            <a:r>
              <a:rPr lang="en-US" altLang="zh-CN" sz="1200" b="0" i="0" kern="1200" dirty="0">
                <a:solidFill>
                  <a:schemeClr val="tx1"/>
                </a:solidFill>
                <a:effectLst/>
                <a:latin typeface="+mn-lt"/>
                <a:ea typeface="Microsoft YaHei UI" panose="020B0503020204020204" pitchFamily="34" charset="-122"/>
                <a:cs typeface="+mn-cs"/>
              </a:rPr>
              <a:t>Synchronous Event </a:t>
            </a:r>
            <a:r>
              <a:rPr lang="en-US" altLang="zh-CN" sz="1200" b="0" i="0" kern="1200" dirty="0" err="1">
                <a:solidFill>
                  <a:schemeClr val="tx1"/>
                </a:solidFill>
                <a:effectLst/>
                <a:latin typeface="+mn-lt"/>
                <a:ea typeface="Microsoft YaHei UI" panose="020B0503020204020204" pitchFamily="34" charset="-122"/>
                <a:cs typeface="+mn-cs"/>
              </a:rPr>
              <a:t>Demultiplexer</a:t>
            </a:r>
            <a:r>
              <a:rPr lang="zh-CN" altLang="en-US" sz="1200" b="0" i="0" kern="1200" dirty="0">
                <a:solidFill>
                  <a:schemeClr val="tx1"/>
                </a:solidFill>
                <a:effectLst/>
                <a:latin typeface="+mn-lt"/>
                <a:ea typeface="Microsoft YaHei UI" panose="020B0503020204020204" pitchFamily="34" charset="-122"/>
                <a:cs typeface="+mn-cs"/>
              </a:rPr>
              <a:t>：同步事件多路分解器：由操作系统内核实现的一个函数；用于阻塞等待发生在句柄集合上的一个或多个事件；（如</a:t>
            </a:r>
            <a:r>
              <a:rPr lang="en-US" altLang="zh-CN" sz="1200" b="0" i="0" kern="1200" dirty="0">
                <a:solidFill>
                  <a:schemeClr val="tx1"/>
                </a:solidFill>
                <a:effectLst/>
                <a:latin typeface="+mn-lt"/>
                <a:ea typeface="Microsoft YaHei UI" panose="020B0503020204020204" pitchFamily="34" charset="-122"/>
                <a:cs typeface="+mn-cs"/>
              </a:rPr>
              <a:t>select/</a:t>
            </a:r>
            <a:r>
              <a:rPr lang="en-US" altLang="zh-CN" sz="1200" b="0" i="0" kern="1200" dirty="0" err="1">
                <a:solidFill>
                  <a:schemeClr val="tx1"/>
                </a:solidFill>
                <a:effectLst/>
                <a:latin typeface="+mn-lt"/>
                <a:ea typeface="Microsoft YaHei UI" panose="020B0503020204020204" pitchFamily="34" charset="-122"/>
                <a:cs typeface="+mn-cs"/>
              </a:rPr>
              <a:t>epoll</a:t>
            </a:r>
            <a:r>
              <a:rPr lang="zh-CN" altLang="en-US" sz="1200" b="0" i="0" kern="1200" dirty="0">
                <a:solidFill>
                  <a:schemeClr val="tx1"/>
                </a:solidFill>
                <a:effectLst/>
                <a:latin typeface="+mn-lt"/>
                <a:ea typeface="Microsoft YaHei UI" panose="020B0503020204020204" pitchFamily="34" charset="-122"/>
                <a:cs typeface="+mn-cs"/>
              </a:rPr>
              <a:t>；）</a:t>
            </a:r>
          </a:p>
          <a:p>
            <a:r>
              <a:rPr lang="en-US" altLang="zh-CN" sz="1200" b="0" i="0" kern="1200" dirty="0">
                <a:solidFill>
                  <a:schemeClr val="tx1"/>
                </a:solidFill>
                <a:effectLst/>
                <a:latin typeface="+mn-lt"/>
                <a:ea typeface="Microsoft YaHei UI" panose="020B0503020204020204" pitchFamily="34" charset="-122"/>
                <a:cs typeface="+mn-cs"/>
              </a:rPr>
              <a:t>Event Handler</a:t>
            </a:r>
            <a:r>
              <a:rPr lang="zh-CN" altLang="en-US" sz="1200" b="0" i="0" kern="1200" dirty="0">
                <a:solidFill>
                  <a:schemeClr val="tx1"/>
                </a:solidFill>
                <a:effectLst/>
                <a:latin typeface="+mn-lt"/>
                <a:ea typeface="Microsoft YaHei UI" panose="020B0503020204020204" pitchFamily="34" charset="-122"/>
                <a:cs typeface="+mn-cs"/>
              </a:rPr>
              <a:t>：事件处理接口</a:t>
            </a:r>
          </a:p>
          <a:p>
            <a:r>
              <a:rPr lang="en-US" altLang="zh-CN" sz="1200" b="0" i="0" kern="1200" dirty="0">
                <a:solidFill>
                  <a:schemeClr val="tx1"/>
                </a:solidFill>
                <a:effectLst/>
                <a:latin typeface="+mn-lt"/>
                <a:ea typeface="Microsoft YaHei UI" panose="020B0503020204020204" pitchFamily="34" charset="-122"/>
                <a:cs typeface="+mn-cs"/>
              </a:rPr>
              <a:t>Concrete Event </a:t>
            </a:r>
            <a:r>
              <a:rPr lang="en-US" altLang="zh-CN" sz="1200" b="0" i="0" kern="1200" dirty="0" err="1">
                <a:solidFill>
                  <a:schemeClr val="tx1"/>
                </a:solidFill>
                <a:effectLst/>
                <a:latin typeface="+mn-lt"/>
                <a:ea typeface="Microsoft YaHei UI" panose="020B0503020204020204" pitchFamily="34" charset="-122"/>
                <a:cs typeface="+mn-cs"/>
              </a:rPr>
              <a:t>HandlerA</a:t>
            </a:r>
            <a:r>
              <a:rPr lang="zh-CN" altLang="en-US" sz="1200" b="0" i="0" kern="1200" dirty="0">
                <a:solidFill>
                  <a:schemeClr val="tx1"/>
                </a:solidFill>
                <a:effectLst/>
                <a:latin typeface="+mn-lt"/>
                <a:ea typeface="Microsoft YaHei UI" panose="020B0503020204020204" pitchFamily="34" charset="-122"/>
                <a:cs typeface="+mn-cs"/>
              </a:rPr>
              <a:t>：实现应用程序所提供的特定事件处理逻辑；</a:t>
            </a:r>
          </a:p>
          <a:p>
            <a:r>
              <a:rPr lang="en-US" altLang="zh-CN" sz="1200" b="0" i="0" kern="1200" dirty="0">
                <a:solidFill>
                  <a:schemeClr val="tx1"/>
                </a:solidFill>
                <a:effectLst/>
                <a:latin typeface="+mn-lt"/>
                <a:ea typeface="Microsoft YaHei UI" panose="020B0503020204020204" pitchFamily="34" charset="-122"/>
                <a:cs typeface="+mn-cs"/>
              </a:rPr>
              <a:t>Reactor</a:t>
            </a:r>
            <a:r>
              <a:rPr lang="zh-CN" altLang="en-US" sz="1200" b="0" i="0" kern="1200" dirty="0">
                <a:solidFill>
                  <a:schemeClr val="tx1"/>
                </a:solidFill>
                <a:effectLst/>
                <a:latin typeface="+mn-lt"/>
                <a:ea typeface="Microsoft YaHei UI" panose="020B0503020204020204" pitchFamily="34" charset="-122"/>
                <a:cs typeface="+mn-cs"/>
              </a:rPr>
              <a:t>：反应器，定义一个接口，实现以下功能：</a:t>
            </a:r>
            <a:br>
              <a:rPr lang="zh-CN" altLang="en-US" sz="1200" b="0" i="0" kern="1200" dirty="0">
                <a:solidFill>
                  <a:schemeClr val="tx1"/>
                </a:solidFill>
                <a:effectLst/>
                <a:latin typeface="+mn-lt"/>
                <a:ea typeface="Microsoft YaHei UI" panose="020B0503020204020204" pitchFamily="34" charset="-122"/>
                <a:cs typeface="+mn-cs"/>
              </a:rPr>
            </a:br>
            <a:r>
              <a:rPr lang="en-US" altLang="zh-CN" sz="1200" b="0" i="0" kern="1200" dirty="0">
                <a:solidFill>
                  <a:schemeClr val="tx1"/>
                </a:solidFill>
                <a:effectLst/>
                <a:latin typeface="+mn-lt"/>
                <a:ea typeface="Microsoft YaHei UI" panose="020B0503020204020204" pitchFamily="34" charset="-122"/>
                <a:cs typeface="+mn-cs"/>
              </a:rPr>
              <a:t>1</a:t>
            </a:r>
            <a:r>
              <a:rPr lang="zh-CN" altLang="en-US" sz="1200" b="0" i="0" kern="1200" dirty="0">
                <a:solidFill>
                  <a:schemeClr val="tx1"/>
                </a:solidFill>
                <a:effectLst/>
                <a:latin typeface="+mn-lt"/>
                <a:ea typeface="Microsoft YaHei UI" panose="020B0503020204020204" pitchFamily="34" charset="-122"/>
                <a:cs typeface="+mn-cs"/>
              </a:rPr>
              <a:t>）供应用程序注册和删除关注的事件句柄；</a:t>
            </a:r>
            <a:br>
              <a:rPr lang="zh-CN" altLang="en-US" sz="1200" b="0" i="0" kern="1200" dirty="0">
                <a:solidFill>
                  <a:schemeClr val="tx1"/>
                </a:solidFill>
                <a:effectLst/>
                <a:latin typeface="+mn-lt"/>
                <a:ea typeface="Microsoft YaHei UI" panose="020B0503020204020204" pitchFamily="34" charset="-122"/>
                <a:cs typeface="+mn-cs"/>
              </a:rPr>
            </a:br>
            <a:r>
              <a:rPr lang="en-US" altLang="zh-CN" sz="1200" b="0" i="0" kern="1200" dirty="0">
                <a:solidFill>
                  <a:schemeClr val="tx1"/>
                </a:solidFill>
                <a:effectLst/>
                <a:latin typeface="+mn-lt"/>
                <a:ea typeface="Microsoft YaHei UI" panose="020B0503020204020204" pitchFamily="34" charset="-122"/>
                <a:cs typeface="+mn-cs"/>
              </a:rPr>
              <a:t>2</a:t>
            </a:r>
            <a:r>
              <a:rPr lang="zh-CN" altLang="en-US" sz="1200" b="0" i="0" kern="1200" dirty="0">
                <a:solidFill>
                  <a:schemeClr val="tx1"/>
                </a:solidFill>
                <a:effectLst/>
                <a:latin typeface="+mn-lt"/>
                <a:ea typeface="Microsoft YaHei UI" panose="020B0503020204020204" pitchFamily="34" charset="-122"/>
                <a:cs typeface="+mn-cs"/>
              </a:rPr>
              <a:t>）运行事件循环；</a:t>
            </a:r>
            <a:br>
              <a:rPr lang="zh-CN" altLang="en-US" sz="1200" b="0" i="0" kern="1200" dirty="0">
                <a:solidFill>
                  <a:schemeClr val="tx1"/>
                </a:solidFill>
                <a:effectLst/>
                <a:latin typeface="+mn-lt"/>
                <a:ea typeface="Microsoft YaHei UI" panose="020B0503020204020204" pitchFamily="34" charset="-122"/>
                <a:cs typeface="+mn-cs"/>
              </a:rPr>
            </a:br>
            <a:r>
              <a:rPr lang="en-US" altLang="zh-CN" sz="1200" b="0" i="0" kern="1200" dirty="0">
                <a:solidFill>
                  <a:schemeClr val="tx1"/>
                </a:solidFill>
                <a:effectLst/>
                <a:latin typeface="+mn-lt"/>
                <a:ea typeface="Microsoft YaHei UI" panose="020B0503020204020204" pitchFamily="34" charset="-122"/>
                <a:cs typeface="+mn-cs"/>
              </a:rPr>
              <a:t>3</a:t>
            </a:r>
            <a:r>
              <a:rPr lang="zh-CN" altLang="en-US" sz="1200" b="0" i="0" kern="1200" dirty="0">
                <a:solidFill>
                  <a:schemeClr val="tx1"/>
                </a:solidFill>
                <a:effectLst/>
                <a:latin typeface="+mn-lt"/>
                <a:ea typeface="Microsoft YaHei UI" panose="020B0503020204020204" pitchFamily="34" charset="-122"/>
                <a:cs typeface="+mn-cs"/>
              </a:rPr>
              <a:t>）有就绪事件到来时，分发事件到之前注册的回调函数上处理；</a:t>
            </a:r>
          </a:p>
          <a:p>
            <a:r>
              <a:rPr lang="zh-CN" altLang="en-US" sz="1200" b="0" i="0" kern="1200" dirty="0">
                <a:solidFill>
                  <a:schemeClr val="tx1"/>
                </a:solidFill>
                <a:effectLst/>
                <a:latin typeface="+mn-lt"/>
                <a:ea typeface="Microsoft YaHei UI" panose="020B0503020204020204" pitchFamily="34" charset="-122"/>
                <a:cs typeface="+mn-cs"/>
              </a:rPr>
              <a:t>“反应”器名字中”反应“的由来：</a:t>
            </a:r>
          </a:p>
          <a:p>
            <a:r>
              <a:rPr lang="zh-CN" altLang="en-US" dirty="0">
                <a:effectLst/>
              </a:rPr>
              <a:t>“反应”即“倒置”，“控制逆转”</a:t>
            </a:r>
          </a:p>
          <a:p>
            <a:r>
              <a:rPr lang="zh-CN" altLang="en-US" sz="1200" b="0" i="0" kern="1200">
                <a:solidFill>
                  <a:schemeClr val="tx1"/>
                </a:solidFill>
                <a:effectLst/>
                <a:latin typeface="+mn-lt"/>
                <a:ea typeface="Microsoft YaHei UI" panose="020B0503020204020204" pitchFamily="34" charset="-122"/>
                <a:cs typeface="+mn-cs"/>
              </a:rPr>
              <a:t>具体事件处理程序不调用反应器，而是由反应器分配一个具体事件处理程序，具体事件处理程序对某个指定的事件发生做出反应；这种控制逆转又称为“好莱坞法则”（不要调用我，让我来调用你）</a:t>
            </a:r>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129</a:t>
            </a:fld>
            <a:endParaRPr lang="en-US" altLang="zh-CN" dirty="0"/>
          </a:p>
        </p:txBody>
      </p:sp>
    </p:spTree>
    <p:extLst>
      <p:ext uri="{BB962C8B-B14F-4D97-AF65-F5344CB8AC3E}">
        <p14:creationId xmlns:p14="http://schemas.microsoft.com/office/powerpoint/2010/main" val="9565501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130</a:t>
            </a:fld>
            <a:endParaRPr lang="en-US" altLang="zh-CN" dirty="0"/>
          </a:p>
        </p:txBody>
      </p:sp>
    </p:spTree>
    <p:extLst>
      <p:ext uri="{BB962C8B-B14F-4D97-AF65-F5344CB8AC3E}">
        <p14:creationId xmlns:p14="http://schemas.microsoft.com/office/powerpoint/2010/main" val="39082321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131</a:t>
            </a:fld>
            <a:endParaRPr lang="en-US" altLang="zh-CN" dirty="0"/>
          </a:p>
        </p:txBody>
      </p:sp>
    </p:spTree>
    <p:extLst>
      <p:ext uri="{BB962C8B-B14F-4D97-AF65-F5344CB8AC3E}">
        <p14:creationId xmlns:p14="http://schemas.microsoft.com/office/powerpoint/2010/main" val="2291031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132</a:t>
            </a:fld>
            <a:endParaRPr lang="en-US" altLang="zh-CN" dirty="0"/>
          </a:p>
        </p:txBody>
      </p:sp>
    </p:spTree>
    <p:extLst>
      <p:ext uri="{BB962C8B-B14F-4D97-AF65-F5344CB8AC3E}">
        <p14:creationId xmlns:p14="http://schemas.microsoft.com/office/powerpoint/2010/main" val="28318339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133</a:t>
            </a:fld>
            <a:endParaRPr lang="en-US" altLang="zh-CN" dirty="0"/>
          </a:p>
        </p:txBody>
      </p:sp>
    </p:spTree>
    <p:extLst>
      <p:ext uri="{BB962C8B-B14F-4D97-AF65-F5344CB8AC3E}">
        <p14:creationId xmlns:p14="http://schemas.microsoft.com/office/powerpoint/2010/main" val="31416453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134</a:t>
            </a:fld>
            <a:endParaRPr lang="en-US" altLang="zh-CN" dirty="0"/>
          </a:p>
        </p:txBody>
      </p:sp>
    </p:spTree>
    <p:extLst>
      <p:ext uri="{BB962C8B-B14F-4D97-AF65-F5344CB8AC3E}">
        <p14:creationId xmlns:p14="http://schemas.microsoft.com/office/powerpoint/2010/main" val="4025420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详见 </a:t>
            </a:r>
            <a:r>
              <a:rPr lang="en-US" altLang="zh-CN" dirty="0"/>
              <a:t>UNP</a:t>
            </a:r>
            <a:r>
              <a:rPr lang="en-US" altLang="zh-CN" baseline="0" dirty="0"/>
              <a:t> P 56-61</a:t>
            </a:r>
            <a:r>
              <a:rPr lang="zh-CN" altLang="en-US" baseline="0" dirty="0"/>
              <a:t>页。</a:t>
            </a:r>
            <a:endParaRPr lang="en-US" altLang="zh-CN" baseline="0" dirty="0"/>
          </a:p>
          <a:p>
            <a:r>
              <a:rPr lang="zh-CN" altLang="en-US" baseline="0" dirty="0"/>
              <a:t>要点：</a:t>
            </a:r>
            <a:endParaRPr lang="en-US" altLang="zh-CN" baseline="0" dirty="0"/>
          </a:p>
          <a:p>
            <a:pPr marL="228600" indent="-228600">
              <a:buAutoNum type="arabicPeriod"/>
            </a:pPr>
            <a:r>
              <a:rPr lang="zh-CN" altLang="en-US" baseline="0" dirty="0"/>
              <a:t>早期</a:t>
            </a:r>
            <a:r>
              <a:rPr lang="en-US" altLang="zh-CN" baseline="0" dirty="0" err="1"/>
              <a:t>sockaddr</a:t>
            </a:r>
            <a:r>
              <a:rPr lang="zh-CN" altLang="en-US" baseline="0" dirty="0"/>
              <a:t>只包含</a:t>
            </a:r>
            <a:r>
              <a:rPr lang="en-US" altLang="zh-CN" baseline="0" dirty="0"/>
              <a:t>2</a:t>
            </a:r>
            <a:r>
              <a:rPr lang="zh-CN" altLang="en-US" baseline="0" dirty="0"/>
              <a:t>个字节的</a:t>
            </a:r>
            <a:r>
              <a:rPr lang="en-US" altLang="zh-CN" baseline="0" dirty="0" err="1"/>
              <a:t>sa_family</a:t>
            </a:r>
            <a:r>
              <a:rPr lang="zh-CN" altLang="en-US" baseline="0" dirty="0"/>
              <a:t>和后面的</a:t>
            </a:r>
            <a:r>
              <a:rPr lang="en-US" altLang="zh-CN" baseline="0" dirty="0"/>
              <a:t>14</a:t>
            </a:r>
            <a:r>
              <a:rPr lang="zh-CN" altLang="en-US" baseline="0" dirty="0"/>
              <a:t>个字节的</a:t>
            </a:r>
            <a:r>
              <a:rPr lang="en-US" altLang="zh-CN" baseline="0" dirty="0"/>
              <a:t>data</a:t>
            </a:r>
            <a:r>
              <a:rPr lang="zh-CN" altLang="en-US" baseline="0" dirty="0"/>
              <a:t>，后来为了</a:t>
            </a:r>
            <a:r>
              <a:rPr lang="en-US" altLang="zh-CN" baseline="0" dirty="0"/>
              <a:t>OSI</a:t>
            </a:r>
            <a:r>
              <a:rPr lang="zh-CN" altLang="en-US" baseline="0" dirty="0"/>
              <a:t>兼容性，第一个字节变为长度</a:t>
            </a:r>
            <a:r>
              <a:rPr lang="en-US" altLang="zh-CN" baseline="0" dirty="0" err="1"/>
              <a:t>len</a:t>
            </a:r>
            <a:r>
              <a:rPr lang="zh-CN" altLang="en-US" baseline="0" dirty="0"/>
              <a:t>，值为</a:t>
            </a:r>
            <a:r>
              <a:rPr lang="en-US" altLang="zh-CN" baseline="0" dirty="0"/>
              <a:t>16</a:t>
            </a:r>
            <a:r>
              <a:rPr lang="zh-CN" altLang="en-US" baseline="0" dirty="0"/>
              <a:t>，相应的，</a:t>
            </a:r>
            <a:r>
              <a:rPr lang="en-US" altLang="zh-CN" baseline="0" dirty="0"/>
              <a:t>family</a:t>
            </a:r>
            <a:r>
              <a:rPr lang="zh-CN" altLang="en-US" baseline="0" dirty="0"/>
              <a:t>就变为</a:t>
            </a:r>
            <a:r>
              <a:rPr lang="en-US" altLang="zh-CN" baseline="0" dirty="0"/>
              <a:t>1</a:t>
            </a:r>
            <a:r>
              <a:rPr lang="zh-CN" altLang="en-US" baseline="0" dirty="0"/>
              <a:t>个字节；</a:t>
            </a:r>
            <a:endParaRPr lang="en-US" altLang="zh-CN" baseline="0" dirty="0"/>
          </a:p>
          <a:p>
            <a:pPr marL="228600" indent="-228600">
              <a:buAutoNum type="arabicPeriod"/>
            </a:pPr>
            <a:r>
              <a:rPr lang="zh-CN" altLang="en-US" baseline="0" dirty="0"/>
              <a:t>如今</a:t>
            </a:r>
            <a:r>
              <a:rPr lang="en-US" altLang="zh-CN" baseline="0" dirty="0" err="1"/>
              <a:t>sockaddr</a:t>
            </a:r>
            <a:r>
              <a:rPr lang="zh-CN" altLang="en-US" baseline="0" dirty="0"/>
              <a:t>仅在</a:t>
            </a:r>
            <a:r>
              <a:rPr lang="en-US" altLang="zh-CN" baseline="0" dirty="0"/>
              <a:t>bind</a:t>
            </a:r>
            <a:r>
              <a:rPr lang="zh-CN" altLang="en-US" baseline="0" dirty="0"/>
              <a:t>等函数里，传递参数时强制类型转换使用，其它没啥用途（因为早期的</a:t>
            </a:r>
            <a:r>
              <a:rPr lang="en-US" altLang="zh-CN" baseline="0" dirty="0"/>
              <a:t>C</a:t>
            </a:r>
            <a:r>
              <a:rPr lang="zh-CN" altLang="en-US" baseline="0" dirty="0"/>
              <a:t>没有 </a:t>
            </a:r>
            <a:r>
              <a:rPr lang="en-US" altLang="zh-CN" baseline="0" dirty="0"/>
              <a:t>void</a:t>
            </a:r>
            <a:r>
              <a:rPr lang="zh-CN" altLang="en-US" baseline="0" dirty="0"/>
              <a:t>指针，即通用指针，所以搞得那么麻烦）；</a:t>
            </a:r>
            <a:endParaRPr lang="en-US" altLang="zh-CN" baseline="0" dirty="0"/>
          </a:p>
          <a:p>
            <a:pPr marL="228600" indent="-228600">
              <a:buAutoNum type="arabicPeriod"/>
            </a:pPr>
            <a:r>
              <a:rPr lang="en-US" altLang="zh-CN" baseline="0" dirty="0"/>
              <a:t>Ipv4</a:t>
            </a:r>
            <a:r>
              <a:rPr lang="zh-CN" altLang="en-US" baseline="0" dirty="0"/>
              <a:t>用的是</a:t>
            </a:r>
            <a:r>
              <a:rPr lang="en-US" altLang="zh-CN" baseline="0" dirty="0" err="1"/>
              <a:t>sockaddr_in</a:t>
            </a:r>
            <a:r>
              <a:rPr lang="zh-CN" altLang="en-US" baseline="0" dirty="0"/>
              <a:t>，里面的</a:t>
            </a:r>
            <a:r>
              <a:rPr lang="en-US" altLang="zh-CN" baseline="0" dirty="0" err="1"/>
              <a:t>len</a:t>
            </a:r>
            <a:r>
              <a:rPr lang="zh-CN" altLang="en-US" baseline="0" dirty="0"/>
              <a:t>和</a:t>
            </a:r>
            <a:r>
              <a:rPr lang="en-US" altLang="zh-CN" baseline="0" dirty="0" err="1"/>
              <a:t>sockaddr</a:t>
            </a:r>
            <a:r>
              <a:rPr lang="zh-CN" altLang="en-US" baseline="0" dirty="0"/>
              <a:t>的</a:t>
            </a:r>
            <a:r>
              <a:rPr lang="en-US" altLang="zh-CN" baseline="0" dirty="0" err="1"/>
              <a:t>len</a:t>
            </a:r>
            <a:r>
              <a:rPr lang="zh-CN" altLang="en-US" baseline="0" dirty="0"/>
              <a:t>一样含义；</a:t>
            </a:r>
            <a:r>
              <a:rPr lang="en-US" altLang="zh-CN" baseline="0" dirty="0" err="1"/>
              <a:t>sa_family</a:t>
            </a:r>
            <a:r>
              <a:rPr lang="zh-CN" altLang="en-US" baseline="0" dirty="0"/>
              <a:t>改名为</a:t>
            </a:r>
            <a:r>
              <a:rPr lang="en-US" altLang="zh-CN" baseline="0" dirty="0" err="1"/>
              <a:t>sin_family</a:t>
            </a:r>
            <a:r>
              <a:rPr lang="zh-CN" altLang="en-US" baseline="0" dirty="0"/>
              <a:t>，值为</a:t>
            </a:r>
            <a:r>
              <a:rPr lang="en-US" altLang="zh-CN" baseline="0" dirty="0"/>
              <a:t>AF_INET</a:t>
            </a:r>
            <a:r>
              <a:rPr lang="zh-CN" altLang="en-US" baseline="0" dirty="0"/>
              <a:t>了。</a:t>
            </a:r>
            <a:endParaRPr lang="en-US" altLang="zh-CN" baseline="0" dirty="0"/>
          </a:p>
          <a:p>
            <a:pPr marL="228600" indent="-228600">
              <a:buAutoNum type="arabicPeriod"/>
            </a:pPr>
            <a:r>
              <a:rPr lang="zh-CN" altLang="en-US" baseline="0" dirty="0"/>
              <a:t>扩展了解：</a:t>
            </a:r>
            <a:endParaRPr lang="en-US" altLang="zh-CN" baseline="0" dirty="0"/>
          </a:p>
          <a:p>
            <a:pPr marL="171450" indent="-171450">
              <a:buFont typeface="Arial" panose="020B0604020202020204" pitchFamily="34" charset="0"/>
              <a:buChar char="•"/>
            </a:pPr>
            <a:r>
              <a:rPr lang="en-US" altLang="zh-CN" baseline="0" dirty="0"/>
              <a:t>      </a:t>
            </a:r>
            <a:r>
              <a:rPr lang="zh-CN" altLang="en-US" baseline="0" dirty="0"/>
              <a:t>关于</a:t>
            </a:r>
            <a:r>
              <a:rPr lang="en-US" altLang="zh-CN" baseline="0" dirty="0"/>
              <a:t>PF_INET</a:t>
            </a:r>
            <a:r>
              <a:rPr lang="zh-CN" altLang="en-US" baseline="0" dirty="0"/>
              <a:t>和</a:t>
            </a:r>
            <a:r>
              <a:rPr lang="en-US" altLang="zh-CN" baseline="0" dirty="0"/>
              <a:t>AF_INET</a:t>
            </a:r>
            <a:r>
              <a:rPr lang="zh-CN" altLang="en-US" baseline="0" dirty="0"/>
              <a:t>的区别 </a:t>
            </a:r>
            <a:r>
              <a:rPr lang="en-US" altLang="zh-CN" baseline="0" dirty="0"/>
              <a:t>https://blog.csdn.net/xiongmaojiayou/article/details/7584211 </a:t>
            </a:r>
            <a:r>
              <a:rPr lang="zh-CN" altLang="en-US" baseline="0" dirty="0"/>
              <a:t>（</a:t>
            </a:r>
            <a:r>
              <a:rPr lang="en-US" altLang="zh-CN" baseline="0" dirty="0"/>
              <a:t>AF</a:t>
            </a:r>
            <a:r>
              <a:rPr lang="zh-CN" altLang="en-US" baseline="0" dirty="0"/>
              <a:t>是</a:t>
            </a:r>
            <a:r>
              <a:rPr lang="en-US" altLang="zh-CN" baseline="0" dirty="0"/>
              <a:t>BSD</a:t>
            </a:r>
            <a:r>
              <a:rPr lang="zh-CN" altLang="en-US" baseline="0" dirty="0"/>
              <a:t>规范，</a:t>
            </a:r>
            <a:r>
              <a:rPr lang="en-US" altLang="zh-CN" baseline="0" dirty="0"/>
              <a:t>PF</a:t>
            </a:r>
            <a:r>
              <a:rPr lang="zh-CN" altLang="en-US" baseline="0" dirty="0"/>
              <a:t>是</a:t>
            </a:r>
            <a:r>
              <a:rPr lang="en-US" altLang="zh-CN" baseline="0" dirty="0" err="1"/>
              <a:t>posix</a:t>
            </a:r>
            <a:r>
              <a:rPr lang="zh-CN" altLang="en-US" baseline="0" dirty="0"/>
              <a:t>规范）</a:t>
            </a:r>
            <a:endParaRPr lang="en-US" altLang="zh-CN" baseline="0" dirty="0"/>
          </a:p>
          <a:p>
            <a:pPr marL="171450" indent="-171450">
              <a:buFont typeface="Arial" panose="020B0604020202020204" pitchFamily="34" charset="0"/>
              <a:buChar char="•"/>
            </a:pPr>
            <a:r>
              <a:rPr lang="en-US" altLang="zh-CN" baseline="0" dirty="0"/>
              <a:t>     Socket</a:t>
            </a:r>
            <a:r>
              <a:rPr lang="zh-CN" altLang="en-US" baseline="0" dirty="0"/>
              <a:t>通信中</a:t>
            </a:r>
            <a:r>
              <a:rPr lang="en-US" altLang="zh-CN" baseline="0" dirty="0"/>
              <a:t>AF_INET </a:t>
            </a:r>
            <a:r>
              <a:rPr lang="zh-CN" altLang="en-US" baseline="0" dirty="0"/>
              <a:t>和 </a:t>
            </a:r>
            <a:r>
              <a:rPr lang="en-US" altLang="zh-CN" baseline="0" dirty="0"/>
              <a:t>AF_UNIX</a:t>
            </a:r>
            <a:r>
              <a:rPr lang="zh-CN" altLang="en-US" baseline="0" dirty="0"/>
              <a:t>域的区别  </a:t>
            </a:r>
            <a:r>
              <a:rPr lang="en-US" altLang="zh-CN" baseline="0" dirty="0"/>
              <a:t>https://www.cnblogs.com/heluan/p/10937098.html</a:t>
            </a:r>
          </a:p>
          <a:p>
            <a:pPr marL="171450" indent="-171450">
              <a:buFont typeface="Arial" panose="020B0604020202020204" pitchFamily="34" charset="0"/>
              <a:buChar char="•"/>
            </a:pPr>
            <a:endParaRPr lang="en-US" altLang="zh-CN" baseline="0" dirty="0"/>
          </a:p>
          <a:p>
            <a:pPr marL="0" indent="0">
              <a:buFont typeface="Arial" panose="020B0604020202020204" pitchFamily="34" charset="0"/>
              <a:buNone/>
            </a:pPr>
            <a:r>
              <a:rPr lang="en-US" altLang="zh-CN" baseline="0" dirty="0"/>
              <a:t>5. </a:t>
            </a:r>
            <a:r>
              <a:rPr lang="zh-CN" altLang="en-US" baseline="0" dirty="0"/>
              <a:t>至于各种以</a:t>
            </a:r>
            <a:r>
              <a:rPr lang="en-US" altLang="zh-CN" baseline="0" dirty="0"/>
              <a:t>_t</a:t>
            </a:r>
            <a:r>
              <a:rPr lang="zh-CN" altLang="en-US" baseline="0" dirty="0"/>
              <a:t>结尾的数据类型，可参见：浅谈</a:t>
            </a:r>
            <a:r>
              <a:rPr lang="en-US" altLang="zh-CN" baseline="0" dirty="0"/>
              <a:t>uint8_t</a:t>
            </a:r>
            <a:r>
              <a:rPr lang="zh-CN" altLang="en-US" baseline="0" dirty="0"/>
              <a:t>等以</a:t>
            </a:r>
            <a:r>
              <a:rPr lang="en-US" altLang="zh-CN" baseline="0" dirty="0"/>
              <a:t>_t</a:t>
            </a:r>
            <a:r>
              <a:rPr lang="zh-CN" altLang="en-US" baseline="0" dirty="0"/>
              <a:t>结尾的数据类型 </a:t>
            </a:r>
            <a:r>
              <a:rPr lang="en-US" altLang="zh-CN" baseline="0" dirty="0"/>
              <a:t>https://blog.csdn.net/tnt_xixixi/article/details/86728525</a:t>
            </a:r>
          </a:p>
          <a:p>
            <a:pPr marL="228600" indent="-228600">
              <a:buAutoNum type="arabicPeriod"/>
            </a:pPr>
            <a:endParaRPr lang="zh-CN" altLang="en-US" sz="1200" b="1" i="0" kern="1200" dirty="0">
              <a:solidFill>
                <a:schemeClr val="tx1"/>
              </a:solidFill>
              <a:effectLst/>
              <a:latin typeface="+mn-lt"/>
              <a:ea typeface="+mn-ea"/>
              <a:cs typeface="+mn-cs"/>
            </a:endParaRPr>
          </a:p>
          <a:p>
            <a:pPr marL="228600" indent="-228600">
              <a:buAutoNum type="arabicPeriod"/>
            </a:pPr>
            <a:endParaRPr lang="en-US" altLang="zh-CN" baseline="0" dirty="0"/>
          </a:p>
          <a:p>
            <a:pPr marL="228600" indent="-228600">
              <a:buAutoNum type="arabicPeriod"/>
            </a:pPr>
            <a:endParaRPr lang="en-US" altLang="zh-CN" baseline="0" dirty="0"/>
          </a:p>
          <a:p>
            <a:endParaRPr lang="zh-CN" altLang="en-US" dirty="0"/>
          </a:p>
        </p:txBody>
      </p:sp>
      <p:sp>
        <p:nvSpPr>
          <p:cNvPr id="4" name="灯片编号占位符 3"/>
          <p:cNvSpPr>
            <a:spLocks noGrp="1"/>
          </p:cNvSpPr>
          <p:nvPr>
            <p:ph type="sldNum" sz="quarter" idx="10"/>
          </p:nvPr>
        </p:nvSpPr>
        <p:spPr/>
        <p:txBody>
          <a:bodyPr/>
          <a:lstStyle/>
          <a:p>
            <a:fld id="{3CDEA402-8867-C747-9DF3-4A235FDFED0A}" type="slidenum">
              <a:rPr kumimoji="1" lang="zh-CN" altLang="en-US" smtClean="0"/>
              <a:t>37</a:t>
            </a:fld>
            <a:endParaRPr kumimoji="1" lang="zh-CN" altLang="en-US"/>
          </a:p>
        </p:txBody>
      </p:sp>
    </p:spTree>
    <p:extLst>
      <p:ext uri="{BB962C8B-B14F-4D97-AF65-F5344CB8AC3E}">
        <p14:creationId xmlns:p14="http://schemas.microsoft.com/office/powerpoint/2010/main" val="4018874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1.sin_port</a:t>
            </a:r>
            <a:r>
              <a:rPr lang="zh-CN" altLang="en-US" dirty="0"/>
              <a:t>，就是个</a:t>
            </a:r>
            <a:r>
              <a:rPr lang="en-US" altLang="zh-CN" dirty="0"/>
              <a:t>16</a:t>
            </a:r>
            <a:r>
              <a:rPr lang="zh-CN" altLang="en-US" dirty="0"/>
              <a:t>位的无符号整数； </a:t>
            </a:r>
            <a:r>
              <a:rPr lang="en-US" altLang="zh-CN" dirty="0" err="1"/>
              <a:t>in_port_t</a:t>
            </a:r>
            <a:r>
              <a:rPr lang="zh-CN" altLang="en-US" dirty="0"/>
              <a:t>类型即</a:t>
            </a:r>
            <a:r>
              <a:rPr lang="en-US" altLang="zh-CN" dirty="0"/>
              <a:t>16</a:t>
            </a:r>
            <a:r>
              <a:rPr lang="zh-CN" altLang="en-US" dirty="0"/>
              <a:t>位的无符号整数的</a:t>
            </a:r>
            <a:r>
              <a:rPr lang="en-US" altLang="zh-CN" dirty="0" err="1"/>
              <a:t>typfdef</a:t>
            </a:r>
            <a:r>
              <a:rPr lang="zh-CN" altLang="en-US" dirty="0"/>
              <a:t>定义；</a:t>
            </a:r>
            <a:endParaRPr lang="en-US" altLang="zh-CN" dirty="0"/>
          </a:p>
          <a:p>
            <a:r>
              <a:rPr lang="en-US" altLang="zh-CN" dirty="0"/>
              <a:t>2.sin_addr</a:t>
            </a:r>
            <a:r>
              <a:rPr lang="zh-CN" altLang="en-US" dirty="0"/>
              <a:t>，即</a:t>
            </a:r>
            <a:r>
              <a:rPr lang="en-US" altLang="zh-CN" dirty="0"/>
              <a:t>IP</a:t>
            </a:r>
            <a:r>
              <a:rPr lang="zh-CN" altLang="en-US" dirty="0"/>
              <a:t>地址，但被包装成一个</a:t>
            </a:r>
            <a:r>
              <a:rPr lang="en-US" altLang="zh-CN" dirty="0" err="1"/>
              <a:t>struct</a:t>
            </a:r>
            <a:r>
              <a:rPr lang="en-US" altLang="zh-CN" dirty="0"/>
              <a:t>  </a:t>
            </a:r>
            <a:r>
              <a:rPr lang="en-US" altLang="zh-CN" dirty="0" err="1"/>
              <a:t>in_addr</a:t>
            </a:r>
            <a:r>
              <a:rPr lang="zh-CN" altLang="en-US" dirty="0"/>
              <a:t>类型，所以访问时用的是</a:t>
            </a:r>
            <a:r>
              <a:rPr lang="en-US" altLang="zh-CN" dirty="0" err="1"/>
              <a:t>ggg.sin_port.s_addr</a:t>
            </a:r>
            <a:r>
              <a:rPr lang="zh-CN" altLang="en-US" dirty="0"/>
              <a:t>方式，其中</a:t>
            </a:r>
            <a:r>
              <a:rPr lang="en-US" altLang="zh-CN" dirty="0" err="1"/>
              <a:t>ggg</a:t>
            </a:r>
            <a:r>
              <a:rPr lang="zh-CN" altLang="en-US" dirty="0"/>
              <a:t>即自己定义的一个 </a:t>
            </a:r>
            <a:r>
              <a:rPr lang="en-US" altLang="zh-CN" dirty="0" err="1"/>
              <a:t>sockaddr_in</a:t>
            </a:r>
            <a:r>
              <a:rPr lang="zh-CN" altLang="en-US" dirty="0"/>
              <a:t>类型变量；</a:t>
            </a:r>
            <a:endParaRPr lang="en-US" altLang="zh-CN" dirty="0"/>
          </a:p>
          <a:p>
            <a:r>
              <a:rPr lang="zh-CN" altLang="en-US" dirty="0"/>
              <a:t>显然</a:t>
            </a:r>
            <a:r>
              <a:rPr lang="en-US" altLang="zh-CN" dirty="0" err="1"/>
              <a:t>struct</a:t>
            </a:r>
            <a:r>
              <a:rPr lang="en-US" altLang="zh-CN" dirty="0"/>
              <a:t>  </a:t>
            </a:r>
            <a:r>
              <a:rPr lang="en-US" altLang="zh-CN" dirty="0" err="1"/>
              <a:t>in_addr</a:t>
            </a:r>
            <a:r>
              <a:rPr lang="zh-CN" altLang="en-US" dirty="0"/>
              <a:t>中的 </a:t>
            </a:r>
            <a:r>
              <a:rPr lang="en-US" altLang="zh-CN" dirty="0" err="1"/>
              <a:t>in_addr_t</a:t>
            </a:r>
            <a:r>
              <a:rPr lang="zh-CN" altLang="en-US" dirty="0"/>
              <a:t>类型，就是个</a:t>
            </a:r>
            <a:r>
              <a:rPr lang="en-US" altLang="zh-CN" dirty="0"/>
              <a:t>32</a:t>
            </a:r>
            <a:r>
              <a:rPr lang="zh-CN" altLang="en-US" dirty="0"/>
              <a:t>位无符号整数。</a:t>
            </a:r>
            <a:endParaRPr lang="en-US" altLang="zh-CN" dirty="0"/>
          </a:p>
          <a:p>
            <a:r>
              <a:rPr lang="zh-CN" altLang="en-US" dirty="0"/>
              <a:t>为何要包装成</a:t>
            </a:r>
            <a:r>
              <a:rPr lang="en-US" altLang="zh-CN" dirty="0" err="1"/>
              <a:t>struct</a:t>
            </a:r>
            <a:r>
              <a:rPr lang="en-US" altLang="zh-CN" dirty="0"/>
              <a:t>  </a:t>
            </a:r>
            <a:r>
              <a:rPr lang="en-US" altLang="zh-CN" dirty="0" err="1"/>
              <a:t>in_addr</a:t>
            </a:r>
            <a:r>
              <a:rPr lang="en-US" altLang="zh-CN" dirty="0"/>
              <a:t>? </a:t>
            </a:r>
            <a:r>
              <a:rPr lang="zh-CN" altLang="en-US" dirty="0"/>
              <a:t>见</a:t>
            </a:r>
            <a:r>
              <a:rPr lang="en-US" altLang="zh-CN" dirty="0"/>
              <a:t>UNP P58</a:t>
            </a:r>
            <a:r>
              <a:rPr lang="zh-CN" altLang="en-US" dirty="0"/>
              <a:t>页。</a:t>
            </a:r>
            <a:r>
              <a:rPr lang="en-US" altLang="zh-CN" dirty="0"/>
              <a:t>——</a:t>
            </a:r>
            <a:r>
              <a:rPr lang="zh-CN" altLang="en-US" dirty="0"/>
              <a:t>历史原因。</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CDEA402-8867-C747-9DF3-4A235FDFED0A}" type="slidenum">
              <a:rPr kumimoji="1" lang="zh-CN" altLang="en-US" smtClean="0"/>
              <a:t>38</a:t>
            </a:fld>
            <a:endParaRPr kumimoji="1" lang="zh-CN" altLang="en-US"/>
          </a:p>
        </p:txBody>
      </p:sp>
    </p:spTree>
    <p:extLst>
      <p:ext uri="{BB962C8B-B14F-4D97-AF65-F5344CB8AC3E}">
        <p14:creationId xmlns:p14="http://schemas.microsoft.com/office/powerpoint/2010/main" val="2566086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1" lang="zh-CN" altLang="en-US" dirty="0"/>
              <a:t>注意：</a:t>
            </a:r>
            <a:r>
              <a:rPr lang="en" altLang="zh-CN" dirty="0"/>
              <a:t>inet_aton</a:t>
            </a:r>
            <a:r>
              <a:rPr lang="zh-CN" altLang="en-US" dirty="0"/>
              <a:t>这堆函数，仅在处理网络参数时使用，比如</a:t>
            </a:r>
            <a:r>
              <a:rPr lang="en-US" altLang="zh-CN" dirty="0"/>
              <a:t>IP</a:t>
            </a:r>
            <a:r>
              <a:rPr lang="zh-CN" altLang="en-US" dirty="0"/>
              <a:t>地址，端口等。而在用</a:t>
            </a:r>
            <a:r>
              <a:rPr lang="en-US" altLang="zh-CN" dirty="0"/>
              <a:t>I/O</a:t>
            </a:r>
            <a:r>
              <a:rPr lang="zh-CN" altLang="en-US" dirty="0"/>
              <a:t>函数接收发送数据时，不用考虑字节序问题，</a:t>
            </a:r>
            <a:r>
              <a:rPr lang="en-US" altLang="zh-CN" dirty="0"/>
              <a:t>OS</a:t>
            </a:r>
            <a:r>
              <a:rPr lang="zh-CN" altLang="en-US" dirty="0"/>
              <a:t>自动处理。</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62392B43-BC91-4D58-8B0E-9730474BC27B}" type="slidenum">
              <a:rPr lang="zh-CN" altLang="en-US" smtClean="0"/>
              <a:t>40</a:t>
            </a:fld>
            <a:endParaRPr lang="zh-CN" altLang="en-US"/>
          </a:p>
        </p:txBody>
      </p:sp>
    </p:spTree>
    <p:extLst>
      <p:ext uri="{BB962C8B-B14F-4D97-AF65-F5344CB8AC3E}">
        <p14:creationId xmlns:p14="http://schemas.microsoft.com/office/powerpoint/2010/main" val="136642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UNP</a:t>
            </a:r>
            <a:r>
              <a:rPr lang="en-US" altLang="zh-CN" baseline="0" dirty="0"/>
              <a:t> P77-79</a:t>
            </a:r>
            <a:endParaRPr lang="zh-CN" altLang="en-US" dirty="0"/>
          </a:p>
        </p:txBody>
      </p:sp>
      <p:sp>
        <p:nvSpPr>
          <p:cNvPr id="4" name="灯片编号占位符 3"/>
          <p:cNvSpPr>
            <a:spLocks noGrp="1"/>
          </p:cNvSpPr>
          <p:nvPr>
            <p:ph type="sldNum" sz="quarter" idx="10"/>
          </p:nvPr>
        </p:nvSpPr>
        <p:spPr/>
        <p:txBody>
          <a:bodyPr/>
          <a:lstStyle/>
          <a:p>
            <a:fld id="{3CDEA402-8867-C747-9DF3-4A235FDFED0A}" type="slidenum">
              <a:rPr kumimoji="1" lang="zh-CN" altLang="en-US" smtClean="0"/>
              <a:t>49</a:t>
            </a:fld>
            <a:endParaRPr kumimoji="1" lang="zh-CN" altLang="en-US"/>
          </a:p>
        </p:txBody>
      </p:sp>
    </p:spTree>
    <p:extLst>
      <p:ext uri="{BB962C8B-B14F-4D97-AF65-F5344CB8AC3E}">
        <p14:creationId xmlns:p14="http://schemas.microsoft.com/office/powerpoint/2010/main" val="1627871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INADDR_ANY</a:t>
            </a:r>
            <a:r>
              <a:rPr lang="zh-CN" altLang="en-US" dirty="0"/>
              <a:t>即</a:t>
            </a:r>
            <a:r>
              <a:rPr lang="en-US" altLang="zh-CN" dirty="0"/>
              <a:t>0</a:t>
            </a:r>
            <a:endParaRPr lang="zh-CN" altLang="en-US" dirty="0"/>
          </a:p>
        </p:txBody>
      </p:sp>
      <p:sp>
        <p:nvSpPr>
          <p:cNvPr id="4" name="灯片编号占位符 3"/>
          <p:cNvSpPr>
            <a:spLocks noGrp="1"/>
          </p:cNvSpPr>
          <p:nvPr>
            <p:ph type="sldNum" sz="quarter" idx="10"/>
          </p:nvPr>
        </p:nvSpPr>
        <p:spPr/>
        <p:txBody>
          <a:bodyPr/>
          <a:lstStyle/>
          <a:p>
            <a:fld id="{3CDEA402-8867-C747-9DF3-4A235FDFED0A}" type="slidenum">
              <a:rPr kumimoji="1" lang="zh-CN" altLang="en-US" smtClean="0"/>
              <a:t>52</a:t>
            </a:fld>
            <a:endParaRPr kumimoji="1" lang="zh-CN" altLang="en-US"/>
          </a:p>
        </p:txBody>
      </p:sp>
    </p:spTree>
    <p:extLst>
      <p:ext uri="{BB962C8B-B14F-4D97-AF65-F5344CB8AC3E}">
        <p14:creationId xmlns:p14="http://schemas.microsoft.com/office/powerpoint/2010/main" val="3214737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6600CC"/>
                </a:solidFill>
                <a:latin typeface="Microsoft YaHei UI" panose="020B0503020204020204" pitchFamily="34" charset="-122"/>
                <a:cs typeface="Microsoft Himalaya" panose="01010100010101010101" pitchFamily="2" charset="0"/>
              </a:rPr>
              <a:t>UNP</a:t>
            </a:r>
            <a:r>
              <a:rPr lang="en-US" altLang="zh-CN" baseline="0" dirty="0">
                <a:solidFill>
                  <a:srgbClr val="6600CC"/>
                </a:solidFill>
                <a:latin typeface="Microsoft YaHei UI" panose="020B0503020204020204" pitchFamily="34" charset="-122"/>
                <a:cs typeface="Microsoft Himalaya" panose="01010100010101010101" pitchFamily="2" charset="0"/>
              </a:rPr>
              <a:t> P305</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61</a:t>
            </a:fld>
            <a:endParaRPr lang="en-US" altLang="zh-CN" dirty="0"/>
          </a:p>
        </p:txBody>
      </p:sp>
    </p:spTree>
    <p:extLst>
      <p:ext uri="{BB962C8B-B14F-4D97-AF65-F5344CB8AC3E}">
        <p14:creationId xmlns:p14="http://schemas.microsoft.com/office/powerpoint/2010/main" val="3035560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7">
            <a:extLst>
              <a:ext uri="{FF2B5EF4-FFF2-40B4-BE49-F238E27FC236}">
                <a16:creationId xmlns:a16="http://schemas.microsoft.com/office/drawing/2014/main" id="{F31829F6-5DAD-6942-860F-81569CBBBFA3}"/>
              </a:ext>
            </a:extLst>
          </p:cNvPr>
          <p:cNvSpPr/>
          <p:nvPr userDrawn="1"/>
        </p:nvSpPr>
        <p:spPr>
          <a:xfrm>
            <a:off x="0" y="-380"/>
            <a:ext cx="8584293" cy="5501294"/>
          </a:xfrm>
          <a:custGeom>
            <a:avLst/>
            <a:gdLst>
              <a:gd name="connsiteX0" fmla="*/ 0 w 7939314"/>
              <a:gd name="connsiteY0" fmla="*/ 0 h 5152571"/>
              <a:gd name="connsiteX1" fmla="*/ 0 w 7939314"/>
              <a:gd name="connsiteY1" fmla="*/ 5152571 h 5152571"/>
              <a:gd name="connsiteX2" fmla="*/ 7939314 w 7939314"/>
              <a:gd name="connsiteY2" fmla="*/ 14514 h 5152571"/>
              <a:gd name="connsiteX3" fmla="*/ 0 w 7939314"/>
              <a:gd name="connsiteY3" fmla="*/ 0 h 5152571"/>
              <a:gd name="connsiteX0" fmla="*/ 0 w 7939314"/>
              <a:gd name="connsiteY0" fmla="*/ 0 h 5152571"/>
              <a:gd name="connsiteX1" fmla="*/ 0 w 7939314"/>
              <a:gd name="connsiteY1" fmla="*/ 5152571 h 5152571"/>
              <a:gd name="connsiteX2" fmla="*/ 7939314 w 7939314"/>
              <a:gd name="connsiteY2" fmla="*/ 2618 h 5152571"/>
              <a:gd name="connsiteX3" fmla="*/ 0 w 7939314"/>
              <a:gd name="connsiteY3" fmla="*/ 0 h 5152571"/>
              <a:gd name="connsiteX0" fmla="*/ 0 w 7939314"/>
              <a:gd name="connsiteY0" fmla="*/ 6304 h 5158875"/>
              <a:gd name="connsiteX1" fmla="*/ 0 w 7939314"/>
              <a:gd name="connsiteY1" fmla="*/ 5158875 h 5158875"/>
              <a:gd name="connsiteX2" fmla="*/ 7939314 w 7939314"/>
              <a:gd name="connsiteY2" fmla="*/ 0 h 5158875"/>
              <a:gd name="connsiteX3" fmla="*/ 0 w 7939314"/>
              <a:gd name="connsiteY3" fmla="*/ 6304 h 5158875"/>
              <a:gd name="connsiteX0" fmla="*/ 0 w 7942253"/>
              <a:gd name="connsiteY0" fmla="*/ 6304 h 5158875"/>
              <a:gd name="connsiteX1" fmla="*/ 0 w 7942253"/>
              <a:gd name="connsiteY1" fmla="*/ 5158875 h 5158875"/>
              <a:gd name="connsiteX2" fmla="*/ 7942253 w 7942253"/>
              <a:gd name="connsiteY2" fmla="*/ 0 h 5158875"/>
              <a:gd name="connsiteX3" fmla="*/ 0 w 7942253"/>
              <a:gd name="connsiteY3" fmla="*/ 6304 h 5158875"/>
              <a:gd name="connsiteX0" fmla="*/ 0 w 7945192"/>
              <a:gd name="connsiteY0" fmla="*/ 356 h 5152927"/>
              <a:gd name="connsiteX1" fmla="*/ 0 w 7945192"/>
              <a:gd name="connsiteY1" fmla="*/ 5152927 h 5152927"/>
              <a:gd name="connsiteX2" fmla="*/ 7945192 w 7945192"/>
              <a:gd name="connsiteY2" fmla="*/ 0 h 5152927"/>
              <a:gd name="connsiteX3" fmla="*/ 0 w 7945192"/>
              <a:gd name="connsiteY3" fmla="*/ 356 h 5152927"/>
            </a:gdLst>
            <a:ahLst/>
            <a:cxnLst>
              <a:cxn ang="0">
                <a:pos x="connsiteX0" y="connsiteY0"/>
              </a:cxn>
              <a:cxn ang="0">
                <a:pos x="connsiteX1" y="connsiteY1"/>
              </a:cxn>
              <a:cxn ang="0">
                <a:pos x="connsiteX2" y="connsiteY2"/>
              </a:cxn>
              <a:cxn ang="0">
                <a:pos x="connsiteX3" y="connsiteY3"/>
              </a:cxn>
            </a:cxnLst>
            <a:rect l="l" t="t" r="r" b="b"/>
            <a:pathLst>
              <a:path w="7945192" h="5152927">
                <a:moveTo>
                  <a:pt x="0" y="356"/>
                </a:moveTo>
                <a:lnTo>
                  <a:pt x="0" y="5152927"/>
                </a:lnTo>
                <a:lnTo>
                  <a:pt x="7945192" y="0"/>
                </a:lnTo>
                <a:lnTo>
                  <a:pt x="0" y="356"/>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377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2" grpId="0" animBg="1"/>
      <p:bldP spid="11" grpId="0" animBg="1"/>
      <p:bldP spid="10"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85BA59-5251-E546-933C-6572BA07788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AF6EF56A-2132-4C49-9C5C-3E844447EF76}"/>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24BB51F-E28A-DD4E-A312-753D005A04DD}"/>
              </a:ext>
            </a:extLst>
          </p:cNvPr>
          <p:cNvSpPr>
            <a:spLocks noGrp="1"/>
          </p:cNvSpPr>
          <p:nvPr>
            <p:ph type="dt" sz="half" idx="10"/>
          </p:nvPr>
        </p:nvSpPr>
        <p:spPr/>
        <p:txBody>
          <a:bodyPr/>
          <a:lstStyle/>
          <a:p>
            <a:fld id="{4D8AFE15-A832-8241-AEDA-42013FBB6594}" type="datetimeFigureOut">
              <a:rPr kumimoji="1" lang="zh-CN" altLang="en-US" smtClean="0"/>
              <a:t>2021/2/25</a:t>
            </a:fld>
            <a:endParaRPr kumimoji="1" lang="zh-CN" altLang="en-US"/>
          </a:p>
        </p:txBody>
      </p:sp>
      <p:sp>
        <p:nvSpPr>
          <p:cNvPr id="5" name="页脚占位符 4">
            <a:extLst>
              <a:ext uri="{FF2B5EF4-FFF2-40B4-BE49-F238E27FC236}">
                <a16:creationId xmlns:a16="http://schemas.microsoft.com/office/drawing/2014/main" id="{C9C137AA-F8F5-0D4B-812B-F313EC1DF9D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1C96C57-5691-204D-9907-D87B82B0E7AE}"/>
              </a:ext>
            </a:extLst>
          </p:cNvPr>
          <p:cNvSpPr>
            <a:spLocks noGrp="1"/>
          </p:cNvSpPr>
          <p:nvPr>
            <p:ph type="sldNum" sz="quarter" idx="12"/>
          </p:nvPr>
        </p:nvSpPr>
        <p:spPr/>
        <p:txBody>
          <a:bodyPr/>
          <a:lstStyle/>
          <a:p>
            <a:fld id="{ADB1507C-9C5A-BC49-866E-18A702235B18}" type="slidenum">
              <a:rPr kumimoji="1" lang="zh-CN" altLang="en-US" smtClean="0"/>
              <a:t>‹#›</a:t>
            </a:fld>
            <a:endParaRPr kumimoji="1" lang="zh-CN" altLang="en-US"/>
          </a:p>
        </p:txBody>
      </p:sp>
    </p:spTree>
    <p:extLst>
      <p:ext uri="{BB962C8B-B14F-4D97-AF65-F5344CB8AC3E}">
        <p14:creationId xmlns:p14="http://schemas.microsoft.com/office/powerpoint/2010/main" val="3064207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137981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
        <p:nvSpPr>
          <p:cNvPr id="4" name="标题 1">
            <a:extLst>
              <a:ext uri="{FF2B5EF4-FFF2-40B4-BE49-F238E27FC236}">
                <a16:creationId xmlns:a16="http://schemas.microsoft.com/office/drawing/2014/main" id="{79564285-7758-F048-A9B5-2C2A84972FA3}"/>
              </a:ext>
            </a:extLst>
          </p:cNvPr>
          <p:cNvSpPr>
            <a:spLocks noGrp="1"/>
          </p:cNvSpPr>
          <p:nvPr>
            <p:ph type="title"/>
          </p:nvPr>
        </p:nvSpPr>
        <p:spPr>
          <a:xfrm>
            <a:off x="838200" y="267494"/>
            <a:ext cx="9438416" cy="788738"/>
          </a:xfrm>
          <a:prstGeom prst="rect">
            <a:avLst/>
          </a:prstGeom>
        </p:spPr>
        <p:txBody>
          <a:bodyPr/>
          <a:lstStyle>
            <a:lvl1pPr>
              <a:defRPr lang="zh-CN" altLang="en-US" sz="4000" dirty="0" smtClean="0">
                <a:solidFill>
                  <a:srgbClr val="000099"/>
                </a:solidFill>
                <a:latin typeface="+mn-ea"/>
                <a:ea typeface="+mn-ea"/>
                <a:cs typeface="+mj-cs"/>
              </a:defRPr>
            </a:lvl1pPr>
          </a:lstStyle>
          <a:p>
            <a:r>
              <a:rPr kumimoji="1" lang="zh-CN" altLang="en-US" dirty="0"/>
              <a:t>单击此处编辑母版标题样式</a:t>
            </a:r>
          </a:p>
        </p:txBody>
      </p:sp>
      <p:sp>
        <p:nvSpPr>
          <p:cNvPr id="7" name="内容占位符 2">
            <a:extLst>
              <a:ext uri="{FF2B5EF4-FFF2-40B4-BE49-F238E27FC236}">
                <a16:creationId xmlns:a16="http://schemas.microsoft.com/office/drawing/2014/main" id="{07623F55-72C3-7148-B299-B1D07666F636}"/>
              </a:ext>
            </a:extLst>
          </p:cNvPr>
          <p:cNvSpPr>
            <a:spLocks noGrp="1"/>
          </p:cNvSpPr>
          <p:nvPr>
            <p:ph idx="1"/>
          </p:nvPr>
        </p:nvSpPr>
        <p:spPr>
          <a:xfrm>
            <a:off x="838200" y="1287887"/>
            <a:ext cx="10515600" cy="5396248"/>
          </a:xfrm>
          <a:prstGeom prst="rect">
            <a:avLst/>
          </a:prstGeom>
        </p:spPr>
        <p:txBody>
          <a:bodyPr/>
          <a:lstStyle>
            <a:lvl1pPr algn="just">
              <a:lnSpc>
                <a:spcPct val="120000"/>
              </a:lnSpc>
              <a:defRPr/>
            </a:lvl1pPr>
            <a:lvl2pPr algn="just">
              <a:lnSpc>
                <a:spcPct val="120000"/>
              </a:lnSpc>
              <a:defRPr/>
            </a:lvl2pPr>
            <a:lvl3pPr algn="just">
              <a:lnSpc>
                <a:spcPct val="120000"/>
              </a:lnSpc>
              <a:defRPr/>
            </a:lvl3pPr>
            <a:lvl4pPr algn="just">
              <a:lnSpc>
                <a:spcPct val="120000"/>
              </a:lnSpc>
              <a:defRPr/>
            </a:lvl4pPr>
            <a:lvl5pPr algn="just">
              <a:lnSpc>
                <a:spcPct val="120000"/>
              </a:lnSpc>
              <a:defRPr/>
            </a:lvl5pPr>
          </a:lstStyle>
          <a:p>
            <a:r>
              <a:rPr kumimoji="1" lang="zh-CN" altLang="en-US" dirty="0"/>
              <a:t>编辑母版文本样式</a:t>
            </a:r>
            <a:endParaRPr kumimoji="1" lang="en-US" altLang="zh-CN" dirty="0"/>
          </a:p>
          <a:p>
            <a:pPr lvl="1"/>
            <a:r>
              <a:rPr kumimoji="1" lang="zh-CN" altLang="en-US" dirty="0"/>
              <a:t>第二级</a:t>
            </a:r>
            <a:endParaRPr kumimoji="1" lang="en-US" altLang="zh-CN" dirty="0"/>
          </a:p>
          <a:p>
            <a:pPr lvl="2"/>
            <a:r>
              <a:rPr kumimoji="1" lang="zh-CN" altLang="en-US" dirty="0"/>
              <a:t>第三级</a:t>
            </a:r>
            <a:endParaRPr kumimoji="1" lang="en-US" altLang="zh-CN" dirty="0"/>
          </a:p>
          <a:p>
            <a:pPr lvl="3"/>
            <a:r>
              <a:rPr kumimoji="1" lang="zh-CN" altLang="en-US" dirty="0"/>
              <a:t>第四级</a:t>
            </a:r>
            <a:endParaRPr kumimoji="1" lang="en-US" altLang="zh-CN" dirty="0"/>
          </a:p>
          <a:p>
            <a:pPr lvl="4"/>
            <a:r>
              <a:rPr kumimoji="1" lang="zh-CN" altLang="en-US" dirty="0"/>
              <a:t>第五级</a:t>
            </a:r>
          </a:p>
        </p:txBody>
      </p:sp>
    </p:spTree>
    <p:extLst>
      <p:ext uri="{BB962C8B-B14F-4D97-AF65-F5344CB8AC3E}">
        <p14:creationId xmlns:p14="http://schemas.microsoft.com/office/powerpoint/2010/main" val="405179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331645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432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138357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14392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
        <p:nvSpPr>
          <p:cNvPr id="4" name="标题 1">
            <a:extLst>
              <a:ext uri="{FF2B5EF4-FFF2-40B4-BE49-F238E27FC236}">
                <a16:creationId xmlns:a16="http://schemas.microsoft.com/office/drawing/2014/main" id="{79564285-7758-F048-A9B5-2C2A84972FA3}"/>
              </a:ext>
            </a:extLst>
          </p:cNvPr>
          <p:cNvSpPr>
            <a:spLocks noGrp="1"/>
          </p:cNvSpPr>
          <p:nvPr>
            <p:ph type="title"/>
          </p:nvPr>
        </p:nvSpPr>
        <p:spPr>
          <a:xfrm>
            <a:off x="838200" y="267494"/>
            <a:ext cx="9438416" cy="788738"/>
          </a:xfrm>
          <a:prstGeom prst="rect">
            <a:avLst/>
          </a:prstGeom>
        </p:spPr>
        <p:txBody>
          <a:bodyPr/>
          <a:lstStyle>
            <a:lvl1pPr>
              <a:defRPr lang="zh-CN" altLang="en-US" sz="4000" dirty="0" smtClean="0">
                <a:solidFill>
                  <a:srgbClr val="000099"/>
                </a:solidFill>
                <a:latin typeface="+mn-ea"/>
                <a:ea typeface="+mn-ea"/>
                <a:cs typeface="+mj-cs"/>
              </a:defRPr>
            </a:lvl1pPr>
          </a:lstStyle>
          <a:p>
            <a:r>
              <a:rPr kumimoji="1" lang="zh-CN" altLang="en-US" dirty="0"/>
              <a:t>单击此处编辑母版标题样式</a:t>
            </a:r>
          </a:p>
        </p:txBody>
      </p:sp>
      <p:sp>
        <p:nvSpPr>
          <p:cNvPr id="7" name="内容占位符 2">
            <a:extLst>
              <a:ext uri="{FF2B5EF4-FFF2-40B4-BE49-F238E27FC236}">
                <a16:creationId xmlns:a16="http://schemas.microsoft.com/office/drawing/2014/main" id="{07623F55-72C3-7148-B299-B1D07666F636}"/>
              </a:ext>
            </a:extLst>
          </p:cNvPr>
          <p:cNvSpPr>
            <a:spLocks noGrp="1"/>
          </p:cNvSpPr>
          <p:nvPr>
            <p:ph idx="1"/>
          </p:nvPr>
        </p:nvSpPr>
        <p:spPr>
          <a:xfrm>
            <a:off x="838200" y="1287887"/>
            <a:ext cx="10515600" cy="5396248"/>
          </a:xfrm>
          <a:prstGeom prst="rect">
            <a:avLst/>
          </a:prstGeom>
        </p:spPr>
        <p:txBody>
          <a:bodyPr/>
          <a:lstStyle>
            <a:lvl1pPr algn="just">
              <a:lnSpc>
                <a:spcPct val="120000"/>
              </a:lnSpc>
              <a:defRPr/>
            </a:lvl1pPr>
            <a:lvl2pPr algn="just">
              <a:lnSpc>
                <a:spcPct val="120000"/>
              </a:lnSpc>
              <a:defRPr/>
            </a:lvl2pPr>
            <a:lvl3pPr algn="just">
              <a:lnSpc>
                <a:spcPct val="120000"/>
              </a:lnSpc>
              <a:defRPr/>
            </a:lvl3pPr>
            <a:lvl4pPr algn="just">
              <a:lnSpc>
                <a:spcPct val="120000"/>
              </a:lnSpc>
              <a:defRPr/>
            </a:lvl4pPr>
            <a:lvl5pPr algn="just">
              <a:lnSpc>
                <a:spcPct val="120000"/>
              </a:lnSpc>
              <a:defRPr/>
            </a:lvl5pPr>
          </a:lstStyle>
          <a:p>
            <a:r>
              <a:rPr kumimoji="1" lang="zh-CN" altLang="en-US" dirty="0"/>
              <a:t>编辑母版文本样式</a:t>
            </a:r>
            <a:endParaRPr kumimoji="1" lang="en-US" altLang="zh-CN" dirty="0"/>
          </a:p>
          <a:p>
            <a:pPr lvl="1"/>
            <a:r>
              <a:rPr kumimoji="1" lang="zh-CN" altLang="en-US" dirty="0"/>
              <a:t>第二级</a:t>
            </a:r>
            <a:endParaRPr kumimoji="1" lang="en-US" altLang="zh-CN" dirty="0"/>
          </a:p>
          <a:p>
            <a:pPr lvl="2"/>
            <a:r>
              <a:rPr kumimoji="1" lang="zh-CN" altLang="en-US" dirty="0"/>
              <a:t>第三级</a:t>
            </a:r>
            <a:endParaRPr kumimoji="1" lang="en-US" altLang="zh-CN" dirty="0"/>
          </a:p>
          <a:p>
            <a:pPr lvl="3"/>
            <a:r>
              <a:rPr kumimoji="1" lang="zh-CN" altLang="en-US" dirty="0"/>
              <a:t>第四级</a:t>
            </a:r>
            <a:endParaRPr kumimoji="1" lang="en-US" altLang="zh-CN" dirty="0"/>
          </a:p>
          <a:p>
            <a:pPr lvl="4"/>
            <a:r>
              <a:rPr kumimoji="1" lang="zh-CN" altLang="en-US" dirty="0"/>
              <a:t>第五级</a:t>
            </a:r>
          </a:p>
        </p:txBody>
      </p:sp>
    </p:spTree>
    <p:extLst>
      <p:ext uri="{BB962C8B-B14F-4D97-AF65-F5344CB8AC3E}">
        <p14:creationId xmlns:p14="http://schemas.microsoft.com/office/powerpoint/2010/main" val="41815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02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84FE1A9-66B9-8242-BC54-69B278550A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24D9D62-4854-F143-8B39-A4068A944A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C4A8127-03FC-C744-BA63-5B30F29533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8AFE15-A832-8241-AEDA-42013FBB6594}" type="datetimeFigureOut">
              <a:rPr kumimoji="1" lang="zh-CN" altLang="en-US" smtClean="0"/>
              <a:t>2021/2/25</a:t>
            </a:fld>
            <a:endParaRPr kumimoji="1" lang="zh-CN" altLang="en-US"/>
          </a:p>
        </p:txBody>
      </p:sp>
      <p:sp>
        <p:nvSpPr>
          <p:cNvPr id="5" name="页脚占位符 4">
            <a:extLst>
              <a:ext uri="{FF2B5EF4-FFF2-40B4-BE49-F238E27FC236}">
                <a16:creationId xmlns:a16="http://schemas.microsoft.com/office/drawing/2014/main" id="{2F1E346F-FF85-1348-A5DE-7C204F7F60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EA22386-3DA1-2541-8454-F0DBB1DE32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B1507C-9C5A-BC49-866E-18A702235B18}" type="slidenum">
              <a:rPr kumimoji="1" lang="zh-CN" altLang="en-US" smtClean="0"/>
              <a:t>‹#›</a:t>
            </a:fld>
            <a:endParaRPr kumimoji="1" lang="zh-CN" altLang="en-US"/>
          </a:p>
        </p:txBody>
      </p:sp>
    </p:spTree>
    <p:extLst>
      <p:ext uri="{BB962C8B-B14F-4D97-AF65-F5344CB8AC3E}">
        <p14:creationId xmlns:p14="http://schemas.microsoft.com/office/powerpoint/2010/main" val="369492691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0" r:id="rId5"/>
    <p:sldLayoutId id="2147483661" r:id="rId6"/>
    <p:sldLayoutId id="2147483662" r:id="rId7"/>
    <p:sldLayoutId id="2147483663" r:id="rId8"/>
    <p:sldLayoutId id="2147483664" r:id="rId9"/>
    <p:sldLayoutId id="214748365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oleObject" Target="../embeddings/oleObject18.bin"/><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oleObject" Target="../embeddings/oleObject19.bin"/><Relationship Id="rId1" Type="http://schemas.openxmlformats.org/officeDocument/2006/relationships/slideLayout" Target="../slideLayouts/slideLayout10.xml"/><Relationship Id="rId5" Type="http://schemas.openxmlformats.org/officeDocument/2006/relationships/image" Target="../media/image58.gif"/><Relationship Id="rId4" Type="http://schemas.openxmlformats.org/officeDocument/2006/relationships/image" Target="../media/image57.gif"/></Relationships>
</file>

<file path=ppt/slides/_rels/slide10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oleObject" Target="../embeddings/oleObject20.bin"/><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69.emf"/></Relationships>
</file>

<file path=ppt/slides/_rels/slide118.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16.bin"/><Relationship Id="rId1" Type="http://schemas.openxmlformats.org/officeDocument/2006/relationships/slideLayout" Target="../slideLayouts/slideLayout8.xml"/><Relationship Id="rId4" Type="http://schemas.openxmlformats.org/officeDocument/2006/relationships/oleObject" Target="../embeddings/oleObject17.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6.wmf"/><Relationship Id="rId18" Type="http://schemas.openxmlformats.org/officeDocument/2006/relationships/image" Target="../media/image8.wmf"/><Relationship Id="rId3" Type="http://schemas.openxmlformats.org/officeDocument/2006/relationships/image" Target="../media/image4.wmf"/><Relationship Id="rId21" Type="http://schemas.openxmlformats.org/officeDocument/2006/relationships/oleObject" Target="../embeddings/oleObject15.bin"/><Relationship Id="rId7" Type="http://schemas.openxmlformats.org/officeDocument/2006/relationships/oleObject" Target="../embeddings/oleObject4.bin"/><Relationship Id="rId12" Type="http://schemas.openxmlformats.org/officeDocument/2006/relationships/oleObject" Target="../embeddings/oleObject9.bin"/><Relationship Id="rId17" Type="http://schemas.openxmlformats.org/officeDocument/2006/relationships/oleObject" Target="../embeddings/oleObject12.bin"/><Relationship Id="rId2" Type="http://schemas.openxmlformats.org/officeDocument/2006/relationships/oleObject" Target="../embeddings/oleObject1.bin"/><Relationship Id="rId16" Type="http://schemas.openxmlformats.org/officeDocument/2006/relationships/image" Target="../media/image7.wmf"/><Relationship Id="rId20" Type="http://schemas.openxmlformats.org/officeDocument/2006/relationships/oleObject" Target="../embeddings/oleObject14.bin"/><Relationship Id="rId1" Type="http://schemas.openxmlformats.org/officeDocument/2006/relationships/slideLayout" Target="../slideLayouts/slideLayout8.xml"/><Relationship Id="rId6" Type="http://schemas.openxmlformats.org/officeDocument/2006/relationships/image" Target="../media/image5.wmf"/><Relationship Id="rId11" Type="http://schemas.openxmlformats.org/officeDocument/2006/relationships/oleObject" Target="../embeddings/oleObject8.bin"/><Relationship Id="rId5" Type="http://schemas.openxmlformats.org/officeDocument/2006/relationships/oleObject" Target="../embeddings/oleObject3.bin"/><Relationship Id="rId15" Type="http://schemas.openxmlformats.org/officeDocument/2006/relationships/oleObject" Target="../embeddings/oleObject11.bin"/><Relationship Id="rId10" Type="http://schemas.openxmlformats.org/officeDocument/2006/relationships/oleObject" Target="../embeddings/oleObject7.bin"/><Relationship Id="rId19" Type="http://schemas.openxmlformats.org/officeDocument/2006/relationships/oleObject" Target="../embeddings/oleObject13.bin"/><Relationship Id="rId4" Type="http://schemas.openxmlformats.org/officeDocument/2006/relationships/oleObject" Target="../embeddings/oleObject2.bin"/><Relationship Id="rId9" Type="http://schemas.openxmlformats.org/officeDocument/2006/relationships/oleObject" Target="../embeddings/oleObject6.bin"/><Relationship Id="rId14" Type="http://schemas.openxmlformats.org/officeDocument/2006/relationships/oleObject" Target="../embeddings/oleObject10.bin"/></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hyperlink" Target="http://www.baidu.com/link?url=45mIbVtrNih6lHBYQoFvmPG6tl2EnScQcDUDW73vjabGjFMze5DLaguU7X6i-wMt" TargetMode="External"/><Relationship Id="rId2" Type="http://schemas.openxmlformats.org/officeDocument/2006/relationships/hyperlink" Target="https://www.ietf.org/rfc/rfc4627.txt" TargetMode="Externa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hyperlink" Target="https://github.com/DaveGamble/cJSON" TargetMode="Externa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5775" y="2012165"/>
            <a:ext cx="2790167" cy="923330"/>
          </a:xfrm>
          <a:prstGeom prst="rect">
            <a:avLst/>
          </a:prstGeom>
          <a:noFill/>
        </p:spPr>
        <p:txBody>
          <a:bodyPr wrap="square" rtlCol="0">
            <a:spAutoFit/>
          </a:bodyPr>
          <a:lstStyle/>
          <a:p>
            <a:r>
              <a:rPr lang="zh-CN" altLang="en-US" sz="5400" dirty="0">
                <a:solidFill>
                  <a:srgbClr val="575757"/>
                </a:solidFill>
                <a:latin typeface="微软雅黑" panose="020B0503020204020204" pitchFamily="34" charset="-122"/>
                <a:ea typeface="微软雅黑" panose="020B0503020204020204" pitchFamily="34" charset="-122"/>
                <a:cs typeface="+mn-ea"/>
                <a:sym typeface="+mn-lt"/>
              </a:rPr>
              <a:t>第</a:t>
            </a:r>
            <a:r>
              <a:rPr lang="en-US" altLang="zh-CN" sz="5400" dirty="0">
                <a:solidFill>
                  <a:srgbClr val="575757"/>
                </a:solidFill>
                <a:latin typeface="微软雅黑" panose="020B0503020204020204" pitchFamily="34" charset="-122"/>
                <a:ea typeface="微软雅黑" panose="020B0503020204020204" pitchFamily="34" charset="-122"/>
                <a:cs typeface="+mn-ea"/>
                <a:sym typeface="+mn-lt"/>
              </a:rPr>
              <a:t>6</a:t>
            </a:r>
            <a:r>
              <a:rPr lang="zh-CN" altLang="en-US" sz="5400" dirty="0">
                <a:solidFill>
                  <a:srgbClr val="575757"/>
                </a:solidFill>
                <a:latin typeface="微软雅黑" panose="020B0503020204020204" pitchFamily="34" charset="-122"/>
                <a:ea typeface="微软雅黑" panose="020B0503020204020204" pitchFamily="34" charset="-122"/>
                <a:cs typeface="+mn-ea"/>
                <a:sym typeface="+mn-lt"/>
              </a:rPr>
              <a:t>章</a:t>
            </a:r>
          </a:p>
        </p:txBody>
      </p:sp>
      <p:sp>
        <p:nvSpPr>
          <p:cNvPr id="6" name="文本框 5"/>
          <p:cNvSpPr txBox="1"/>
          <p:nvPr/>
        </p:nvSpPr>
        <p:spPr>
          <a:xfrm>
            <a:off x="2827562" y="2012165"/>
            <a:ext cx="3647152" cy="923330"/>
          </a:xfrm>
          <a:prstGeom prst="rect">
            <a:avLst/>
          </a:prstGeom>
          <a:noFill/>
        </p:spPr>
        <p:txBody>
          <a:bodyPr wrap="none" rtlCol="0">
            <a:spAutoFit/>
          </a:bodyPr>
          <a:lstStyle/>
          <a:p>
            <a:r>
              <a:rPr lang="zh-CN" altLang="en-US" sz="5400" dirty="0">
                <a:solidFill>
                  <a:srgbClr val="575757"/>
                </a:solidFill>
                <a:latin typeface="微软雅黑" panose="020B0503020204020204" pitchFamily="34" charset="-122"/>
                <a:ea typeface="微软雅黑" panose="020B0503020204020204" pitchFamily="34" charset="-122"/>
                <a:cs typeface="+mn-ea"/>
                <a:sym typeface="+mn-lt"/>
              </a:rPr>
              <a:t>套接字编程</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9CAB24CB-7198-C047-9744-5B9797249432}"/>
              </a:ext>
            </a:extLst>
          </p:cNvPr>
          <p:cNvSpPr txBox="1"/>
          <p:nvPr/>
        </p:nvSpPr>
        <p:spPr>
          <a:xfrm>
            <a:off x="1255852" y="4887370"/>
            <a:ext cx="4354077" cy="707886"/>
          </a:xfrm>
          <a:prstGeom prst="rect">
            <a:avLst/>
          </a:prstGeom>
          <a:noFill/>
        </p:spPr>
        <p:txBody>
          <a:bodyPr wrap="none" rtlCol="0">
            <a:spAutoFit/>
          </a:bodyPr>
          <a:lstStyle/>
          <a:p>
            <a:pPr algn="ct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电子科技大学信息与软件工程学院</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计算机网络课程组</a:t>
            </a:r>
            <a:r>
              <a:rPr lang="en-US" altLang="zh-CN" sz="2000" dirty="0">
                <a:latin typeface="微软雅黑" panose="020B0503020204020204" pitchFamily="34" charset="-122"/>
                <a:ea typeface="微软雅黑" panose="020B0503020204020204" pitchFamily="34" charset="-122"/>
              </a:rPr>
              <a:t>, 2021</a:t>
            </a:r>
            <a:endParaRPr lang="zh-CN" altLang="en-US" sz="2000" b="1" dirty="0">
              <a:solidFill>
                <a:srgbClr val="575757"/>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2050887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26ABCC-9CA8-F54C-8860-2E3BC3B785DB}"/>
              </a:ext>
            </a:extLst>
          </p:cNvPr>
          <p:cNvSpPr>
            <a:spLocks noGrp="1"/>
          </p:cNvSpPr>
          <p:nvPr>
            <p:ph type="title"/>
          </p:nvPr>
        </p:nvSpPr>
        <p:spPr/>
        <p:txBody>
          <a:bodyPr/>
          <a:lstStyle/>
          <a:p>
            <a:r>
              <a:rPr kumimoji="1" lang="zh-CN" altLang="en-US" dirty="0"/>
              <a:t>字节序</a:t>
            </a:r>
          </a:p>
        </p:txBody>
      </p:sp>
      <p:sp>
        <p:nvSpPr>
          <p:cNvPr id="3" name="内容占位符 2">
            <a:extLst>
              <a:ext uri="{FF2B5EF4-FFF2-40B4-BE49-F238E27FC236}">
                <a16:creationId xmlns:a16="http://schemas.microsoft.com/office/drawing/2014/main" id="{45A7C354-2076-1043-AE40-49B895062E12}"/>
              </a:ext>
            </a:extLst>
          </p:cNvPr>
          <p:cNvSpPr>
            <a:spLocks noGrp="1"/>
          </p:cNvSpPr>
          <p:nvPr>
            <p:ph idx="1"/>
          </p:nvPr>
        </p:nvSpPr>
        <p:spPr/>
        <p:txBody>
          <a:bodyPr/>
          <a:lstStyle/>
          <a:p>
            <a:r>
              <a:rPr kumimoji="1" lang="zh-CN" altLang="en-US" dirty="0"/>
              <a:t>主机字节序检查算法：</a:t>
            </a:r>
          </a:p>
        </p:txBody>
      </p:sp>
      <p:sp>
        <p:nvSpPr>
          <p:cNvPr id="4" name="Rectangle 3">
            <a:extLst>
              <a:ext uri="{FF2B5EF4-FFF2-40B4-BE49-F238E27FC236}">
                <a16:creationId xmlns:a16="http://schemas.microsoft.com/office/drawing/2014/main" id="{AAE30120-32BF-0D44-9E5B-71D8655ABFEE}"/>
              </a:ext>
            </a:extLst>
          </p:cNvPr>
          <p:cNvSpPr txBox="1">
            <a:spLocks noChangeArrowheads="1"/>
          </p:cNvSpPr>
          <p:nvPr/>
        </p:nvSpPr>
        <p:spPr>
          <a:xfrm>
            <a:off x="838200" y="2010778"/>
            <a:ext cx="9077077" cy="490501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800"/>
              </a:spcBef>
              <a:buClr>
                <a:schemeClr val="accent1"/>
              </a:buClr>
              <a:buSzPct val="100000"/>
              <a:buFont typeface="Arial" pitchFamily="34" charset="0"/>
              <a:buChar char="▪"/>
              <a:defRPr lang="zh-CN" sz="3600" b="1" kern="1200">
                <a:solidFill>
                  <a:schemeClr val="tx1"/>
                </a:solidFill>
                <a:latin typeface="+mn-lt"/>
                <a:ea typeface="Microsoft YaHei UI" panose="020B0503020204020204" pitchFamily="34" charset="-122"/>
                <a:cs typeface="+mn-cs"/>
              </a:defRPr>
            </a:lvl1pPr>
            <a:lvl2pPr marL="457200" indent="-182880" algn="l" defTabSz="914400" rtl="0" eaLnBrk="1" latinLnBrk="0" hangingPunct="1">
              <a:lnSpc>
                <a:spcPct val="100000"/>
              </a:lnSpc>
              <a:spcBef>
                <a:spcPts val="1200"/>
              </a:spcBef>
              <a:buClr>
                <a:schemeClr val="accent1"/>
              </a:buClr>
              <a:buSzPct val="100000"/>
              <a:buFont typeface="Arial" pitchFamily="34" charset="0"/>
              <a:buChar char="▪"/>
              <a:defRPr lang="zh-CN" sz="3200" kern="1200">
                <a:solidFill>
                  <a:schemeClr val="tx1"/>
                </a:solidFill>
                <a:latin typeface="+mn-lt"/>
                <a:ea typeface="Microsoft YaHei UI" panose="020B0503020204020204" pitchFamily="34" charset="-122"/>
                <a:cs typeface="+mn-cs"/>
              </a:defRPr>
            </a:lvl2pPr>
            <a:lvl3pPr marL="685800" indent="-179388" algn="l" defTabSz="914400" rtl="0" eaLnBrk="1" latinLnBrk="0" hangingPunct="1">
              <a:lnSpc>
                <a:spcPct val="100000"/>
              </a:lnSpc>
              <a:spcBef>
                <a:spcPts val="800"/>
              </a:spcBef>
              <a:buClr>
                <a:schemeClr val="accent1"/>
              </a:buClr>
              <a:buSzPct val="100000"/>
              <a:buFont typeface="Arial" pitchFamily="34" charset="0"/>
              <a:buChar char="▪"/>
              <a:defRPr lang="zh-CN" sz="2800" kern="1200">
                <a:solidFill>
                  <a:schemeClr val="tx1"/>
                </a:solidFill>
                <a:latin typeface="+mn-lt"/>
                <a:ea typeface="Microsoft YaHei UI" panose="020B0503020204020204" pitchFamily="34" charset="-122"/>
                <a:cs typeface="+mn-cs"/>
              </a:defRPr>
            </a:lvl3pPr>
            <a:lvl4pPr marL="914400" indent="-182880" algn="l" defTabSz="914400" rtl="0" eaLnBrk="1" latinLnBrk="0" hangingPunct="1">
              <a:lnSpc>
                <a:spcPct val="100000"/>
              </a:lnSpc>
              <a:spcBef>
                <a:spcPts val="800"/>
              </a:spcBef>
              <a:buClr>
                <a:schemeClr val="accent1"/>
              </a:buClr>
              <a:buSzPct val="100000"/>
              <a:buFont typeface="Arial" pitchFamily="34" charset="0"/>
              <a:buChar char="▪"/>
              <a:defRPr lang="zh-CN" sz="2400" kern="1200">
                <a:solidFill>
                  <a:schemeClr val="tx1"/>
                </a:solidFill>
                <a:latin typeface="+mn-lt"/>
                <a:ea typeface="Microsoft YaHei UI" panose="020B0503020204020204" pitchFamily="34" charset="-122"/>
                <a:cs typeface="+mn-cs"/>
              </a:defRPr>
            </a:lvl4pPr>
            <a:lvl5pPr marL="1143000" indent="-179388" algn="l" defTabSz="914400" rtl="0" eaLnBrk="1" latinLnBrk="0" hangingPunct="1">
              <a:lnSpc>
                <a:spcPct val="100000"/>
              </a:lnSpc>
              <a:spcBef>
                <a:spcPts val="600"/>
              </a:spcBef>
              <a:buClr>
                <a:schemeClr val="accent1"/>
              </a:buClr>
              <a:buSzPct val="100000"/>
              <a:buFont typeface="Arial" pitchFamily="34" charset="0"/>
              <a:buChar char="▪"/>
              <a:defRPr lang="zh-CN" sz="2400" kern="1200">
                <a:solidFill>
                  <a:schemeClr val="tx1"/>
                </a:solidFill>
                <a:latin typeface="+mn-lt"/>
                <a:ea typeface="Microsoft YaHei UI" panose="020B0503020204020204" pitchFamily="34" charset="-122"/>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9pPr>
          </a:lstStyle>
          <a:p>
            <a:pPr>
              <a:lnSpc>
                <a:spcPct val="80000"/>
              </a:lnSpc>
              <a:spcBef>
                <a:spcPts val="0"/>
              </a:spcBef>
              <a:buFont typeface="Wingdings" panose="05000000000000000000" pitchFamily="2" charset="2"/>
              <a:buNone/>
            </a:pPr>
            <a:r>
              <a:rPr lang="en-US" altLang="zh-CN" sz="2000" b="0" dirty="0">
                <a:latin typeface="Courier" pitchFamily="2" charset="0"/>
              </a:rPr>
              <a:t>#include "</a:t>
            </a:r>
            <a:r>
              <a:rPr lang="en-US" altLang="zh-CN" sz="2000" b="0" dirty="0" err="1">
                <a:latin typeface="Courier" pitchFamily="2" charset="0"/>
              </a:rPr>
              <a:t>stdio.h</a:t>
            </a:r>
            <a:r>
              <a:rPr lang="en-US" altLang="zh-CN" sz="2000" b="0" dirty="0">
                <a:latin typeface="Courier" pitchFamily="2" charset="0"/>
              </a:rPr>
              <a:t>"</a:t>
            </a:r>
          </a:p>
          <a:p>
            <a:pPr>
              <a:lnSpc>
                <a:spcPct val="80000"/>
              </a:lnSpc>
              <a:spcBef>
                <a:spcPts val="0"/>
              </a:spcBef>
              <a:buFont typeface="Wingdings" panose="05000000000000000000" pitchFamily="2" charset="2"/>
              <a:buNone/>
            </a:pPr>
            <a:r>
              <a:rPr lang="en-US" altLang="zh-CN" sz="2000" b="0" dirty="0" err="1">
                <a:latin typeface="Courier" pitchFamily="2" charset="0"/>
              </a:rPr>
              <a:t>int</a:t>
            </a:r>
            <a:r>
              <a:rPr lang="en-US" altLang="zh-CN" sz="2000" b="0" dirty="0">
                <a:latin typeface="Courier" pitchFamily="2" charset="0"/>
              </a:rPr>
              <a:t> main(</a:t>
            </a:r>
            <a:r>
              <a:rPr lang="en-US" altLang="zh-CN" sz="2000" b="0" dirty="0" err="1">
                <a:latin typeface="Courier" pitchFamily="2" charset="0"/>
              </a:rPr>
              <a:t>int</a:t>
            </a:r>
            <a:r>
              <a:rPr lang="en-US" altLang="zh-CN" sz="2000" b="0" dirty="0">
                <a:latin typeface="Courier" pitchFamily="2" charset="0"/>
              </a:rPr>
              <a:t> </a:t>
            </a:r>
            <a:r>
              <a:rPr lang="en-US" altLang="zh-CN" sz="2000" b="0" dirty="0" err="1">
                <a:latin typeface="Courier" pitchFamily="2" charset="0"/>
              </a:rPr>
              <a:t>argc</a:t>
            </a:r>
            <a:r>
              <a:rPr lang="en-US" altLang="zh-CN" sz="2000" b="0" dirty="0">
                <a:latin typeface="Courier" pitchFamily="2" charset="0"/>
              </a:rPr>
              <a:t>, char **</a:t>
            </a:r>
            <a:r>
              <a:rPr lang="en-US" altLang="zh-CN" sz="2000" b="0" dirty="0" err="1">
                <a:latin typeface="Courier" pitchFamily="2" charset="0"/>
              </a:rPr>
              <a:t>argv</a:t>
            </a:r>
            <a:r>
              <a:rPr lang="en-US" altLang="zh-CN" sz="2000" b="0" dirty="0">
                <a:latin typeface="Courier" pitchFamily="2" charset="0"/>
              </a:rPr>
              <a:t>)</a:t>
            </a:r>
          </a:p>
          <a:p>
            <a:pPr>
              <a:lnSpc>
                <a:spcPct val="80000"/>
              </a:lnSpc>
              <a:spcBef>
                <a:spcPts val="0"/>
              </a:spcBef>
              <a:buFont typeface="Wingdings" panose="05000000000000000000" pitchFamily="2" charset="2"/>
              <a:buNone/>
            </a:pPr>
            <a:r>
              <a:rPr lang="en-US" altLang="zh-CN" sz="2000" b="0" dirty="0">
                <a:latin typeface="Courier" pitchFamily="2" charset="0"/>
              </a:rPr>
              <a:t>{</a:t>
            </a:r>
          </a:p>
          <a:p>
            <a:pPr>
              <a:lnSpc>
                <a:spcPct val="80000"/>
              </a:lnSpc>
              <a:spcBef>
                <a:spcPts val="0"/>
              </a:spcBef>
              <a:buFont typeface="Wingdings" panose="05000000000000000000" pitchFamily="2" charset="2"/>
              <a:buNone/>
            </a:pPr>
            <a:r>
              <a:rPr lang="en-US" altLang="zh-CN" sz="2000" b="0" dirty="0">
                <a:latin typeface="Courier" pitchFamily="2" charset="0"/>
              </a:rPr>
              <a:t>		union{</a:t>
            </a:r>
          </a:p>
          <a:p>
            <a:pPr>
              <a:lnSpc>
                <a:spcPct val="80000"/>
              </a:lnSpc>
              <a:spcBef>
                <a:spcPts val="0"/>
              </a:spcBef>
              <a:buFont typeface="Wingdings" panose="05000000000000000000" pitchFamily="2" charset="2"/>
              <a:buNone/>
            </a:pPr>
            <a:r>
              <a:rPr lang="en-US" altLang="zh-CN" sz="2000" b="0" dirty="0">
                <a:latin typeface="Courier" pitchFamily="2" charset="0"/>
              </a:rPr>
              <a:t>				short   s;</a:t>
            </a:r>
          </a:p>
          <a:p>
            <a:pPr>
              <a:lnSpc>
                <a:spcPct val="80000"/>
              </a:lnSpc>
              <a:spcBef>
                <a:spcPts val="0"/>
              </a:spcBef>
              <a:buNone/>
            </a:pPr>
            <a:r>
              <a:rPr lang="en-US" altLang="zh-CN" sz="2000" b="0" dirty="0">
                <a:latin typeface="Courier" pitchFamily="2" charset="0"/>
              </a:rPr>
              <a:t>				char    c[</a:t>
            </a:r>
            <a:r>
              <a:rPr lang="en-US" altLang="zh-CN" sz="2000" b="0" dirty="0" err="1">
                <a:latin typeface="Courier" pitchFamily="2" charset="0"/>
              </a:rPr>
              <a:t>sizeof</a:t>
            </a:r>
            <a:r>
              <a:rPr lang="en-US" altLang="zh-CN" sz="2000" b="0" dirty="0">
                <a:latin typeface="Courier" pitchFamily="2" charset="0"/>
              </a:rPr>
              <a:t>(short)];</a:t>
            </a:r>
          </a:p>
          <a:p>
            <a:pPr>
              <a:lnSpc>
                <a:spcPct val="80000"/>
              </a:lnSpc>
              <a:spcBef>
                <a:spcPts val="0"/>
              </a:spcBef>
              <a:buNone/>
            </a:pPr>
            <a:r>
              <a:rPr lang="en-US" altLang="zh-CN" sz="2000" b="0" dirty="0">
                <a:latin typeface="Courier" pitchFamily="2" charset="0"/>
              </a:rPr>
              <a:t>			} un;</a:t>
            </a:r>
          </a:p>
          <a:p>
            <a:pPr>
              <a:lnSpc>
                <a:spcPct val="80000"/>
              </a:lnSpc>
              <a:spcBef>
                <a:spcPts val="0"/>
              </a:spcBef>
              <a:buFont typeface="Wingdings" panose="05000000000000000000" pitchFamily="2" charset="2"/>
              <a:buNone/>
            </a:pPr>
            <a:r>
              <a:rPr lang="en-US" altLang="zh-CN" sz="2000" b="0" dirty="0">
                <a:latin typeface="Courier" pitchFamily="2" charset="0"/>
              </a:rPr>
              <a:t>		</a:t>
            </a:r>
            <a:r>
              <a:rPr lang="en-US" altLang="zh-CN" sz="2000" b="0" dirty="0" err="1">
                <a:latin typeface="Courier" pitchFamily="2" charset="0"/>
              </a:rPr>
              <a:t>un.s</a:t>
            </a:r>
            <a:r>
              <a:rPr lang="en-US" altLang="zh-CN" sz="2000" b="0" dirty="0">
                <a:latin typeface="Courier" pitchFamily="2" charset="0"/>
              </a:rPr>
              <a:t> = 0x0102;</a:t>
            </a:r>
          </a:p>
          <a:p>
            <a:pPr>
              <a:lnSpc>
                <a:spcPct val="80000"/>
              </a:lnSpc>
              <a:spcBef>
                <a:spcPts val="0"/>
              </a:spcBef>
              <a:buFont typeface="Wingdings" panose="05000000000000000000" pitchFamily="2" charset="2"/>
              <a:buNone/>
            </a:pPr>
            <a:r>
              <a:rPr lang="en-US" altLang="zh-CN" sz="2000" b="0" dirty="0">
                <a:latin typeface="Courier" pitchFamily="2" charset="0"/>
              </a:rPr>
              <a:t>		if (</a:t>
            </a:r>
            <a:r>
              <a:rPr lang="en-US" altLang="zh-CN" sz="2000" b="0" dirty="0" err="1">
                <a:latin typeface="Courier" pitchFamily="2" charset="0"/>
              </a:rPr>
              <a:t>sizeof</a:t>
            </a:r>
            <a:r>
              <a:rPr lang="en-US" altLang="zh-CN" sz="2000" b="0" dirty="0">
                <a:latin typeface="Courier" pitchFamily="2" charset="0"/>
              </a:rPr>
              <a:t>(short) == 2) {</a:t>
            </a:r>
          </a:p>
          <a:p>
            <a:pPr>
              <a:lnSpc>
                <a:spcPct val="80000"/>
              </a:lnSpc>
              <a:spcBef>
                <a:spcPts val="0"/>
              </a:spcBef>
              <a:buFont typeface="Wingdings" panose="05000000000000000000" pitchFamily="2" charset="2"/>
              <a:buNone/>
            </a:pPr>
            <a:r>
              <a:rPr lang="en-US" altLang="zh-CN" sz="2000" b="0" dirty="0">
                <a:latin typeface="Courier" pitchFamily="2" charset="0"/>
              </a:rPr>
              <a:t>			if (</a:t>
            </a:r>
            <a:r>
              <a:rPr lang="en-US" altLang="zh-CN" sz="2000" b="0" dirty="0" err="1">
                <a:latin typeface="Courier" pitchFamily="2" charset="0"/>
              </a:rPr>
              <a:t>un.c</a:t>
            </a:r>
            <a:r>
              <a:rPr lang="en-US" altLang="zh-CN" sz="2000" b="0" dirty="0">
                <a:latin typeface="Courier" pitchFamily="2" charset="0"/>
              </a:rPr>
              <a:t>[0] == 1 &amp;&amp; </a:t>
            </a:r>
            <a:r>
              <a:rPr lang="en-US" altLang="zh-CN" sz="2000" b="0" dirty="0" err="1">
                <a:latin typeface="Courier" pitchFamily="2" charset="0"/>
              </a:rPr>
              <a:t>un.c</a:t>
            </a:r>
            <a:r>
              <a:rPr lang="en-US" altLang="zh-CN" sz="2000" b="0" dirty="0">
                <a:latin typeface="Courier" pitchFamily="2" charset="0"/>
              </a:rPr>
              <a:t>[1] == 2)</a:t>
            </a:r>
          </a:p>
          <a:p>
            <a:pPr>
              <a:lnSpc>
                <a:spcPct val="80000"/>
              </a:lnSpc>
              <a:spcBef>
                <a:spcPts val="0"/>
              </a:spcBef>
              <a:buFont typeface="Wingdings" panose="05000000000000000000" pitchFamily="2" charset="2"/>
              <a:buNone/>
            </a:pPr>
            <a:r>
              <a:rPr lang="en-US" altLang="zh-CN" sz="2000" b="0" dirty="0">
                <a:latin typeface="Courier" pitchFamily="2" charset="0"/>
              </a:rPr>
              <a:t>				</a:t>
            </a:r>
            <a:r>
              <a:rPr lang="en-US" altLang="zh-CN" sz="2000" b="0" dirty="0" err="1">
                <a:latin typeface="Courier" pitchFamily="2" charset="0"/>
              </a:rPr>
              <a:t>printf</a:t>
            </a:r>
            <a:r>
              <a:rPr lang="en-US" altLang="zh-CN" sz="2000" b="0" dirty="0">
                <a:latin typeface="Courier" pitchFamily="2" charset="0"/>
              </a:rPr>
              <a:t>("big-endian\n");</a:t>
            </a:r>
          </a:p>
          <a:p>
            <a:pPr>
              <a:lnSpc>
                <a:spcPct val="80000"/>
              </a:lnSpc>
              <a:spcBef>
                <a:spcPts val="0"/>
              </a:spcBef>
              <a:buFont typeface="Wingdings" panose="05000000000000000000" pitchFamily="2" charset="2"/>
              <a:buNone/>
            </a:pPr>
            <a:r>
              <a:rPr lang="en-US" altLang="zh-CN" sz="2000" b="0" dirty="0">
                <a:latin typeface="Courier" pitchFamily="2" charset="0"/>
              </a:rPr>
              <a:t>			else if (</a:t>
            </a:r>
            <a:r>
              <a:rPr lang="en-US" altLang="zh-CN" sz="2000" b="0" dirty="0" err="1">
                <a:latin typeface="Courier" pitchFamily="2" charset="0"/>
              </a:rPr>
              <a:t>un.c</a:t>
            </a:r>
            <a:r>
              <a:rPr lang="en-US" altLang="zh-CN" sz="2000" b="0" dirty="0">
                <a:latin typeface="Courier" pitchFamily="2" charset="0"/>
              </a:rPr>
              <a:t>[0] == 2 &amp;&amp; </a:t>
            </a:r>
            <a:r>
              <a:rPr lang="en-US" altLang="zh-CN" sz="2000" b="0" dirty="0" err="1">
                <a:latin typeface="Courier" pitchFamily="2" charset="0"/>
              </a:rPr>
              <a:t>un.c</a:t>
            </a:r>
            <a:r>
              <a:rPr lang="en-US" altLang="zh-CN" sz="2000" b="0" dirty="0">
                <a:latin typeface="Courier" pitchFamily="2" charset="0"/>
              </a:rPr>
              <a:t>[1] == 1)</a:t>
            </a:r>
          </a:p>
          <a:p>
            <a:pPr>
              <a:lnSpc>
                <a:spcPct val="80000"/>
              </a:lnSpc>
              <a:spcBef>
                <a:spcPts val="0"/>
              </a:spcBef>
              <a:buFont typeface="Wingdings" panose="05000000000000000000" pitchFamily="2" charset="2"/>
              <a:buNone/>
            </a:pPr>
            <a:r>
              <a:rPr lang="en-US" altLang="zh-CN" sz="2000" b="0" dirty="0">
                <a:latin typeface="Courier" pitchFamily="2" charset="0"/>
              </a:rPr>
              <a:t>				</a:t>
            </a:r>
            <a:r>
              <a:rPr lang="en-US" altLang="zh-CN" sz="2000" b="0" dirty="0" err="1">
                <a:latin typeface="Courier" pitchFamily="2" charset="0"/>
              </a:rPr>
              <a:t>printf</a:t>
            </a:r>
            <a:r>
              <a:rPr lang="en-US" altLang="zh-CN" sz="2000" b="0" dirty="0">
                <a:latin typeface="Courier" pitchFamily="2" charset="0"/>
              </a:rPr>
              <a:t>("little-endian\n");</a:t>
            </a:r>
          </a:p>
          <a:p>
            <a:pPr>
              <a:lnSpc>
                <a:spcPct val="80000"/>
              </a:lnSpc>
              <a:spcBef>
                <a:spcPts val="0"/>
              </a:spcBef>
              <a:buFont typeface="Wingdings" panose="05000000000000000000" pitchFamily="2" charset="2"/>
              <a:buNone/>
            </a:pPr>
            <a:r>
              <a:rPr lang="en-US" altLang="zh-CN" sz="2000" b="0" dirty="0">
                <a:latin typeface="Courier" pitchFamily="2" charset="0"/>
              </a:rPr>
              <a:t>			else	</a:t>
            </a:r>
            <a:r>
              <a:rPr lang="en-US" altLang="zh-CN" sz="2000" b="0" dirty="0" err="1">
                <a:latin typeface="Courier" pitchFamily="2" charset="0"/>
              </a:rPr>
              <a:t>printf</a:t>
            </a:r>
            <a:r>
              <a:rPr lang="en-US" altLang="zh-CN" sz="2000" b="0" dirty="0">
                <a:latin typeface="Courier" pitchFamily="2" charset="0"/>
              </a:rPr>
              <a:t>("unknown\n");</a:t>
            </a:r>
          </a:p>
          <a:p>
            <a:pPr>
              <a:lnSpc>
                <a:spcPct val="80000"/>
              </a:lnSpc>
              <a:spcBef>
                <a:spcPts val="0"/>
              </a:spcBef>
              <a:buFont typeface="Wingdings" panose="05000000000000000000" pitchFamily="2" charset="2"/>
              <a:buNone/>
            </a:pPr>
            <a:r>
              <a:rPr lang="en-US" altLang="zh-CN" sz="2000" b="0" dirty="0">
                <a:latin typeface="Courier" pitchFamily="2" charset="0"/>
              </a:rPr>
              <a:t>			}</a:t>
            </a:r>
          </a:p>
          <a:p>
            <a:pPr>
              <a:lnSpc>
                <a:spcPct val="80000"/>
              </a:lnSpc>
              <a:spcBef>
                <a:spcPts val="0"/>
              </a:spcBef>
              <a:buFont typeface="Wingdings" panose="05000000000000000000" pitchFamily="2" charset="2"/>
              <a:buNone/>
            </a:pPr>
            <a:r>
              <a:rPr lang="en-US" altLang="zh-CN" sz="2000" b="0" dirty="0">
                <a:latin typeface="Courier" pitchFamily="2" charset="0"/>
              </a:rPr>
              <a:t>		else</a:t>
            </a:r>
          </a:p>
          <a:p>
            <a:pPr>
              <a:lnSpc>
                <a:spcPct val="80000"/>
              </a:lnSpc>
              <a:spcBef>
                <a:spcPts val="0"/>
              </a:spcBef>
              <a:buFont typeface="Wingdings" panose="05000000000000000000" pitchFamily="2" charset="2"/>
              <a:buNone/>
            </a:pPr>
            <a:r>
              <a:rPr lang="en-US" altLang="zh-CN" sz="2000" b="0" dirty="0">
                <a:latin typeface="Courier" pitchFamily="2" charset="0"/>
              </a:rPr>
              <a:t>			</a:t>
            </a:r>
            <a:r>
              <a:rPr lang="en-US" altLang="zh-CN" sz="2000" b="0" dirty="0" err="1">
                <a:latin typeface="Courier" pitchFamily="2" charset="0"/>
              </a:rPr>
              <a:t>printf</a:t>
            </a:r>
            <a:r>
              <a:rPr lang="en-US" altLang="zh-CN" sz="2000" b="0" dirty="0">
                <a:latin typeface="Courier" pitchFamily="2" charset="0"/>
              </a:rPr>
              <a:t>("</a:t>
            </a:r>
            <a:r>
              <a:rPr lang="en-US" altLang="zh-CN" sz="2000" b="0" dirty="0" err="1">
                <a:latin typeface="Courier" pitchFamily="2" charset="0"/>
              </a:rPr>
              <a:t>sizeof</a:t>
            </a:r>
            <a:r>
              <a:rPr lang="en-US" altLang="zh-CN" sz="2000" b="0" dirty="0">
                <a:latin typeface="Courier" pitchFamily="2" charset="0"/>
              </a:rPr>
              <a:t>(short) = %d\n", </a:t>
            </a:r>
            <a:r>
              <a:rPr lang="en-US" altLang="zh-CN" sz="2000" b="0" dirty="0" err="1">
                <a:latin typeface="Courier" pitchFamily="2" charset="0"/>
              </a:rPr>
              <a:t>sizeof</a:t>
            </a:r>
            <a:r>
              <a:rPr lang="en-US" altLang="zh-CN" sz="2000" b="0" dirty="0">
                <a:latin typeface="Courier" pitchFamily="2" charset="0"/>
              </a:rPr>
              <a:t>(short));</a:t>
            </a:r>
          </a:p>
          <a:p>
            <a:pPr>
              <a:lnSpc>
                <a:spcPct val="80000"/>
              </a:lnSpc>
              <a:spcBef>
                <a:spcPts val="0"/>
              </a:spcBef>
              <a:buFont typeface="Wingdings" panose="05000000000000000000" pitchFamily="2" charset="2"/>
              <a:buNone/>
            </a:pPr>
            <a:r>
              <a:rPr lang="en-US" altLang="zh-CN" sz="2000" b="0" dirty="0">
                <a:latin typeface="Courier" pitchFamily="2" charset="0"/>
              </a:rPr>
              <a:t>			exit(0);</a:t>
            </a:r>
          </a:p>
          <a:p>
            <a:pPr>
              <a:lnSpc>
                <a:spcPct val="80000"/>
              </a:lnSpc>
              <a:spcBef>
                <a:spcPts val="0"/>
              </a:spcBef>
              <a:buFont typeface="Wingdings" panose="05000000000000000000" pitchFamily="2" charset="2"/>
              <a:buNone/>
            </a:pPr>
            <a:r>
              <a:rPr lang="en-US" altLang="zh-CN" sz="2000" b="0" dirty="0">
                <a:latin typeface="Courier" pitchFamily="2" charset="0"/>
              </a:rPr>
              <a:t>}</a:t>
            </a:r>
          </a:p>
        </p:txBody>
      </p:sp>
    </p:spTree>
    <p:extLst>
      <p:ext uri="{BB962C8B-B14F-4D97-AF65-F5344CB8AC3E}">
        <p14:creationId xmlns:p14="http://schemas.microsoft.com/office/powerpoint/2010/main" val="19108394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4983" y="2658787"/>
            <a:ext cx="5041969" cy="757620"/>
          </a:xfrm>
        </p:spPr>
        <p:txBody>
          <a:bodyPr>
            <a:noAutofit/>
          </a:bodyPr>
          <a:lstStyle/>
          <a:p>
            <a:pPr algn="ctr"/>
            <a:r>
              <a:rPr lang="zh-CN" altLang="en-US" sz="4000" dirty="0">
                <a:latin typeface="微软雅黑" panose="020B0503020204020204" pitchFamily="34" charset="-122"/>
                <a:ea typeface="微软雅黑" panose="020B0503020204020204" pitchFamily="34" charset="-122"/>
              </a:rPr>
              <a:t>统一</a:t>
            </a:r>
            <a:r>
              <a:rPr lang="en-US" altLang="zh-CN" sz="4000" dirty="0">
                <a:latin typeface="微软雅黑" panose="020B0503020204020204" pitchFamily="34" charset="-122"/>
                <a:ea typeface="微软雅黑" panose="020B0503020204020204" pitchFamily="34" charset="-122"/>
              </a:rPr>
              <a:t>accept</a:t>
            </a:r>
            <a:r>
              <a:rPr lang="zh-CN" altLang="en-US" sz="4000" dirty="0">
                <a:latin typeface="微软雅黑" panose="020B0503020204020204" pitchFamily="34" charset="-122"/>
                <a:ea typeface="微软雅黑" panose="020B0503020204020204" pitchFamily="34" charset="-122"/>
              </a:rPr>
              <a:t>示意图</a:t>
            </a:r>
            <a:br>
              <a:rPr lang="en-US" altLang="zh-CN" sz="4000" dirty="0">
                <a:latin typeface="微软雅黑" panose="020B0503020204020204" pitchFamily="34" charset="-122"/>
                <a:ea typeface="微软雅黑" panose="020B0503020204020204" pitchFamily="34" charset="-122"/>
              </a:rPr>
            </a:br>
            <a:r>
              <a:rPr lang="zh-CN" altLang="en-US" sz="3600" dirty="0">
                <a:latin typeface="微软雅黑" panose="020B0503020204020204" pitchFamily="34" charset="-122"/>
                <a:ea typeface="微软雅黑" panose="020B0503020204020204" pitchFamily="34" charset="-122"/>
              </a:rPr>
              <a:t>（示例代码</a:t>
            </a:r>
            <a:r>
              <a:rPr lang="en-US" altLang="zh-CN" sz="3600" dirty="0">
                <a:latin typeface="微软雅黑" panose="020B0503020204020204" pitchFamily="34" charset="-122"/>
                <a:ea typeface="微软雅黑" panose="020B0503020204020204" pitchFamily="34" charset="-122"/>
              </a:rPr>
              <a:t>2</a:t>
            </a:r>
            <a:r>
              <a:rPr lang="zh-CN" altLang="en-US" sz="3600" dirty="0">
                <a:latin typeface="微软雅黑" panose="020B0503020204020204" pitchFamily="34" charset="-122"/>
                <a:ea typeface="微软雅黑" panose="020B0503020204020204" pitchFamily="34" charset="-122"/>
              </a:rPr>
              <a:t>）</a:t>
            </a:r>
          </a:p>
        </p:txBody>
      </p:sp>
      <p:pic>
        <p:nvPicPr>
          <p:cNvPr id="4" name="Picture 2" descr="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9550" y="63959"/>
            <a:ext cx="5832676" cy="672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98481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4983" y="2658787"/>
            <a:ext cx="5041969" cy="757620"/>
          </a:xfrm>
        </p:spPr>
        <p:txBody>
          <a:bodyPr>
            <a:noAutofit/>
          </a:bodyPr>
          <a:lstStyle/>
          <a:p>
            <a:r>
              <a:rPr lang="zh-CN" altLang="en-US" sz="4000" dirty="0">
                <a:latin typeface="微软雅黑" panose="020B0503020204020204" pitchFamily="34" charset="-122"/>
                <a:ea typeface="微软雅黑" panose="020B0503020204020204" pitchFamily="34" charset="-122"/>
              </a:rPr>
              <a:t>线程池技术示意图</a:t>
            </a:r>
            <a:endParaRPr lang="zh-CN" altLang="en-US" sz="4000" dirty="0"/>
          </a:p>
        </p:txBody>
      </p:sp>
      <p:graphicFrame>
        <p:nvGraphicFramePr>
          <p:cNvPr id="5" name="对象 4"/>
          <p:cNvGraphicFramePr>
            <a:graphicFrameLocks noChangeAspect="1"/>
          </p:cNvGraphicFramePr>
          <p:nvPr>
            <p:extLst>
              <p:ext uri="{D42A27DB-BD31-4B8C-83A1-F6EECF244321}">
                <p14:modId xmlns:p14="http://schemas.microsoft.com/office/powerpoint/2010/main" val="815453483"/>
              </p:ext>
            </p:extLst>
          </p:nvPr>
        </p:nvGraphicFramePr>
        <p:xfrm>
          <a:off x="5152180" y="14908"/>
          <a:ext cx="6260458" cy="6843092"/>
        </p:xfrm>
        <a:graphic>
          <a:graphicData uri="http://schemas.openxmlformats.org/presentationml/2006/ole">
            <mc:AlternateContent xmlns:mc="http://schemas.openxmlformats.org/markup-compatibility/2006">
              <mc:Choice xmlns:v="urn:schemas-microsoft-com:vml" Requires="v">
                <p:oleObj name="Visio" r:id="rId2" imgW="5512590" imgH="6029325" progId="Visio.Drawing.11">
                  <p:embed/>
                </p:oleObj>
              </mc:Choice>
              <mc:Fallback>
                <p:oleObj name="Visio" r:id="rId2" imgW="5512590" imgH="6029325"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2180" y="14908"/>
                        <a:ext cx="6260458" cy="6843092"/>
                      </a:xfrm>
                      <a:prstGeom prst="rect">
                        <a:avLst/>
                      </a:prstGeom>
                      <a:noFill/>
                    </p:spPr>
                  </p:pic>
                </p:oleObj>
              </mc:Fallback>
            </mc:AlternateContent>
          </a:graphicData>
        </a:graphic>
      </p:graphicFrame>
    </p:spTree>
    <p:extLst>
      <p:ext uri="{BB962C8B-B14F-4D97-AF65-F5344CB8AC3E}">
        <p14:creationId xmlns:p14="http://schemas.microsoft.com/office/powerpoint/2010/main" val="12292785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0" name="AutoShape 26"/>
          <p:cNvSpPr>
            <a:spLocks/>
          </p:cNvSpPr>
          <p:nvPr/>
        </p:nvSpPr>
        <p:spPr bwMode="auto">
          <a:xfrm>
            <a:off x="4204503" y="5791200"/>
            <a:ext cx="1828800" cy="609600"/>
          </a:xfrm>
          <a:prstGeom prst="borderCallout1">
            <a:avLst>
              <a:gd name="adj1" fmla="val 18750"/>
              <a:gd name="adj2" fmla="val 104167"/>
              <a:gd name="adj3" fmla="val 31250"/>
              <a:gd name="adj4" fmla="val 15000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再次输入数据，退出</a:t>
            </a:r>
          </a:p>
        </p:txBody>
      </p:sp>
      <p:sp>
        <p:nvSpPr>
          <p:cNvPr id="11289" name="AutoShape 25"/>
          <p:cNvSpPr>
            <a:spLocks/>
          </p:cNvSpPr>
          <p:nvPr/>
        </p:nvSpPr>
        <p:spPr bwMode="auto">
          <a:xfrm>
            <a:off x="4204503" y="4953000"/>
            <a:ext cx="1828800" cy="609600"/>
          </a:xfrm>
          <a:prstGeom prst="borderCallout1">
            <a:avLst>
              <a:gd name="adj1" fmla="val 18750"/>
              <a:gd name="adj2" fmla="val 104167"/>
              <a:gd name="adj3" fmla="val 108856"/>
              <a:gd name="adj4" fmla="val 149394"/>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客户端仍然在等待用户输入</a:t>
            </a:r>
          </a:p>
        </p:txBody>
      </p:sp>
      <p:sp>
        <p:nvSpPr>
          <p:cNvPr id="11283" name="AutoShape 19"/>
          <p:cNvSpPr>
            <a:spLocks/>
          </p:cNvSpPr>
          <p:nvPr/>
        </p:nvSpPr>
        <p:spPr bwMode="auto">
          <a:xfrm>
            <a:off x="5042703" y="4229100"/>
            <a:ext cx="914400" cy="609600"/>
          </a:xfrm>
          <a:prstGeom prst="borderCallout2">
            <a:avLst>
              <a:gd name="adj1" fmla="val 18750"/>
              <a:gd name="adj2" fmla="val 108333"/>
              <a:gd name="adj3" fmla="val 18750"/>
              <a:gd name="adj4" fmla="val 157468"/>
              <a:gd name="adj5" fmla="val 68750"/>
              <a:gd name="adj6" fmla="val 208333"/>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用户输入字符</a:t>
            </a:r>
          </a:p>
        </p:txBody>
      </p:sp>
      <p:sp>
        <p:nvSpPr>
          <p:cNvPr id="17413" name="Rectangle 2"/>
          <p:cNvSpPr>
            <a:spLocks noGrp="1" noChangeArrowheads="1"/>
          </p:cNvSpPr>
          <p:nvPr>
            <p:ph type="title"/>
          </p:nvPr>
        </p:nvSpPr>
        <p:spPr>
          <a:xfrm>
            <a:off x="699303" y="130791"/>
            <a:ext cx="9601200" cy="1142385"/>
          </a:xfrm>
        </p:spPr>
        <p:txBody>
          <a:bodyPr/>
          <a:lstStyle/>
          <a:p>
            <a:pPr eaLnBrk="1" hangingPunct="1"/>
            <a:r>
              <a:rPr lang="zh-CN" altLang="en-US" sz="4000" dirty="0"/>
              <a:t>客户端的问题</a:t>
            </a:r>
          </a:p>
        </p:txBody>
      </p:sp>
      <p:sp>
        <p:nvSpPr>
          <p:cNvPr id="11267" name="Rectangle 3"/>
          <p:cNvSpPr>
            <a:spLocks noGrp="1" noChangeArrowheads="1"/>
          </p:cNvSpPr>
          <p:nvPr>
            <p:ph type="body" idx="1"/>
          </p:nvPr>
        </p:nvSpPr>
        <p:spPr>
          <a:xfrm>
            <a:off x="312738" y="1524001"/>
            <a:ext cx="4038600" cy="3886200"/>
          </a:xfrm>
        </p:spPr>
        <p:txBody>
          <a:bodyPr/>
          <a:lstStyle/>
          <a:p>
            <a:pPr eaLnBrk="1" hangingPunct="1"/>
            <a:r>
              <a:rPr lang="zh-CN" altLang="en-US" sz="2400" dirty="0"/>
              <a:t>思考：</a:t>
            </a:r>
          </a:p>
          <a:p>
            <a:pPr lvl="1" eaLnBrk="1" hangingPunct="1"/>
            <a:r>
              <a:rPr lang="zh-CN" altLang="en-US" sz="2000" dirty="0"/>
              <a:t>客户端收到服务器的</a:t>
            </a:r>
            <a:r>
              <a:rPr lang="en-US" altLang="zh-CN" sz="2000" dirty="0"/>
              <a:t>FIN</a:t>
            </a:r>
            <a:r>
              <a:rPr lang="zh-CN" altLang="en-US" sz="2000" dirty="0"/>
              <a:t>之后没有及时退出</a:t>
            </a:r>
          </a:p>
          <a:p>
            <a:pPr lvl="1" eaLnBrk="1" hangingPunct="1"/>
            <a:r>
              <a:rPr lang="zh-CN" altLang="en-US" sz="2000" dirty="0"/>
              <a:t>用户进程在标准输入上阻塞等待</a:t>
            </a:r>
          </a:p>
          <a:p>
            <a:pPr lvl="1" eaLnBrk="1" hangingPunct="1"/>
            <a:r>
              <a:rPr lang="zh-CN" altLang="en-US" sz="2000" dirty="0"/>
              <a:t>有没有可能专门使用一个线程在等待</a:t>
            </a:r>
            <a:r>
              <a:rPr lang="en-US" altLang="zh-CN" sz="2000" dirty="0"/>
              <a:t>FIN</a:t>
            </a:r>
            <a:r>
              <a:rPr lang="zh-CN" altLang="en-US" sz="2000" dirty="0"/>
              <a:t>？</a:t>
            </a:r>
          </a:p>
        </p:txBody>
      </p:sp>
      <p:sp>
        <p:nvSpPr>
          <p:cNvPr id="11268" name="Line 4"/>
          <p:cNvSpPr>
            <a:spLocks noChangeShapeType="1"/>
          </p:cNvSpPr>
          <p:nvPr/>
        </p:nvSpPr>
        <p:spPr bwMode="auto">
          <a:xfrm>
            <a:off x="6947703" y="1447800"/>
            <a:ext cx="0" cy="510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9" name="Line 5"/>
          <p:cNvSpPr>
            <a:spLocks noChangeShapeType="1"/>
          </p:cNvSpPr>
          <p:nvPr/>
        </p:nvSpPr>
        <p:spPr bwMode="auto">
          <a:xfrm>
            <a:off x="9767103" y="1447800"/>
            <a:ext cx="0" cy="510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70" name="Text Box 6"/>
          <p:cNvSpPr txBox="1">
            <a:spLocks noChangeArrowheads="1"/>
          </p:cNvSpPr>
          <p:nvPr/>
        </p:nvSpPr>
        <p:spPr bwMode="auto">
          <a:xfrm>
            <a:off x="6566703" y="1447801"/>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C</a:t>
            </a:r>
          </a:p>
        </p:txBody>
      </p:sp>
      <p:sp>
        <p:nvSpPr>
          <p:cNvPr id="11271" name="Text Box 7"/>
          <p:cNvSpPr txBox="1">
            <a:spLocks noChangeArrowheads="1"/>
          </p:cNvSpPr>
          <p:nvPr/>
        </p:nvSpPr>
        <p:spPr bwMode="auto">
          <a:xfrm>
            <a:off x="9843303" y="14478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S</a:t>
            </a:r>
          </a:p>
        </p:txBody>
      </p:sp>
      <p:sp>
        <p:nvSpPr>
          <p:cNvPr id="11272" name="Line 8"/>
          <p:cNvSpPr>
            <a:spLocks noChangeShapeType="1"/>
          </p:cNvSpPr>
          <p:nvPr/>
        </p:nvSpPr>
        <p:spPr bwMode="auto">
          <a:xfrm>
            <a:off x="6947703" y="1676400"/>
            <a:ext cx="28194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73" name="Text Box 9"/>
          <p:cNvSpPr txBox="1">
            <a:spLocks noChangeArrowheads="1"/>
          </p:cNvSpPr>
          <p:nvPr/>
        </p:nvSpPr>
        <p:spPr bwMode="auto">
          <a:xfrm>
            <a:off x="7938303" y="1524001"/>
            <a:ext cx="654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SYN</a:t>
            </a:r>
          </a:p>
        </p:txBody>
      </p:sp>
      <p:sp>
        <p:nvSpPr>
          <p:cNvPr id="11274" name="Line 10"/>
          <p:cNvSpPr>
            <a:spLocks noChangeShapeType="1"/>
          </p:cNvSpPr>
          <p:nvPr/>
        </p:nvSpPr>
        <p:spPr bwMode="auto">
          <a:xfrm flipH="1">
            <a:off x="6947703" y="2133600"/>
            <a:ext cx="28194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75" name="Text Box 11"/>
          <p:cNvSpPr txBox="1">
            <a:spLocks noChangeArrowheads="1"/>
          </p:cNvSpPr>
          <p:nvPr/>
        </p:nvSpPr>
        <p:spPr bwMode="auto">
          <a:xfrm>
            <a:off x="7557303" y="1995488"/>
            <a:ext cx="1168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SYN+Ack</a:t>
            </a:r>
          </a:p>
        </p:txBody>
      </p:sp>
      <p:sp>
        <p:nvSpPr>
          <p:cNvPr id="11276" name="Line 12"/>
          <p:cNvSpPr>
            <a:spLocks noChangeShapeType="1"/>
          </p:cNvSpPr>
          <p:nvPr/>
        </p:nvSpPr>
        <p:spPr bwMode="auto">
          <a:xfrm>
            <a:off x="6947703" y="2514600"/>
            <a:ext cx="2819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77" name="Text Box 13"/>
          <p:cNvSpPr txBox="1">
            <a:spLocks noChangeArrowheads="1"/>
          </p:cNvSpPr>
          <p:nvPr/>
        </p:nvSpPr>
        <p:spPr bwMode="auto">
          <a:xfrm>
            <a:off x="8243103" y="2514601"/>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Ack</a:t>
            </a:r>
          </a:p>
        </p:txBody>
      </p:sp>
      <p:sp>
        <p:nvSpPr>
          <p:cNvPr id="11278" name="Line 14"/>
          <p:cNvSpPr>
            <a:spLocks noChangeShapeType="1"/>
          </p:cNvSpPr>
          <p:nvPr/>
        </p:nvSpPr>
        <p:spPr bwMode="auto">
          <a:xfrm flipH="1">
            <a:off x="6947703" y="3581400"/>
            <a:ext cx="28194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79" name="Text Box 15"/>
          <p:cNvSpPr txBox="1">
            <a:spLocks noChangeArrowheads="1"/>
          </p:cNvSpPr>
          <p:nvPr/>
        </p:nvSpPr>
        <p:spPr bwMode="auto">
          <a:xfrm>
            <a:off x="7938303" y="3505201"/>
            <a:ext cx="552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FIN</a:t>
            </a:r>
          </a:p>
        </p:txBody>
      </p:sp>
      <p:sp>
        <p:nvSpPr>
          <p:cNvPr id="11280" name="Line 16"/>
          <p:cNvSpPr>
            <a:spLocks noChangeShapeType="1"/>
          </p:cNvSpPr>
          <p:nvPr/>
        </p:nvSpPr>
        <p:spPr bwMode="auto">
          <a:xfrm>
            <a:off x="6947703" y="4038600"/>
            <a:ext cx="28194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81" name="Text Box 17"/>
          <p:cNvSpPr txBox="1">
            <a:spLocks noChangeArrowheads="1"/>
          </p:cNvSpPr>
          <p:nvPr/>
        </p:nvSpPr>
        <p:spPr bwMode="auto">
          <a:xfrm>
            <a:off x="8379628" y="392271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Ack</a:t>
            </a:r>
          </a:p>
        </p:txBody>
      </p:sp>
      <p:sp>
        <p:nvSpPr>
          <p:cNvPr id="11282" name="AutoShape 18"/>
          <p:cNvSpPr>
            <a:spLocks/>
          </p:cNvSpPr>
          <p:nvPr/>
        </p:nvSpPr>
        <p:spPr bwMode="auto">
          <a:xfrm>
            <a:off x="10148103" y="3048000"/>
            <a:ext cx="914400" cy="419100"/>
          </a:xfrm>
          <a:prstGeom prst="borderCallout1">
            <a:avLst>
              <a:gd name="adj1" fmla="val 27273"/>
              <a:gd name="adj2" fmla="val -8333"/>
              <a:gd name="adj3" fmla="val 127273"/>
              <a:gd name="adj4" fmla="val -41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t>Ctrl-C</a:t>
            </a:r>
          </a:p>
        </p:txBody>
      </p:sp>
      <p:sp>
        <p:nvSpPr>
          <p:cNvPr id="11284" name="Line 20"/>
          <p:cNvSpPr>
            <a:spLocks noChangeShapeType="1"/>
          </p:cNvSpPr>
          <p:nvPr/>
        </p:nvSpPr>
        <p:spPr bwMode="auto">
          <a:xfrm>
            <a:off x="6947703" y="4648200"/>
            <a:ext cx="28194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85" name="AutoShape 21"/>
          <p:cNvSpPr>
            <a:spLocks/>
          </p:cNvSpPr>
          <p:nvPr/>
        </p:nvSpPr>
        <p:spPr bwMode="auto">
          <a:xfrm>
            <a:off x="10148103" y="3924300"/>
            <a:ext cx="914400" cy="609600"/>
          </a:xfrm>
          <a:prstGeom prst="borderCallout1">
            <a:avLst>
              <a:gd name="adj1" fmla="val 18750"/>
              <a:gd name="adj2" fmla="val -8333"/>
              <a:gd name="adj3" fmla="val 81250"/>
              <a:gd name="adj4" fmla="val -41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t>FIN_WAIT_2</a:t>
            </a:r>
          </a:p>
        </p:txBody>
      </p:sp>
      <p:sp>
        <p:nvSpPr>
          <p:cNvPr id="11286" name="Text Box 22"/>
          <p:cNvSpPr txBox="1">
            <a:spLocks noChangeArrowheads="1"/>
          </p:cNvSpPr>
          <p:nvPr/>
        </p:nvSpPr>
        <p:spPr bwMode="auto">
          <a:xfrm>
            <a:off x="7922428" y="4518026"/>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数据</a:t>
            </a:r>
          </a:p>
        </p:txBody>
      </p:sp>
      <p:sp>
        <p:nvSpPr>
          <p:cNvPr id="11287" name="Line 23"/>
          <p:cNvSpPr>
            <a:spLocks noChangeShapeType="1"/>
          </p:cNvSpPr>
          <p:nvPr/>
        </p:nvSpPr>
        <p:spPr bwMode="auto">
          <a:xfrm flipH="1">
            <a:off x="6947703" y="5029200"/>
            <a:ext cx="28194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88" name="Text Box 24"/>
          <p:cNvSpPr txBox="1">
            <a:spLocks noChangeArrowheads="1"/>
          </p:cNvSpPr>
          <p:nvPr/>
        </p:nvSpPr>
        <p:spPr bwMode="auto">
          <a:xfrm>
            <a:off x="7785903" y="5043488"/>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RST</a:t>
            </a:r>
          </a:p>
        </p:txBody>
      </p:sp>
    </p:spTree>
    <p:extLst>
      <p:ext uri="{BB962C8B-B14F-4D97-AF65-F5344CB8AC3E}">
        <p14:creationId xmlns:p14="http://schemas.microsoft.com/office/powerpoint/2010/main" val="401559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268"/>
                                        </p:tgtEl>
                                        <p:attrNameLst>
                                          <p:attrName>style.visibility</p:attrName>
                                        </p:attrNameLst>
                                      </p:cBhvr>
                                      <p:to>
                                        <p:strVal val="visible"/>
                                      </p:to>
                                    </p:set>
                                    <p:anim calcmode="lin" valueType="num">
                                      <p:cBhvr additive="base">
                                        <p:cTn id="13" dur="500" fill="hold"/>
                                        <p:tgtEl>
                                          <p:spTgt spid="11268"/>
                                        </p:tgtEl>
                                        <p:attrNameLst>
                                          <p:attrName>ppt_x</p:attrName>
                                        </p:attrNameLst>
                                      </p:cBhvr>
                                      <p:tavLst>
                                        <p:tav tm="0">
                                          <p:val>
                                            <p:strVal val="#ppt_x"/>
                                          </p:val>
                                        </p:tav>
                                        <p:tav tm="100000">
                                          <p:val>
                                            <p:strVal val="#ppt_x"/>
                                          </p:val>
                                        </p:tav>
                                      </p:tavLst>
                                    </p:anim>
                                    <p:anim calcmode="lin" valueType="num">
                                      <p:cBhvr additive="base">
                                        <p:cTn id="14" dur="500" fill="hold"/>
                                        <p:tgtEl>
                                          <p:spTgt spid="1126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269"/>
                                        </p:tgtEl>
                                        <p:attrNameLst>
                                          <p:attrName>style.visibility</p:attrName>
                                        </p:attrNameLst>
                                      </p:cBhvr>
                                      <p:to>
                                        <p:strVal val="visible"/>
                                      </p:to>
                                    </p:set>
                                    <p:anim calcmode="lin" valueType="num">
                                      <p:cBhvr additive="base">
                                        <p:cTn id="17" dur="500" fill="hold"/>
                                        <p:tgtEl>
                                          <p:spTgt spid="11269"/>
                                        </p:tgtEl>
                                        <p:attrNameLst>
                                          <p:attrName>ppt_x</p:attrName>
                                        </p:attrNameLst>
                                      </p:cBhvr>
                                      <p:tavLst>
                                        <p:tav tm="0">
                                          <p:val>
                                            <p:strVal val="#ppt_x"/>
                                          </p:val>
                                        </p:tav>
                                        <p:tav tm="100000">
                                          <p:val>
                                            <p:strVal val="#ppt_x"/>
                                          </p:val>
                                        </p:tav>
                                      </p:tavLst>
                                    </p:anim>
                                    <p:anim calcmode="lin" valueType="num">
                                      <p:cBhvr additive="base">
                                        <p:cTn id="18" dur="500" fill="hold"/>
                                        <p:tgtEl>
                                          <p:spTgt spid="1126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270"/>
                                        </p:tgtEl>
                                        <p:attrNameLst>
                                          <p:attrName>style.visibility</p:attrName>
                                        </p:attrNameLst>
                                      </p:cBhvr>
                                      <p:to>
                                        <p:strVal val="visible"/>
                                      </p:to>
                                    </p:set>
                                    <p:anim calcmode="lin" valueType="num">
                                      <p:cBhvr additive="base">
                                        <p:cTn id="21" dur="500" fill="hold"/>
                                        <p:tgtEl>
                                          <p:spTgt spid="11270"/>
                                        </p:tgtEl>
                                        <p:attrNameLst>
                                          <p:attrName>ppt_x</p:attrName>
                                        </p:attrNameLst>
                                      </p:cBhvr>
                                      <p:tavLst>
                                        <p:tav tm="0">
                                          <p:val>
                                            <p:strVal val="#ppt_x"/>
                                          </p:val>
                                        </p:tav>
                                        <p:tav tm="100000">
                                          <p:val>
                                            <p:strVal val="#ppt_x"/>
                                          </p:val>
                                        </p:tav>
                                      </p:tavLst>
                                    </p:anim>
                                    <p:anim calcmode="lin" valueType="num">
                                      <p:cBhvr additive="base">
                                        <p:cTn id="22" dur="500" fill="hold"/>
                                        <p:tgtEl>
                                          <p:spTgt spid="1127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271"/>
                                        </p:tgtEl>
                                        <p:attrNameLst>
                                          <p:attrName>style.visibility</p:attrName>
                                        </p:attrNameLst>
                                      </p:cBhvr>
                                      <p:to>
                                        <p:strVal val="visible"/>
                                      </p:to>
                                    </p:set>
                                    <p:anim calcmode="lin" valueType="num">
                                      <p:cBhvr additive="base">
                                        <p:cTn id="25" dur="500" fill="hold"/>
                                        <p:tgtEl>
                                          <p:spTgt spid="11271"/>
                                        </p:tgtEl>
                                        <p:attrNameLst>
                                          <p:attrName>ppt_x</p:attrName>
                                        </p:attrNameLst>
                                      </p:cBhvr>
                                      <p:tavLst>
                                        <p:tav tm="0">
                                          <p:val>
                                            <p:strVal val="#ppt_x"/>
                                          </p:val>
                                        </p:tav>
                                        <p:tav tm="100000">
                                          <p:val>
                                            <p:strVal val="#ppt_x"/>
                                          </p:val>
                                        </p:tav>
                                      </p:tavLst>
                                    </p:anim>
                                    <p:anim calcmode="lin" valueType="num">
                                      <p:cBhvr additive="base">
                                        <p:cTn id="26" dur="500" fill="hold"/>
                                        <p:tgtEl>
                                          <p:spTgt spid="1127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272"/>
                                        </p:tgtEl>
                                        <p:attrNameLst>
                                          <p:attrName>style.visibility</p:attrName>
                                        </p:attrNameLst>
                                      </p:cBhvr>
                                      <p:to>
                                        <p:strVal val="visible"/>
                                      </p:to>
                                    </p:set>
                                    <p:anim calcmode="lin" valueType="num">
                                      <p:cBhvr additive="base">
                                        <p:cTn id="29" dur="500" fill="hold"/>
                                        <p:tgtEl>
                                          <p:spTgt spid="11272"/>
                                        </p:tgtEl>
                                        <p:attrNameLst>
                                          <p:attrName>ppt_x</p:attrName>
                                        </p:attrNameLst>
                                      </p:cBhvr>
                                      <p:tavLst>
                                        <p:tav tm="0">
                                          <p:val>
                                            <p:strVal val="#ppt_x"/>
                                          </p:val>
                                        </p:tav>
                                        <p:tav tm="100000">
                                          <p:val>
                                            <p:strVal val="#ppt_x"/>
                                          </p:val>
                                        </p:tav>
                                      </p:tavLst>
                                    </p:anim>
                                    <p:anim calcmode="lin" valueType="num">
                                      <p:cBhvr additive="base">
                                        <p:cTn id="30" dur="500" fill="hold"/>
                                        <p:tgtEl>
                                          <p:spTgt spid="1127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273"/>
                                        </p:tgtEl>
                                        <p:attrNameLst>
                                          <p:attrName>style.visibility</p:attrName>
                                        </p:attrNameLst>
                                      </p:cBhvr>
                                      <p:to>
                                        <p:strVal val="visible"/>
                                      </p:to>
                                    </p:set>
                                    <p:anim calcmode="lin" valueType="num">
                                      <p:cBhvr additive="base">
                                        <p:cTn id="33" dur="500" fill="hold"/>
                                        <p:tgtEl>
                                          <p:spTgt spid="11273"/>
                                        </p:tgtEl>
                                        <p:attrNameLst>
                                          <p:attrName>ppt_x</p:attrName>
                                        </p:attrNameLst>
                                      </p:cBhvr>
                                      <p:tavLst>
                                        <p:tav tm="0">
                                          <p:val>
                                            <p:strVal val="#ppt_x"/>
                                          </p:val>
                                        </p:tav>
                                        <p:tav tm="100000">
                                          <p:val>
                                            <p:strVal val="#ppt_x"/>
                                          </p:val>
                                        </p:tav>
                                      </p:tavLst>
                                    </p:anim>
                                    <p:anim calcmode="lin" valueType="num">
                                      <p:cBhvr additive="base">
                                        <p:cTn id="34" dur="500" fill="hold"/>
                                        <p:tgtEl>
                                          <p:spTgt spid="1127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1274"/>
                                        </p:tgtEl>
                                        <p:attrNameLst>
                                          <p:attrName>style.visibility</p:attrName>
                                        </p:attrNameLst>
                                      </p:cBhvr>
                                      <p:to>
                                        <p:strVal val="visible"/>
                                      </p:to>
                                    </p:set>
                                    <p:anim calcmode="lin" valueType="num">
                                      <p:cBhvr additive="base">
                                        <p:cTn id="37" dur="500" fill="hold"/>
                                        <p:tgtEl>
                                          <p:spTgt spid="11274"/>
                                        </p:tgtEl>
                                        <p:attrNameLst>
                                          <p:attrName>ppt_x</p:attrName>
                                        </p:attrNameLst>
                                      </p:cBhvr>
                                      <p:tavLst>
                                        <p:tav tm="0">
                                          <p:val>
                                            <p:strVal val="#ppt_x"/>
                                          </p:val>
                                        </p:tav>
                                        <p:tav tm="100000">
                                          <p:val>
                                            <p:strVal val="#ppt_x"/>
                                          </p:val>
                                        </p:tav>
                                      </p:tavLst>
                                    </p:anim>
                                    <p:anim calcmode="lin" valueType="num">
                                      <p:cBhvr additive="base">
                                        <p:cTn id="38" dur="500" fill="hold"/>
                                        <p:tgtEl>
                                          <p:spTgt spid="1127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1275"/>
                                        </p:tgtEl>
                                        <p:attrNameLst>
                                          <p:attrName>style.visibility</p:attrName>
                                        </p:attrNameLst>
                                      </p:cBhvr>
                                      <p:to>
                                        <p:strVal val="visible"/>
                                      </p:to>
                                    </p:set>
                                    <p:anim calcmode="lin" valueType="num">
                                      <p:cBhvr additive="base">
                                        <p:cTn id="41" dur="500" fill="hold"/>
                                        <p:tgtEl>
                                          <p:spTgt spid="11275"/>
                                        </p:tgtEl>
                                        <p:attrNameLst>
                                          <p:attrName>ppt_x</p:attrName>
                                        </p:attrNameLst>
                                      </p:cBhvr>
                                      <p:tavLst>
                                        <p:tav tm="0">
                                          <p:val>
                                            <p:strVal val="#ppt_x"/>
                                          </p:val>
                                        </p:tav>
                                        <p:tav tm="100000">
                                          <p:val>
                                            <p:strVal val="#ppt_x"/>
                                          </p:val>
                                        </p:tav>
                                      </p:tavLst>
                                    </p:anim>
                                    <p:anim calcmode="lin" valueType="num">
                                      <p:cBhvr additive="base">
                                        <p:cTn id="42" dur="500" fill="hold"/>
                                        <p:tgtEl>
                                          <p:spTgt spid="11275"/>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1276"/>
                                        </p:tgtEl>
                                        <p:attrNameLst>
                                          <p:attrName>style.visibility</p:attrName>
                                        </p:attrNameLst>
                                      </p:cBhvr>
                                      <p:to>
                                        <p:strVal val="visible"/>
                                      </p:to>
                                    </p:set>
                                    <p:anim calcmode="lin" valueType="num">
                                      <p:cBhvr additive="base">
                                        <p:cTn id="45" dur="500" fill="hold"/>
                                        <p:tgtEl>
                                          <p:spTgt spid="11276"/>
                                        </p:tgtEl>
                                        <p:attrNameLst>
                                          <p:attrName>ppt_x</p:attrName>
                                        </p:attrNameLst>
                                      </p:cBhvr>
                                      <p:tavLst>
                                        <p:tav tm="0">
                                          <p:val>
                                            <p:strVal val="#ppt_x"/>
                                          </p:val>
                                        </p:tav>
                                        <p:tav tm="100000">
                                          <p:val>
                                            <p:strVal val="#ppt_x"/>
                                          </p:val>
                                        </p:tav>
                                      </p:tavLst>
                                    </p:anim>
                                    <p:anim calcmode="lin" valueType="num">
                                      <p:cBhvr additive="base">
                                        <p:cTn id="46" dur="500" fill="hold"/>
                                        <p:tgtEl>
                                          <p:spTgt spid="1127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277"/>
                                        </p:tgtEl>
                                        <p:attrNameLst>
                                          <p:attrName>style.visibility</p:attrName>
                                        </p:attrNameLst>
                                      </p:cBhvr>
                                      <p:to>
                                        <p:strVal val="visible"/>
                                      </p:to>
                                    </p:set>
                                    <p:anim calcmode="lin" valueType="num">
                                      <p:cBhvr additive="base">
                                        <p:cTn id="49" dur="500" fill="hold"/>
                                        <p:tgtEl>
                                          <p:spTgt spid="11277"/>
                                        </p:tgtEl>
                                        <p:attrNameLst>
                                          <p:attrName>ppt_x</p:attrName>
                                        </p:attrNameLst>
                                      </p:cBhvr>
                                      <p:tavLst>
                                        <p:tav tm="0">
                                          <p:val>
                                            <p:strVal val="#ppt_x"/>
                                          </p:val>
                                        </p:tav>
                                        <p:tav tm="100000">
                                          <p:val>
                                            <p:strVal val="#ppt_x"/>
                                          </p:val>
                                        </p:tav>
                                      </p:tavLst>
                                    </p:anim>
                                    <p:anim calcmode="lin" valueType="num">
                                      <p:cBhvr additive="base">
                                        <p:cTn id="50" dur="500" fill="hold"/>
                                        <p:tgtEl>
                                          <p:spTgt spid="11277"/>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282"/>
                                        </p:tgtEl>
                                        <p:attrNameLst>
                                          <p:attrName>style.visibility</p:attrName>
                                        </p:attrNameLst>
                                      </p:cBhvr>
                                      <p:to>
                                        <p:strVal val="visible"/>
                                      </p:to>
                                    </p:set>
                                    <p:anim calcmode="lin" valueType="num">
                                      <p:cBhvr additive="base">
                                        <p:cTn id="55" dur="500" fill="hold"/>
                                        <p:tgtEl>
                                          <p:spTgt spid="11282"/>
                                        </p:tgtEl>
                                        <p:attrNameLst>
                                          <p:attrName>ppt_x</p:attrName>
                                        </p:attrNameLst>
                                      </p:cBhvr>
                                      <p:tavLst>
                                        <p:tav tm="0">
                                          <p:val>
                                            <p:strVal val="#ppt_x"/>
                                          </p:val>
                                        </p:tav>
                                        <p:tav tm="100000">
                                          <p:val>
                                            <p:strVal val="#ppt_x"/>
                                          </p:val>
                                        </p:tav>
                                      </p:tavLst>
                                    </p:anim>
                                    <p:anim calcmode="lin" valueType="num">
                                      <p:cBhvr additive="base">
                                        <p:cTn id="56" dur="500" fill="hold"/>
                                        <p:tgtEl>
                                          <p:spTgt spid="11282"/>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1279"/>
                                        </p:tgtEl>
                                        <p:attrNameLst>
                                          <p:attrName>style.visibility</p:attrName>
                                        </p:attrNameLst>
                                      </p:cBhvr>
                                      <p:to>
                                        <p:strVal val="visible"/>
                                      </p:to>
                                    </p:set>
                                    <p:anim calcmode="lin" valueType="num">
                                      <p:cBhvr additive="base">
                                        <p:cTn id="61" dur="500" fill="hold"/>
                                        <p:tgtEl>
                                          <p:spTgt spid="11279"/>
                                        </p:tgtEl>
                                        <p:attrNameLst>
                                          <p:attrName>ppt_x</p:attrName>
                                        </p:attrNameLst>
                                      </p:cBhvr>
                                      <p:tavLst>
                                        <p:tav tm="0">
                                          <p:val>
                                            <p:strVal val="#ppt_x"/>
                                          </p:val>
                                        </p:tav>
                                        <p:tav tm="100000">
                                          <p:val>
                                            <p:strVal val="#ppt_x"/>
                                          </p:val>
                                        </p:tav>
                                      </p:tavLst>
                                    </p:anim>
                                    <p:anim calcmode="lin" valueType="num">
                                      <p:cBhvr additive="base">
                                        <p:cTn id="62" dur="500" fill="hold"/>
                                        <p:tgtEl>
                                          <p:spTgt spid="11279"/>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1278"/>
                                        </p:tgtEl>
                                        <p:attrNameLst>
                                          <p:attrName>style.visibility</p:attrName>
                                        </p:attrNameLst>
                                      </p:cBhvr>
                                      <p:to>
                                        <p:strVal val="visible"/>
                                      </p:to>
                                    </p:set>
                                    <p:anim calcmode="lin" valueType="num">
                                      <p:cBhvr additive="base">
                                        <p:cTn id="65" dur="500" fill="hold"/>
                                        <p:tgtEl>
                                          <p:spTgt spid="11278"/>
                                        </p:tgtEl>
                                        <p:attrNameLst>
                                          <p:attrName>ppt_x</p:attrName>
                                        </p:attrNameLst>
                                      </p:cBhvr>
                                      <p:tavLst>
                                        <p:tav tm="0">
                                          <p:val>
                                            <p:strVal val="#ppt_x"/>
                                          </p:val>
                                        </p:tav>
                                        <p:tav tm="100000">
                                          <p:val>
                                            <p:strVal val="#ppt_x"/>
                                          </p:val>
                                        </p:tav>
                                      </p:tavLst>
                                    </p:anim>
                                    <p:anim calcmode="lin" valueType="num">
                                      <p:cBhvr additive="base">
                                        <p:cTn id="66" dur="500" fill="hold"/>
                                        <p:tgtEl>
                                          <p:spTgt spid="11278"/>
                                        </p:tgtEl>
                                        <p:attrNameLst>
                                          <p:attrName>ppt_y</p:attrName>
                                        </p:attrNameLst>
                                      </p:cBhvr>
                                      <p:tavLst>
                                        <p:tav tm="0">
                                          <p:val>
                                            <p:strVal val="1+#ppt_h/2"/>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4" fill="hold" nodeType="clickEffect">
                                  <p:stCondLst>
                                    <p:cond delay="0"/>
                                  </p:stCondLst>
                                  <p:childTnLst>
                                    <p:set>
                                      <p:cBhvr>
                                        <p:cTn id="70" dur="1" fill="hold">
                                          <p:stCondLst>
                                            <p:cond delay="0"/>
                                          </p:stCondLst>
                                        </p:cTn>
                                        <p:tgtEl>
                                          <p:spTgt spid="11280"/>
                                        </p:tgtEl>
                                        <p:attrNameLst>
                                          <p:attrName>style.visibility</p:attrName>
                                        </p:attrNameLst>
                                      </p:cBhvr>
                                      <p:to>
                                        <p:strVal val="visible"/>
                                      </p:to>
                                    </p:set>
                                    <p:anim calcmode="lin" valueType="num">
                                      <p:cBhvr additive="base">
                                        <p:cTn id="71" dur="500" fill="hold"/>
                                        <p:tgtEl>
                                          <p:spTgt spid="11280"/>
                                        </p:tgtEl>
                                        <p:attrNameLst>
                                          <p:attrName>ppt_x</p:attrName>
                                        </p:attrNameLst>
                                      </p:cBhvr>
                                      <p:tavLst>
                                        <p:tav tm="0">
                                          <p:val>
                                            <p:strVal val="#ppt_x"/>
                                          </p:val>
                                        </p:tav>
                                        <p:tav tm="100000">
                                          <p:val>
                                            <p:strVal val="#ppt_x"/>
                                          </p:val>
                                        </p:tav>
                                      </p:tavLst>
                                    </p:anim>
                                    <p:anim calcmode="lin" valueType="num">
                                      <p:cBhvr additive="base">
                                        <p:cTn id="72" dur="500" fill="hold"/>
                                        <p:tgtEl>
                                          <p:spTgt spid="11280"/>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1281"/>
                                        </p:tgtEl>
                                        <p:attrNameLst>
                                          <p:attrName>style.visibility</p:attrName>
                                        </p:attrNameLst>
                                      </p:cBhvr>
                                      <p:to>
                                        <p:strVal val="visible"/>
                                      </p:to>
                                    </p:set>
                                    <p:anim calcmode="lin" valueType="num">
                                      <p:cBhvr additive="base">
                                        <p:cTn id="75" dur="500" fill="hold"/>
                                        <p:tgtEl>
                                          <p:spTgt spid="11281"/>
                                        </p:tgtEl>
                                        <p:attrNameLst>
                                          <p:attrName>ppt_x</p:attrName>
                                        </p:attrNameLst>
                                      </p:cBhvr>
                                      <p:tavLst>
                                        <p:tav tm="0">
                                          <p:val>
                                            <p:strVal val="#ppt_x"/>
                                          </p:val>
                                        </p:tav>
                                        <p:tav tm="100000">
                                          <p:val>
                                            <p:strVal val="#ppt_x"/>
                                          </p:val>
                                        </p:tav>
                                      </p:tavLst>
                                    </p:anim>
                                    <p:anim calcmode="lin" valueType="num">
                                      <p:cBhvr additive="base">
                                        <p:cTn id="76" dur="500" fill="hold"/>
                                        <p:tgtEl>
                                          <p:spTgt spid="11281"/>
                                        </p:tgtEl>
                                        <p:attrNameLst>
                                          <p:attrName>ppt_y</p:attrName>
                                        </p:attrNameLst>
                                      </p:cBhvr>
                                      <p:tavLst>
                                        <p:tav tm="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1283"/>
                                        </p:tgtEl>
                                        <p:attrNameLst>
                                          <p:attrName>style.visibility</p:attrName>
                                        </p:attrNameLst>
                                      </p:cBhvr>
                                      <p:to>
                                        <p:strVal val="visible"/>
                                      </p:to>
                                    </p:set>
                                    <p:anim calcmode="lin" valueType="num">
                                      <p:cBhvr additive="base">
                                        <p:cTn id="81" dur="500" fill="hold"/>
                                        <p:tgtEl>
                                          <p:spTgt spid="11283"/>
                                        </p:tgtEl>
                                        <p:attrNameLst>
                                          <p:attrName>ppt_x</p:attrName>
                                        </p:attrNameLst>
                                      </p:cBhvr>
                                      <p:tavLst>
                                        <p:tav tm="0">
                                          <p:val>
                                            <p:strVal val="#ppt_x"/>
                                          </p:val>
                                        </p:tav>
                                        <p:tav tm="100000">
                                          <p:val>
                                            <p:strVal val="#ppt_x"/>
                                          </p:val>
                                        </p:tav>
                                      </p:tavLst>
                                    </p:anim>
                                    <p:anim calcmode="lin" valueType="num">
                                      <p:cBhvr additive="base">
                                        <p:cTn id="82" dur="500" fill="hold"/>
                                        <p:tgtEl>
                                          <p:spTgt spid="11283"/>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1285"/>
                                        </p:tgtEl>
                                        <p:attrNameLst>
                                          <p:attrName>style.visibility</p:attrName>
                                        </p:attrNameLst>
                                      </p:cBhvr>
                                      <p:to>
                                        <p:strVal val="visible"/>
                                      </p:to>
                                    </p:set>
                                    <p:anim calcmode="lin" valueType="num">
                                      <p:cBhvr additive="base">
                                        <p:cTn id="87" dur="500" fill="hold"/>
                                        <p:tgtEl>
                                          <p:spTgt spid="11285"/>
                                        </p:tgtEl>
                                        <p:attrNameLst>
                                          <p:attrName>ppt_x</p:attrName>
                                        </p:attrNameLst>
                                      </p:cBhvr>
                                      <p:tavLst>
                                        <p:tav tm="0">
                                          <p:val>
                                            <p:strVal val="#ppt_x"/>
                                          </p:val>
                                        </p:tav>
                                        <p:tav tm="100000">
                                          <p:val>
                                            <p:strVal val="#ppt_x"/>
                                          </p:val>
                                        </p:tav>
                                      </p:tavLst>
                                    </p:anim>
                                    <p:anim calcmode="lin" valueType="num">
                                      <p:cBhvr additive="base">
                                        <p:cTn id="88" dur="500" fill="hold"/>
                                        <p:tgtEl>
                                          <p:spTgt spid="11285"/>
                                        </p:tgtEl>
                                        <p:attrNameLst>
                                          <p:attrName>ppt_y</p:attrName>
                                        </p:attrNameLst>
                                      </p:cBhvr>
                                      <p:tavLst>
                                        <p:tav tm="0">
                                          <p:val>
                                            <p:strVal val="1+#ppt_h/2"/>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1286"/>
                                        </p:tgtEl>
                                        <p:attrNameLst>
                                          <p:attrName>style.visibility</p:attrName>
                                        </p:attrNameLst>
                                      </p:cBhvr>
                                      <p:to>
                                        <p:strVal val="visible"/>
                                      </p:to>
                                    </p:set>
                                    <p:anim calcmode="lin" valueType="num">
                                      <p:cBhvr additive="base">
                                        <p:cTn id="93" dur="500" fill="hold"/>
                                        <p:tgtEl>
                                          <p:spTgt spid="11286"/>
                                        </p:tgtEl>
                                        <p:attrNameLst>
                                          <p:attrName>ppt_x</p:attrName>
                                        </p:attrNameLst>
                                      </p:cBhvr>
                                      <p:tavLst>
                                        <p:tav tm="0">
                                          <p:val>
                                            <p:strVal val="#ppt_x"/>
                                          </p:val>
                                        </p:tav>
                                        <p:tav tm="100000">
                                          <p:val>
                                            <p:strVal val="#ppt_x"/>
                                          </p:val>
                                        </p:tav>
                                      </p:tavLst>
                                    </p:anim>
                                    <p:anim calcmode="lin" valueType="num">
                                      <p:cBhvr additive="base">
                                        <p:cTn id="94" dur="500" fill="hold"/>
                                        <p:tgtEl>
                                          <p:spTgt spid="11286"/>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1284"/>
                                        </p:tgtEl>
                                        <p:attrNameLst>
                                          <p:attrName>style.visibility</p:attrName>
                                        </p:attrNameLst>
                                      </p:cBhvr>
                                      <p:to>
                                        <p:strVal val="visible"/>
                                      </p:to>
                                    </p:set>
                                    <p:anim calcmode="lin" valueType="num">
                                      <p:cBhvr additive="base">
                                        <p:cTn id="97" dur="500" fill="hold"/>
                                        <p:tgtEl>
                                          <p:spTgt spid="11284"/>
                                        </p:tgtEl>
                                        <p:attrNameLst>
                                          <p:attrName>ppt_x</p:attrName>
                                        </p:attrNameLst>
                                      </p:cBhvr>
                                      <p:tavLst>
                                        <p:tav tm="0">
                                          <p:val>
                                            <p:strVal val="#ppt_x"/>
                                          </p:val>
                                        </p:tav>
                                        <p:tav tm="100000">
                                          <p:val>
                                            <p:strVal val="#ppt_x"/>
                                          </p:val>
                                        </p:tav>
                                      </p:tavLst>
                                    </p:anim>
                                    <p:anim calcmode="lin" valueType="num">
                                      <p:cBhvr additive="base">
                                        <p:cTn id="98" dur="500" fill="hold"/>
                                        <p:tgtEl>
                                          <p:spTgt spid="11284"/>
                                        </p:tgtEl>
                                        <p:attrNameLst>
                                          <p:attrName>ppt_y</p:attrName>
                                        </p:attrNameLst>
                                      </p:cBhvr>
                                      <p:tavLst>
                                        <p:tav tm="0">
                                          <p:val>
                                            <p:strVal val="1+#ppt_h/2"/>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4" fill="hold" nodeType="clickEffect">
                                  <p:stCondLst>
                                    <p:cond delay="0"/>
                                  </p:stCondLst>
                                  <p:childTnLst>
                                    <p:set>
                                      <p:cBhvr>
                                        <p:cTn id="102" dur="1" fill="hold">
                                          <p:stCondLst>
                                            <p:cond delay="0"/>
                                          </p:stCondLst>
                                        </p:cTn>
                                        <p:tgtEl>
                                          <p:spTgt spid="11287"/>
                                        </p:tgtEl>
                                        <p:attrNameLst>
                                          <p:attrName>style.visibility</p:attrName>
                                        </p:attrNameLst>
                                      </p:cBhvr>
                                      <p:to>
                                        <p:strVal val="visible"/>
                                      </p:to>
                                    </p:set>
                                    <p:anim calcmode="lin" valueType="num">
                                      <p:cBhvr additive="base">
                                        <p:cTn id="103" dur="500" fill="hold"/>
                                        <p:tgtEl>
                                          <p:spTgt spid="11287"/>
                                        </p:tgtEl>
                                        <p:attrNameLst>
                                          <p:attrName>ppt_x</p:attrName>
                                        </p:attrNameLst>
                                      </p:cBhvr>
                                      <p:tavLst>
                                        <p:tav tm="0">
                                          <p:val>
                                            <p:strVal val="#ppt_x"/>
                                          </p:val>
                                        </p:tav>
                                        <p:tav tm="100000">
                                          <p:val>
                                            <p:strVal val="#ppt_x"/>
                                          </p:val>
                                        </p:tav>
                                      </p:tavLst>
                                    </p:anim>
                                    <p:anim calcmode="lin" valueType="num">
                                      <p:cBhvr additive="base">
                                        <p:cTn id="104" dur="500" fill="hold"/>
                                        <p:tgtEl>
                                          <p:spTgt spid="11287"/>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11288"/>
                                        </p:tgtEl>
                                        <p:attrNameLst>
                                          <p:attrName>style.visibility</p:attrName>
                                        </p:attrNameLst>
                                      </p:cBhvr>
                                      <p:to>
                                        <p:strVal val="visible"/>
                                      </p:to>
                                    </p:set>
                                    <p:anim calcmode="lin" valueType="num">
                                      <p:cBhvr additive="base">
                                        <p:cTn id="107" dur="500" fill="hold"/>
                                        <p:tgtEl>
                                          <p:spTgt spid="11288"/>
                                        </p:tgtEl>
                                        <p:attrNameLst>
                                          <p:attrName>ppt_x</p:attrName>
                                        </p:attrNameLst>
                                      </p:cBhvr>
                                      <p:tavLst>
                                        <p:tav tm="0">
                                          <p:val>
                                            <p:strVal val="#ppt_x"/>
                                          </p:val>
                                        </p:tav>
                                        <p:tav tm="100000">
                                          <p:val>
                                            <p:strVal val="#ppt_x"/>
                                          </p:val>
                                        </p:tav>
                                      </p:tavLst>
                                    </p:anim>
                                    <p:anim calcmode="lin" valueType="num">
                                      <p:cBhvr additive="base">
                                        <p:cTn id="108" dur="500" fill="hold"/>
                                        <p:tgtEl>
                                          <p:spTgt spid="11288"/>
                                        </p:tgtEl>
                                        <p:attrNameLst>
                                          <p:attrName>ppt_y</p:attrName>
                                        </p:attrNameLst>
                                      </p:cBhvr>
                                      <p:tavLst>
                                        <p:tav tm="0">
                                          <p:val>
                                            <p:strVal val="1+#ppt_h/2"/>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1289"/>
                                        </p:tgtEl>
                                        <p:attrNameLst>
                                          <p:attrName>style.visibility</p:attrName>
                                        </p:attrNameLst>
                                      </p:cBhvr>
                                      <p:to>
                                        <p:strVal val="visible"/>
                                      </p:to>
                                    </p:set>
                                    <p:anim calcmode="lin" valueType="num">
                                      <p:cBhvr additive="base">
                                        <p:cTn id="113" dur="500" fill="hold"/>
                                        <p:tgtEl>
                                          <p:spTgt spid="11289"/>
                                        </p:tgtEl>
                                        <p:attrNameLst>
                                          <p:attrName>ppt_x</p:attrName>
                                        </p:attrNameLst>
                                      </p:cBhvr>
                                      <p:tavLst>
                                        <p:tav tm="0">
                                          <p:val>
                                            <p:strVal val="#ppt_x"/>
                                          </p:val>
                                        </p:tav>
                                        <p:tav tm="100000">
                                          <p:val>
                                            <p:strVal val="#ppt_x"/>
                                          </p:val>
                                        </p:tav>
                                      </p:tavLst>
                                    </p:anim>
                                    <p:anim calcmode="lin" valueType="num">
                                      <p:cBhvr additive="base">
                                        <p:cTn id="114" dur="500" fill="hold"/>
                                        <p:tgtEl>
                                          <p:spTgt spid="11289"/>
                                        </p:tgtEl>
                                        <p:attrNameLst>
                                          <p:attrName>ppt_y</p:attrName>
                                        </p:attrNameLst>
                                      </p:cBhvr>
                                      <p:tavLst>
                                        <p:tav tm="0">
                                          <p:val>
                                            <p:strVal val="1+#ppt_h/2"/>
                                          </p:val>
                                        </p:tav>
                                        <p:tav tm="100000">
                                          <p:val>
                                            <p:strVal val="#ppt_y"/>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11290"/>
                                        </p:tgtEl>
                                        <p:attrNameLst>
                                          <p:attrName>style.visibility</p:attrName>
                                        </p:attrNameLst>
                                      </p:cBhvr>
                                      <p:to>
                                        <p:strVal val="visible"/>
                                      </p:to>
                                    </p:set>
                                    <p:anim calcmode="lin" valueType="num">
                                      <p:cBhvr additive="base">
                                        <p:cTn id="119" dur="500" fill="hold"/>
                                        <p:tgtEl>
                                          <p:spTgt spid="11290"/>
                                        </p:tgtEl>
                                        <p:attrNameLst>
                                          <p:attrName>ppt_x</p:attrName>
                                        </p:attrNameLst>
                                      </p:cBhvr>
                                      <p:tavLst>
                                        <p:tav tm="0">
                                          <p:val>
                                            <p:strVal val="#ppt_x"/>
                                          </p:val>
                                        </p:tav>
                                        <p:tav tm="100000">
                                          <p:val>
                                            <p:strVal val="#ppt_x"/>
                                          </p:val>
                                        </p:tav>
                                      </p:tavLst>
                                    </p:anim>
                                    <p:anim calcmode="lin" valueType="num">
                                      <p:cBhvr additive="base">
                                        <p:cTn id="120" dur="500" fill="hold"/>
                                        <p:tgtEl>
                                          <p:spTgt spid="11290"/>
                                        </p:tgtEl>
                                        <p:attrNameLst>
                                          <p:attrName>ppt_y</p:attrName>
                                        </p:attrNameLst>
                                      </p:cBhvr>
                                      <p:tavLst>
                                        <p:tav tm="0">
                                          <p:val>
                                            <p:strVal val="1+#ppt_h/2"/>
                                          </p:val>
                                        </p:tav>
                                        <p:tav tm="100000">
                                          <p:val>
                                            <p:strVal val="#ppt_y"/>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 presetClass="entr" presetSubtype="4" fill="hold" nodeType="clickEffect">
                                  <p:stCondLst>
                                    <p:cond delay="0"/>
                                  </p:stCondLst>
                                  <p:childTnLst>
                                    <p:set>
                                      <p:cBhvr>
                                        <p:cTn id="124" dur="1" fill="hold">
                                          <p:stCondLst>
                                            <p:cond delay="0"/>
                                          </p:stCondLst>
                                        </p:cTn>
                                        <p:tgtEl>
                                          <p:spTgt spid="11267">
                                            <p:txEl>
                                              <p:pRg st="1" end="1"/>
                                            </p:txEl>
                                          </p:spTgt>
                                        </p:tgtEl>
                                        <p:attrNameLst>
                                          <p:attrName>style.visibility</p:attrName>
                                        </p:attrNameLst>
                                      </p:cBhvr>
                                      <p:to>
                                        <p:strVal val="visible"/>
                                      </p:to>
                                    </p:set>
                                    <p:anim calcmode="lin" valueType="num">
                                      <p:cBhvr additive="base">
                                        <p:cTn id="125" dur="500" fill="hold"/>
                                        <p:tgtEl>
                                          <p:spTgt spid="11267">
                                            <p:txEl>
                                              <p:pRg st="1" end="1"/>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112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 presetClass="entr" presetSubtype="4" fill="hold" nodeType="clickEffect">
                                  <p:stCondLst>
                                    <p:cond delay="0"/>
                                  </p:stCondLst>
                                  <p:childTnLst>
                                    <p:set>
                                      <p:cBhvr>
                                        <p:cTn id="130" dur="1" fill="hold">
                                          <p:stCondLst>
                                            <p:cond delay="0"/>
                                          </p:stCondLst>
                                        </p:cTn>
                                        <p:tgtEl>
                                          <p:spTgt spid="11267">
                                            <p:txEl>
                                              <p:pRg st="2" end="2"/>
                                            </p:txEl>
                                          </p:spTgt>
                                        </p:tgtEl>
                                        <p:attrNameLst>
                                          <p:attrName>style.visibility</p:attrName>
                                        </p:attrNameLst>
                                      </p:cBhvr>
                                      <p:to>
                                        <p:strVal val="visible"/>
                                      </p:to>
                                    </p:set>
                                    <p:anim calcmode="lin" valueType="num">
                                      <p:cBhvr additive="base">
                                        <p:cTn id="131" dur="5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additive="base">
                                        <p:cTn id="132" dur="500" fill="hold"/>
                                        <p:tgtEl>
                                          <p:spTgt spid="112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 presetClass="entr" presetSubtype="4" fill="hold" nodeType="clickEffect">
                                  <p:stCondLst>
                                    <p:cond delay="0"/>
                                  </p:stCondLst>
                                  <p:childTnLst>
                                    <p:set>
                                      <p:cBhvr>
                                        <p:cTn id="136" dur="1" fill="hold">
                                          <p:stCondLst>
                                            <p:cond delay="0"/>
                                          </p:stCondLst>
                                        </p:cTn>
                                        <p:tgtEl>
                                          <p:spTgt spid="11267">
                                            <p:txEl>
                                              <p:pRg st="3" end="3"/>
                                            </p:txEl>
                                          </p:spTgt>
                                        </p:tgtEl>
                                        <p:attrNameLst>
                                          <p:attrName>style.visibility</p:attrName>
                                        </p:attrNameLst>
                                      </p:cBhvr>
                                      <p:to>
                                        <p:strVal val="visible"/>
                                      </p:to>
                                    </p:set>
                                    <p:anim calcmode="lin" valueType="num">
                                      <p:cBhvr additive="base">
                                        <p:cTn id="137" dur="500" fill="hold"/>
                                        <p:tgtEl>
                                          <p:spTgt spid="11267">
                                            <p:txEl>
                                              <p:pRg st="3" end="3"/>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1126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90" grpId="0" animBg="1"/>
      <p:bldP spid="11289" grpId="0" animBg="1"/>
      <p:bldP spid="11283" grpId="0" animBg="1"/>
      <p:bldP spid="11270" grpId="0"/>
      <p:bldP spid="11271" grpId="0"/>
      <p:bldP spid="11273" grpId="0"/>
      <p:bldP spid="11275" grpId="0"/>
      <p:bldP spid="11277" grpId="0"/>
      <p:bldP spid="11279" grpId="0"/>
      <p:bldP spid="11281" grpId="0"/>
      <p:bldP spid="11282" grpId="0" animBg="1"/>
      <p:bldP spid="11285" grpId="0" animBg="1"/>
      <p:bldP spid="11286" grpId="0"/>
      <p:bldP spid="1128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a:xfrm>
            <a:off x="1981200" y="533400"/>
            <a:ext cx="8229600" cy="5943600"/>
          </a:xfrm>
        </p:spPr>
        <p:txBody>
          <a:bodyPr>
            <a:normAutofit/>
          </a:bodyPr>
          <a:lstStyle/>
          <a:p>
            <a:pPr eaLnBrk="1" hangingPunct="1"/>
            <a:r>
              <a:rPr lang="zh-CN" altLang="en-US" sz="2800"/>
              <a:t>或者考虑如下场景</a:t>
            </a:r>
          </a:p>
          <a:p>
            <a:pPr eaLnBrk="1" hangingPunct="1"/>
            <a:endParaRPr lang="zh-CN" altLang="en-US" sz="2800"/>
          </a:p>
          <a:p>
            <a:pPr eaLnBrk="1" hangingPunct="1"/>
            <a:endParaRPr lang="zh-CN" altLang="en-US" sz="2800"/>
          </a:p>
          <a:p>
            <a:pPr eaLnBrk="1" hangingPunct="1"/>
            <a:endParaRPr lang="zh-CN" altLang="en-US" sz="2800"/>
          </a:p>
          <a:p>
            <a:pPr eaLnBrk="1" hangingPunct="1"/>
            <a:endParaRPr lang="zh-CN" altLang="en-US" sz="2800"/>
          </a:p>
          <a:p>
            <a:pPr eaLnBrk="1" hangingPunct="1"/>
            <a:endParaRPr lang="zh-CN" altLang="en-US" sz="2800"/>
          </a:p>
          <a:p>
            <a:pPr eaLnBrk="1" hangingPunct="1"/>
            <a:endParaRPr lang="zh-CN" altLang="en-US" sz="2800"/>
          </a:p>
          <a:p>
            <a:pPr eaLnBrk="1" hangingPunct="1"/>
            <a:endParaRPr lang="zh-CN" altLang="en-US" sz="2800"/>
          </a:p>
          <a:p>
            <a:pPr lvl="1" eaLnBrk="1" hangingPunct="1"/>
            <a:r>
              <a:rPr lang="zh-CN" altLang="en-US" sz="2400"/>
              <a:t>客户端</a:t>
            </a:r>
            <a:r>
              <a:rPr lang="en-US" altLang="zh-CN" sz="2400"/>
              <a:t>close</a:t>
            </a:r>
            <a:r>
              <a:rPr lang="zh-CN" altLang="en-US" sz="2400"/>
              <a:t>套接字</a:t>
            </a:r>
          </a:p>
          <a:p>
            <a:pPr lvl="1" eaLnBrk="1" hangingPunct="1"/>
            <a:r>
              <a:rPr lang="zh-CN" altLang="en-US" sz="2400"/>
              <a:t>但是，从服务器</a:t>
            </a:r>
            <a:r>
              <a:rPr lang="en-US" altLang="zh-CN" sz="2400"/>
              <a:t>echo</a:t>
            </a:r>
            <a:r>
              <a:rPr lang="zh-CN" altLang="en-US" sz="2400"/>
              <a:t>回来的消息仍然在通信线路上</a:t>
            </a:r>
          </a:p>
          <a:p>
            <a:pPr lvl="1" eaLnBrk="1" hangingPunct="1"/>
            <a:r>
              <a:rPr lang="zh-CN" altLang="en-US" sz="2400"/>
              <a:t>客户端应该回显这些字符串</a:t>
            </a:r>
          </a:p>
        </p:txBody>
      </p:sp>
      <p:graphicFrame>
        <p:nvGraphicFramePr>
          <p:cNvPr id="18435" name="Object 4"/>
          <p:cNvGraphicFramePr>
            <a:graphicFrameLocks noChangeAspect="1"/>
          </p:cNvGraphicFramePr>
          <p:nvPr/>
        </p:nvGraphicFramePr>
        <p:xfrm>
          <a:off x="2270125" y="2435226"/>
          <a:ext cx="7786688" cy="1857375"/>
        </p:xfrm>
        <a:graphic>
          <a:graphicData uri="http://schemas.openxmlformats.org/presentationml/2006/ole">
            <mc:AlternateContent xmlns:mc="http://schemas.openxmlformats.org/markup-compatibility/2006">
              <mc:Choice xmlns:v="urn:schemas-microsoft-com:vml" Requires="v">
                <p:oleObj name="Visio" r:id="rId2" imgW="4912995" imgH="1171956" progId="Visio.Drawing.11">
                  <p:embed/>
                </p:oleObj>
              </mc:Choice>
              <mc:Fallback>
                <p:oleObj name="Visio" r:id="rId2" imgW="4912995" imgH="1171956" progId="Visio.Drawing.11">
                  <p:embed/>
                  <p:pic>
                    <p:nvPicPr>
                      <p:cNvPr id="18435"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0125" y="2435226"/>
                        <a:ext cx="7786688"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41" name="Text Box 5"/>
          <p:cNvSpPr txBox="1">
            <a:spLocks noChangeArrowheads="1"/>
          </p:cNvSpPr>
          <p:nvPr/>
        </p:nvSpPr>
        <p:spPr bwMode="auto">
          <a:xfrm>
            <a:off x="2927350" y="2565401"/>
            <a:ext cx="155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Hello, world!</a:t>
            </a:r>
          </a:p>
        </p:txBody>
      </p:sp>
      <p:sp>
        <p:nvSpPr>
          <p:cNvPr id="14343" name="Text Box 7"/>
          <p:cNvSpPr txBox="1">
            <a:spLocks noChangeArrowheads="1"/>
          </p:cNvSpPr>
          <p:nvPr/>
        </p:nvSpPr>
        <p:spPr bwMode="auto">
          <a:xfrm>
            <a:off x="6527800" y="2565401"/>
            <a:ext cx="155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Hello, world!</a:t>
            </a:r>
          </a:p>
        </p:txBody>
      </p:sp>
      <p:sp>
        <p:nvSpPr>
          <p:cNvPr id="14344" name="Text Box 8"/>
          <p:cNvSpPr txBox="1">
            <a:spLocks noChangeArrowheads="1"/>
          </p:cNvSpPr>
          <p:nvPr/>
        </p:nvSpPr>
        <p:spPr bwMode="auto">
          <a:xfrm>
            <a:off x="6527800" y="3500438"/>
            <a:ext cx="1555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Hello, world!</a:t>
            </a:r>
          </a:p>
        </p:txBody>
      </p:sp>
      <p:sp>
        <p:nvSpPr>
          <p:cNvPr id="14345" name="Line 9"/>
          <p:cNvSpPr>
            <a:spLocks noChangeShapeType="1"/>
          </p:cNvSpPr>
          <p:nvPr/>
        </p:nvSpPr>
        <p:spPr bwMode="auto">
          <a:xfrm>
            <a:off x="2927351" y="2924175"/>
            <a:ext cx="1584325"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7" name="Line 11"/>
          <p:cNvSpPr>
            <a:spLocks noChangeShapeType="1"/>
          </p:cNvSpPr>
          <p:nvPr/>
        </p:nvSpPr>
        <p:spPr bwMode="auto">
          <a:xfrm>
            <a:off x="6527801" y="2924175"/>
            <a:ext cx="1584325"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8" name="Line 12"/>
          <p:cNvSpPr>
            <a:spLocks noChangeShapeType="1"/>
          </p:cNvSpPr>
          <p:nvPr/>
        </p:nvSpPr>
        <p:spPr bwMode="auto">
          <a:xfrm>
            <a:off x="6527801" y="3500438"/>
            <a:ext cx="1584325" cy="0"/>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4349" name="Picture 13" descr="DY{GNN~H`71ATL}YSD2}0OK"/>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503613" y="2492375"/>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0" name="Picture 14" descr="_A~_C_F`%IP6P74Q9KE%$%5"/>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159375" y="2997200"/>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5722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341"/>
                                        </p:tgtEl>
                                        <p:attrNameLst>
                                          <p:attrName>style.visibility</p:attrName>
                                        </p:attrNameLst>
                                      </p:cBhvr>
                                      <p:to>
                                        <p:strVal val="visible"/>
                                      </p:to>
                                    </p:set>
                                    <p:anim calcmode="lin" valueType="num">
                                      <p:cBhvr additive="base">
                                        <p:cTn id="7" dur="500" fill="hold"/>
                                        <p:tgtEl>
                                          <p:spTgt spid="14341"/>
                                        </p:tgtEl>
                                        <p:attrNameLst>
                                          <p:attrName>ppt_x</p:attrName>
                                        </p:attrNameLst>
                                      </p:cBhvr>
                                      <p:tavLst>
                                        <p:tav tm="0">
                                          <p:val>
                                            <p:strVal val="#ppt_x"/>
                                          </p:val>
                                        </p:tav>
                                        <p:tav tm="100000">
                                          <p:val>
                                            <p:strVal val="#ppt_x"/>
                                          </p:val>
                                        </p:tav>
                                      </p:tavLst>
                                    </p:anim>
                                    <p:anim calcmode="lin" valueType="num">
                                      <p:cBhvr additive="base">
                                        <p:cTn id="8" dur="500" fill="hold"/>
                                        <p:tgtEl>
                                          <p:spTgt spid="1434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345"/>
                                        </p:tgtEl>
                                        <p:attrNameLst>
                                          <p:attrName>style.visibility</p:attrName>
                                        </p:attrNameLst>
                                      </p:cBhvr>
                                      <p:to>
                                        <p:strVal val="visible"/>
                                      </p:to>
                                    </p:set>
                                    <p:anim calcmode="lin" valueType="num">
                                      <p:cBhvr additive="base">
                                        <p:cTn id="11" dur="500" fill="hold"/>
                                        <p:tgtEl>
                                          <p:spTgt spid="14345"/>
                                        </p:tgtEl>
                                        <p:attrNameLst>
                                          <p:attrName>ppt_x</p:attrName>
                                        </p:attrNameLst>
                                      </p:cBhvr>
                                      <p:tavLst>
                                        <p:tav tm="0">
                                          <p:val>
                                            <p:strVal val="#ppt_x"/>
                                          </p:val>
                                        </p:tav>
                                        <p:tav tm="100000">
                                          <p:val>
                                            <p:strVal val="#ppt_x"/>
                                          </p:val>
                                        </p:tav>
                                      </p:tavLst>
                                    </p:anim>
                                    <p:anim calcmode="lin" valueType="num">
                                      <p:cBhvr additive="base">
                                        <p:cTn id="12" dur="500" fill="hold"/>
                                        <p:tgtEl>
                                          <p:spTgt spid="14345"/>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4347"/>
                                        </p:tgtEl>
                                        <p:attrNameLst>
                                          <p:attrName>style.visibility</p:attrName>
                                        </p:attrNameLst>
                                      </p:cBhvr>
                                      <p:to>
                                        <p:strVal val="visible"/>
                                      </p:to>
                                    </p:set>
                                    <p:anim calcmode="lin" valueType="num">
                                      <p:cBhvr additive="base">
                                        <p:cTn id="17" dur="500" fill="hold"/>
                                        <p:tgtEl>
                                          <p:spTgt spid="14347"/>
                                        </p:tgtEl>
                                        <p:attrNameLst>
                                          <p:attrName>ppt_x</p:attrName>
                                        </p:attrNameLst>
                                      </p:cBhvr>
                                      <p:tavLst>
                                        <p:tav tm="0">
                                          <p:val>
                                            <p:strVal val="#ppt_x"/>
                                          </p:val>
                                        </p:tav>
                                        <p:tav tm="100000">
                                          <p:val>
                                            <p:strVal val="#ppt_x"/>
                                          </p:val>
                                        </p:tav>
                                      </p:tavLst>
                                    </p:anim>
                                    <p:anim calcmode="lin" valueType="num">
                                      <p:cBhvr additive="base">
                                        <p:cTn id="18" dur="500" fill="hold"/>
                                        <p:tgtEl>
                                          <p:spTgt spid="1434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343"/>
                                        </p:tgtEl>
                                        <p:attrNameLst>
                                          <p:attrName>style.visibility</p:attrName>
                                        </p:attrNameLst>
                                      </p:cBhvr>
                                      <p:to>
                                        <p:strVal val="visible"/>
                                      </p:to>
                                    </p:set>
                                    <p:anim calcmode="lin" valueType="num">
                                      <p:cBhvr additive="base">
                                        <p:cTn id="21" dur="500" fill="hold"/>
                                        <p:tgtEl>
                                          <p:spTgt spid="14343"/>
                                        </p:tgtEl>
                                        <p:attrNameLst>
                                          <p:attrName>ppt_x</p:attrName>
                                        </p:attrNameLst>
                                      </p:cBhvr>
                                      <p:tavLst>
                                        <p:tav tm="0">
                                          <p:val>
                                            <p:strVal val="#ppt_x"/>
                                          </p:val>
                                        </p:tav>
                                        <p:tav tm="100000">
                                          <p:val>
                                            <p:strVal val="#ppt_x"/>
                                          </p:val>
                                        </p:tav>
                                      </p:tavLst>
                                    </p:anim>
                                    <p:anim calcmode="lin" valueType="num">
                                      <p:cBhvr additive="base">
                                        <p:cTn id="22" dur="500" fill="hold"/>
                                        <p:tgtEl>
                                          <p:spTgt spid="14343"/>
                                        </p:tgtEl>
                                        <p:attrNameLst>
                                          <p:attrName>ppt_y</p:attrName>
                                        </p:attrNameLst>
                                      </p:cBhvr>
                                      <p:tavLst>
                                        <p:tav tm="0">
                                          <p:val>
                                            <p:strVal val="1+#ppt_h/2"/>
                                          </p:val>
                                        </p:tav>
                                        <p:tav tm="100000">
                                          <p:val>
                                            <p:strVal val="#ppt_y"/>
                                          </p:val>
                                        </p:tav>
                                      </p:tavLst>
                                    </p:anim>
                                  </p:childTnLst>
                                </p:cTn>
                              </p:par>
                              <p:par>
                                <p:cTn id="23" presetID="2" presetClass="exit" presetSubtype="4" fill="hold" grpId="1" nodeType="withEffect">
                                  <p:stCondLst>
                                    <p:cond delay="0"/>
                                  </p:stCondLst>
                                  <p:childTnLst>
                                    <p:anim calcmode="lin" valueType="num">
                                      <p:cBhvr additive="base">
                                        <p:cTn id="24" dur="500"/>
                                        <p:tgtEl>
                                          <p:spTgt spid="14341"/>
                                        </p:tgtEl>
                                        <p:attrNameLst>
                                          <p:attrName>ppt_x</p:attrName>
                                        </p:attrNameLst>
                                      </p:cBhvr>
                                      <p:tavLst>
                                        <p:tav tm="0">
                                          <p:val>
                                            <p:strVal val="ppt_x"/>
                                          </p:val>
                                        </p:tav>
                                        <p:tav tm="100000">
                                          <p:val>
                                            <p:strVal val="ppt_x"/>
                                          </p:val>
                                        </p:tav>
                                      </p:tavLst>
                                    </p:anim>
                                    <p:anim calcmode="lin" valueType="num">
                                      <p:cBhvr additive="base">
                                        <p:cTn id="25" dur="500"/>
                                        <p:tgtEl>
                                          <p:spTgt spid="14341"/>
                                        </p:tgtEl>
                                        <p:attrNameLst>
                                          <p:attrName>ppt_y</p:attrName>
                                        </p:attrNameLst>
                                      </p:cBhvr>
                                      <p:tavLst>
                                        <p:tav tm="0">
                                          <p:val>
                                            <p:strVal val="ppt_y"/>
                                          </p:val>
                                        </p:tav>
                                        <p:tav tm="100000">
                                          <p:val>
                                            <p:strVal val="1+ppt_h/2"/>
                                          </p:val>
                                        </p:tav>
                                      </p:tavLst>
                                    </p:anim>
                                    <p:set>
                                      <p:cBhvr>
                                        <p:cTn id="26" dur="1" fill="hold">
                                          <p:stCondLst>
                                            <p:cond delay="499"/>
                                          </p:stCondLst>
                                        </p:cTn>
                                        <p:tgtEl>
                                          <p:spTgt spid="14341"/>
                                        </p:tgtEl>
                                        <p:attrNameLst>
                                          <p:attrName>style.visibility</p:attrName>
                                        </p:attrNameLst>
                                      </p:cBhvr>
                                      <p:to>
                                        <p:strVal val="hidden"/>
                                      </p:to>
                                    </p:set>
                                  </p:childTnLst>
                                </p:cTn>
                              </p:par>
                              <p:par>
                                <p:cTn id="27" presetID="2" presetClass="exit" presetSubtype="4" fill="hold" nodeType="withEffect">
                                  <p:stCondLst>
                                    <p:cond delay="0"/>
                                  </p:stCondLst>
                                  <p:childTnLst>
                                    <p:anim calcmode="lin" valueType="num">
                                      <p:cBhvr additive="base">
                                        <p:cTn id="28" dur="500"/>
                                        <p:tgtEl>
                                          <p:spTgt spid="14345"/>
                                        </p:tgtEl>
                                        <p:attrNameLst>
                                          <p:attrName>ppt_x</p:attrName>
                                        </p:attrNameLst>
                                      </p:cBhvr>
                                      <p:tavLst>
                                        <p:tav tm="0">
                                          <p:val>
                                            <p:strVal val="ppt_x"/>
                                          </p:val>
                                        </p:tav>
                                        <p:tav tm="100000">
                                          <p:val>
                                            <p:strVal val="ppt_x"/>
                                          </p:val>
                                        </p:tav>
                                      </p:tavLst>
                                    </p:anim>
                                    <p:anim calcmode="lin" valueType="num">
                                      <p:cBhvr additive="base">
                                        <p:cTn id="29" dur="500"/>
                                        <p:tgtEl>
                                          <p:spTgt spid="14345"/>
                                        </p:tgtEl>
                                        <p:attrNameLst>
                                          <p:attrName>ppt_y</p:attrName>
                                        </p:attrNameLst>
                                      </p:cBhvr>
                                      <p:tavLst>
                                        <p:tav tm="0">
                                          <p:val>
                                            <p:strVal val="ppt_y"/>
                                          </p:val>
                                        </p:tav>
                                        <p:tav tm="100000">
                                          <p:val>
                                            <p:strVal val="1+ppt_h/2"/>
                                          </p:val>
                                        </p:tav>
                                      </p:tavLst>
                                    </p:anim>
                                    <p:set>
                                      <p:cBhvr>
                                        <p:cTn id="30" dur="1" fill="hold">
                                          <p:stCondLst>
                                            <p:cond delay="499"/>
                                          </p:stCondLst>
                                        </p:cTn>
                                        <p:tgtEl>
                                          <p:spTgt spid="14345"/>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14349"/>
                                        </p:tgtEl>
                                        <p:attrNameLst>
                                          <p:attrName>style.visibility</p:attrName>
                                        </p:attrNameLst>
                                      </p:cBhvr>
                                      <p:to>
                                        <p:strVal val="visible"/>
                                      </p:to>
                                    </p:set>
                                    <p:anim calcmode="lin" valueType="num">
                                      <p:cBhvr additive="base">
                                        <p:cTn id="35" dur="500" fill="hold"/>
                                        <p:tgtEl>
                                          <p:spTgt spid="14349"/>
                                        </p:tgtEl>
                                        <p:attrNameLst>
                                          <p:attrName>ppt_x</p:attrName>
                                        </p:attrNameLst>
                                      </p:cBhvr>
                                      <p:tavLst>
                                        <p:tav tm="0">
                                          <p:val>
                                            <p:strVal val="#ppt_x"/>
                                          </p:val>
                                        </p:tav>
                                        <p:tav tm="100000">
                                          <p:val>
                                            <p:strVal val="#ppt_x"/>
                                          </p:val>
                                        </p:tav>
                                      </p:tavLst>
                                    </p:anim>
                                    <p:anim calcmode="lin" valueType="num">
                                      <p:cBhvr additive="base">
                                        <p:cTn id="36" dur="500" fill="hold"/>
                                        <p:tgtEl>
                                          <p:spTgt spid="14349"/>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14348"/>
                                        </p:tgtEl>
                                        <p:attrNameLst>
                                          <p:attrName>style.visibility</p:attrName>
                                        </p:attrNameLst>
                                      </p:cBhvr>
                                      <p:to>
                                        <p:strVal val="visible"/>
                                      </p:to>
                                    </p:set>
                                    <p:anim calcmode="lin" valueType="num">
                                      <p:cBhvr additive="base">
                                        <p:cTn id="41" dur="500" fill="hold"/>
                                        <p:tgtEl>
                                          <p:spTgt spid="14348"/>
                                        </p:tgtEl>
                                        <p:attrNameLst>
                                          <p:attrName>ppt_x</p:attrName>
                                        </p:attrNameLst>
                                      </p:cBhvr>
                                      <p:tavLst>
                                        <p:tav tm="0">
                                          <p:val>
                                            <p:strVal val="#ppt_x"/>
                                          </p:val>
                                        </p:tav>
                                        <p:tav tm="100000">
                                          <p:val>
                                            <p:strVal val="#ppt_x"/>
                                          </p:val>
                                        </p:tav>
                                      </p:tavLst>
                                    </p:anim>
                                    <p:anim calcmode="lin" valueType="num">
                                      <p:cBhvr additive="base">
                                        <p:cTn id="42" dur="500" fill="hold"/>
                                        <p:tgtEl>
                                          <p:spTgt spid="1434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4344"/>
                                        </p:tgtEl>
                                        <p:attrNameLst>
                                          <p:attrName>style.visibility</p:attrName>
                                        </p:attrNameLst>
                                      </p:cBhvr>
                                      <p:to>
                                        <p:strVal val="visible"/>
                                      </p:to>
                                    </p:set>
                                    <p:anim calcmode="lin" valueType="num">
                                      <p:cBhvr additive="base">
                                        <p:cTn id="45" dur="500" fill="hold"/>
                                        <p:tgtEl>
                                          <p:spTgt spid="14344"/>
                                        </p:tgtEl>
                                        <p:attrNameLst>
                                          <p:attrName>ppt_x</p:attrName>
                                        </p:attrNameLst>
                                      </p:cBhvr>
                                      <p:tavLst>
                                        <p:tav tm="0">
                                          <p:val>
                                            <p:strVal val="#ppt_x"/>
                                          </p:val>
                                        </p:tav>
                                        <p:tav tm="100000">
                                          <p:val>
                                            <p:strVal val="#ppt_x"/>
                                          </p:val>
                                        </p:tav>
                                      </p:tavLst>
                                    </p:anim>
                                    <p:anim calcmode="lin" valueType="num">
                                      <p:cBhvr additive="base">
                                        <p:cTn id="46" dur="500" fill="hold"/>
                                        <p:tgtEl>
                                          <p:spTgt spid="14344"/>
                                        </p:tgtEl>
                                        <p:attrNameLst>
                                          <p:attrName>ppt_y</p:attrName>
                                        </p:attrNameLst>
                                      </p:cBhvr>
                                      <p:tavLst>
                                        <p:tav tm="0">
                                          <p:val>
                                            <p:strVal val="1+#ppt_h/2"/>
                                          </p:val>
                                        </p:tav>
                                        <p:tav tm="100000">
                                          <p:val>
                                            <p:strVal val="#ppt_y"/>
                                          </p:val>
                                        </p:tav>
                                      </p:tavLst>
                                    </p:anim>
                                  </p:childTnLst>
                                </p:cTn>
                              </p:par>
                              <p:par>
                                <p:cTn id="47" presetID="2" presetClass="exit" presetSubtype="4" fill="hold" nodeType="withEffect">
                                  <p:stCondLst>
                                    <p:cond delay="0"/>
                                  </p:stCondLst>
                                  <p:childTnLst>
                                    <p:anim calcmode="lin" valueType="num">
                                      <p:cBhvr additive="base">
                                        <p:cTn id="48" dur="500"/>
                                        <p:tgtEl>
                                          <p:spTgt spid="14347"/>
                                        </p:tgtEl>
                                        <p:attrNameLst>
                                          <p:attrName>ppt_x</p:attrName>
                                        </p:attrNameLst>
                                      </p:cBhvr>
                                      <p:tavLst>
                                        <p:tav tm="0">
                                          <p:val>
                                            <p:strVal val="ppt_x"/>
                                          </p:val>
                                        </p:tav>
                                        <p:tav tm="100000">
                                          <p:val>
                                            <p:strVal val="ppt_x"/>
                                          </p:val>
                                        </p:tav>
                                      </p:tavLst>
                                    </p:anim>
                                    <p:anim calcmode="lin" valueType="num">
                                      <p:cBhvr additive="base">
                                        <p:cTn id="49" dur="500"/>
                                        <p:tgtEl>
                                          <p:spTgt spid="14347"/>
                                        </p:tgtEl>
                                        <p:attrNameLst>
                                          <p:attrName>ppt_y</p:attrName>
                                        </p:attrNameLst>
                                      </p:cBhvr>
                                      <p:tavLst>
                                        <p:tav tm="0">
                                          <p:val>
                                            <p:strVal val="ppt_y"/>
                                          </p:val>
                                        </p:tav>
                                        <p:tav tm="100000">
                                          <p:val>
                                            <p:strVal val="1+ppt_h/2"/>
                                          </p:val>
                                        </p:tav>
                                      </p:tavLst>
                                    </p:anim>
                                    <p:set>
                                      <p:cBhvr>
                                        <p:cTn id="50" dur="1" fill="hold">
                                          <p:stCondLst>
                                            <p:cond delay="499"/>
                                          </p:stCondLst>
                                        </p:cTn>
                                        <p:tgtEl>
                                          <p:spTgt spid="14347"/>
                                        </p:tgtEl>
                                        <p:attrNameLst>
                                          <p:attrName>style.visibility</p:attrName>
                                        </p:attrNameLst>
                                      </p:cBhvr>
                                      <p:to>
                                        <p:strVal val="hidden"/>
                                      </p:to>
                                    </p:set>
                                  </p:childTnLst>
                                </p:cTn>
                              </p:par>
                              <p:par>
                                <p:cTn id="51" presetID="2" presetClass="exit" presetSubtype="4" fill="hold" grpId="1" nodeType="withEffect">
                                  <p:stCondLst>
                                    <p:cond delay="0"/>
                                  </p:stCondLst>
                                  <p:childTnLst>
                                    <p:anim calcmode="lin" valueType="num">
                                      <p:cBhvr additive="base">
                                        <p:cTn id="52" dur="500"/>
                                        <p:tgtEl>
                                          <p:spTgt spid="14343"/>
                                        </p:tgtEl>
                                        <p:attrNameLst>
                                          <p:attrName>ppt_x</p:attrName>
                                        </p:attrNameLst>
                                      </p:cBhvr>
                                      <p:tavLst>
                                        <p:tav tm="0">
                                          <p:val>
                                            <p:strVal val="ppt_x"/>
                                          </p:val>
                                        </p:tav>
                                        <p:tav tm="100000">
                                          <p:val>
                                            <p:strVal val="ppt_x"/>
                                          </p:val>
                                        </p:tav>
                                      </p:tavLst>
                                    </p:anim>
                                    <p:anim calcmode="lin" valueType="num">
                                      <p:cBhvr additive="base">
                                        <p:cTn id="53" dur="500"/>
                                        <p:tgtEl>
                                          <p:spTgt spid="14343"/>
                                        </p:tgtEl>
                                        <p:attrNameLst>
                                          <p:attrName>ppt_y</p:attrName>
                                        </p:attrNameLst>
                                      </p:cBhvr>
                                      <p:tavLst>
                                        <p:tav tm="0">
                                          <p:val>
                                            <p:strVal val="ppt_y"/>
                                          </p:val>
                                        </p:tav>
                                        <p:tav tm="100000">
                                          <p:val>
                                            <p:strVal val="1+ppt_h/2"/>
                                          </p:val>
                                        </p:tav>
                                      </p:tavLst>
                                    </p:anim>
                                    <p:set>
                                      <p:cBhvr>
                                        <p:cTn id="54" dur="1" fill="hold">
                                          <p:stCondLst>
                                            <p:cond delay="499"/>
                                          </p:stCondLst>
                                        </p:cTn>
                                        <p:tgtEl>
                                          <p:spTgt spid="14343"/>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nodeType="clickEffect">
                                  <p:stCondLst>
                                    <p:cond delay="0"/>
                                  </p:stCondLst>
                                  <p:childTnLst>
                                    <p:set>
                                      <p:cBhvr>
                                        <p:cTn id="58" dur="1" fill="hold">
                                          <p:stCondLst>
                                            <p:cond delay="0"/>
                                          </p:stCondLst>
                                        </p:cTn>
                                        <p:tgtEl>
                                          <p:spTgt spid="14350"/>
                                        </p:tgtEl>
                                        <p:attrNameLst>
                                          <p:attrName>style.visibility</p:attrName>
                                        </p:attrNameLst>
                                      </p:cBhvr>
                                      <p:to>
                                        <p:strVal val="visible"/>
                                      </p:to>
                                    </p:set>
                                    <p:anim calcmode="lin" valueType="num">
                                      <p:cBhvr additive="base">
                                        <p:cTn id="59" dur="500" fill="hold"/>
                                        <p:tgtEl>
                                          <p:spTgt spid="14350"/>
                                        </p:tgtEl>
                                        <p:attrNameLst>
                                          <p:attrName>ppt_x</p:attrName>
                                        </p:attrNameLst>
                                      </p:cBhvr>
                                      <p:tavLst>
                                        <p:tav tm="0">
                                          <p:val>
                                            <p:strVal val="#ppt_x"/>
                                          </p:val>
                                        </p:tav>
                                        <p:tav tm="100000">
                                          <p:val>
                                            <p:strVal val="#ppt_x"/>
                                          </p:val>
                                        </p:tav>
                                      </p:tavLst>
                                    </p:anim>
                                    <p:anim calcmode="lin" valueType="num">
                                      <p:cBhvr additive="base">
                                        <p:cTn id="60" dur="500" fill="hold"/>
                                        <p:tgtEl>
                                          <p:spTgt spid="14350"/>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nodeType="clickEffect">
                                  <p:stCondLst>
                                    <p:cond delay="0"/>
                                  </p:stCondLst>
                                  <p:childTnLst>
                                    <p:set>
                                      <p:cBhvr>
                                        <p:cTn id="64" dur="1" fill="hold">
                                          <p:stCondLst>
                                            <p:cond delay="0"/>
                                          </p:stCondLst>
                                        </p:cTn>
                                        <p:tgtEl>
                                          <p:spTgt spid="14339">
                                            <p:txEl>
                                              <p:pRg st="8" end="8"/>
                                            </p:txEl>
                                          </p:spTgt>
                                        </p:tgtEl>
                                        <p:attrNameLst>
                                          <p:attrName>style.visibility</p:attrName>
                                        </p:attrNameLst>
                                      </p:cBhvr>
                                      <p:to>
                                        <p:strVal val="visible"/>
                                      </p:to>
                                    </p:set>
                                    <p:anim calcmode="lin" valueType="num">
                                      <p:cBhvr additive="base">
                                        <p:cTn id="65" dur="500" fill="hold"/>
                                        <p:tgtEl>
                                          <p:spTgt spid="14339">
                                            <p:txEl>
                                              <p:pRg st="8" end="8"/>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433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4" fill="hold" nodeType="clickEffect">
                                  <p:stCondLst>
                                    <p:cond delay="0"/>
                                  </p:stCondLst>
                                  <p:childTnLst>
                                    <p:set>
                                      <p:cBhvr>
                                        <p:cTn id="70" dur="1" fill="hold">
                                          <p:stCondLst>
                                            <p:cond delay="0"/>
                                          </p:stCondLst>
                                        </p:cTn>
                                        <p:tgtEl>
                                          <p:spTgt spid="14339">
                                            <p:txEl>
                                              <p:pRg st="9" end="9"/>
                                            </p:txEl>
                                          </p:spTgt>
                                        </p:tgtEl>
                                        <p:attrNameLst>
                                          <p:attrName>style.visibility</p:attrName>
                                        </p:attrNameLst>
                                      </p:cBhvr>
                                      <p:to>
                                        <p:strVal val="visible"/>
                                      </p:to>
                                    </p:set>
                                    <p:anim calcmode="lin" valueType="num">
                                      <p:cBhvr additive="base">
                                        <p:cTn id="71" dur="500" fill="hold"/>
                                        <p:tgtEl>
                                          <p:spTgt spid="14339">
                                            <p:txEl>
                                              <p:pRg st="9" end="9"/>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14339">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4" fill="hold" nodeType="clickEffect">
                                  <p:stCondLst>
                                    <p:cond delay="0"/>
                                  </p:stCondLst>
                                  <p:childTnLst>
                                    <p:set>
                                      <p:cBhvr>
                                        <p:cTn id="76" dur="1" fill="hold">
                                          <p:stCondLst>
                                            <p:cond delay="0"/>
                                          </p:stCondLst>
                                        </p:cTn>
                                        <p:tgtEl>
                                          <p:spTgt spid="14339">
                                            <p:txEl>
                                              <p:pRg st="10" end="10"/>
                                            </p:txEl>
                                          </p:spTgt>
                                        </p:tgtEl>
                                        <p:attrNameLst>
                                          <p:attrName>style.visibility</p:attrName>
                                        </p:attrNameLst>
                                      </p:cBhvr>
                                      <p:to>
                                        <p:strVal val="visible"/>
                                      </p:to>
                                    </p:set>
                                    <p:anim calcmode="lin" valueType="num">
                                      <p:cBhvr additive="base">
                                        <p:cTn id="77" dur="500" fill="hold"/>
                                        <p:tgtEl>
                                          <p:spTgt spid="14339">
                                            <p:txEl>
                                              <p:pRg st="10" end="1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14339">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p:bldP spid="14341" grpId="1"/>
      <p:bldP spid="14343" grpId="0"/>
      <p:bldP spid="14343" grpId="1"/>
      <p:bldP spid="1434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1981200" y="609600"/>
            <a:ext cx="8229600" cy="5257800"/>
          </a:xfrm>
        </p:spPr>
        <p:txBody>
          <a:bodyPr/>
          <a:lstStyle/>
          <a:p>
            <a:pPr eaLnBrk="1" hangingPunct="1"/>
            <a:r>
              <a:rPr lang="en-US" altLang="zh-CN"/>
              <a:t>echo</a:t>
            </a:r>
            <a:r>
              <a:rPr lang="zh-CN" altLang="en-US"/>
              <a:t>多线程模型</a:t>
            </a:r>
          </a:p>
        </p:txBody>
      </p:sp>
      <p:sp>
        <p:nvSpPr>
          <p:cNvPr id="19459" name="Rectangle 4"/>
          <p:cNvSpPr>
            <a:spLocks noChangeArrowheads="1"/>
          </p:cNvSpPr>
          <p:nvPr/>
        </p:nvSpPr>
        <p:spPr bwMode="auto">
          <a:xfrm>
            <a:off x="2997201" y="3286125"/>
            <a:ext cx="5618163" cy="719138"/>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60" name="Rectangle 5"/>
          <p:cNvSpPr>
            <a:spLocks noChangeArrowheads="1"/>
          </p:cNvSpPr>
          <p:nvPr/>
        </p:nvSpPr>
        <p:spPr bwMode="auto">
          <a:xfrm>
            <a:off x="2997201" y="2349500"/>
            <a:ext cx="5618163" cy="719138"/>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9461" name="Object 6"/>
          <p:cNvGraphicFramePr>
            <a:graphicFrameLocks noChangeAspect="1"/>
          </p:cNvGraphicFramePr>
          <p:nvPr>
            <p:extLst>
              <p:ext uri="{D42A27DB-BD31-4B8C-83A1-F6EECF244321}">
                <p14:modId xmlns:p14="http://schemas.microsoft.com/office/powerpoint/2010/main" val="1140218576"/>
              </p:ext>
            </p:extLst>
          </p:nvPr>
        </p:nvGraphicFramePr>
        <p:xfrm>
          <a:off x="2320943" y="2486580"/>
          <a:ext cx="7786687" cy="1857375"/>
        </p:xfrm>
        <a:graphic>
          <a:graphicData uri="http://schemas.openxmlformats.org/presentationml/2006/ole">
            <mc:AlternateContent xmlns:mc="http://schemas.openxmlformats.org/markup-compatibility/2006">
              <mc:Choice xmlns:v="urn:schemas-microsoft-com:vml" Requires="v">
                <p:oleObj name="Visio" r:id="rId2" imgW="4925187" imgH="1232154" progId="Visio.Drawing.11">
                  <p:embed/>
                </p:oleObj>
              </mc:Choice>
              <mc:Fallback>
                <p:oleObj name="Visio" r:id="rId2" imgW="4925187" imgH="1232154" progId="Visio.Drawing.11">
                  <p:embed/>
                  <p:pic>
                    <p:nvPicPr>
                      <p:cNvPr id="19461"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943" y="2486580"/>
                        <a:ext cx="7786687"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2" name="Text Box 7"/>
          <p:cNvSpPr txBox="1">
            <a:spLocks noChangeArrowheads="1"/>
          </p:cNvSpPr>
          <p:nvPr/>
        </p:nvSpPr>
        <p:spPr bwMode="auto">
          <a:xfrm>
            <a:off x="3141663" y="2565401"/>
            <a:ext cx="155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Hello, world!</a:t>
            </a:r>
          </a:p>
        </p:txBody>
      </p:sp>
      <p:sp>
        <p:nvSpPr>
          <p:cNvPr id="19463" name="Text Box 8"/>
          <p:cNvSpPr txBox="1">
            <a:spLocks noChangeArrowheads="1"/>
          </p:cNvSpPr>
          <p:nvPr/>
        </p:nvSpPr>
        <p:spPr bwMode="auto">
          <a:xfrm>
            <a:off x="3141663" y="3422651"/>
            <a:ext cx="155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Hello, world!</a:t>
            </a:r>
          </a:p>
        </p:txBody>
      </p:sp>
      <p:sp>
        <p:nvSpPr>
          <p:cNvPr id="19464" name="Text Box 9"/>
          <p:cNvSpPr txBox="1">
            <a:spLocks noChangeArrowheads="1"/>
          </p:cNvSpPr>
          <p:nvPr/>
        </p:nvSpPr>
        <p:spPr bwMode="auto">
          <a:xfrm>
            <a:off x="6742113" y="2565401"/>
            <a:ext cx="155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Hello, world!</a:t>
            </a:r>
          </a:p>
        </p:txBody>
      </p:sp>
      <p:sp>
        <p:nvSpPr>
          <p:cNvPr id="19465" name="Text Box 10"/>
          <p:cNvSpPr txBox="1">
            <a:spLocks noChangeArrowheads="1"/>
          </p:cNvSpPr>
          <p:nvPr/>
        </p:nvSpPr>
        <p:spPr bwMode="auto">
          <a:xfrm>
            <a:off x="6742113" y="3500438"/>
            <a:ext cx="1555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Hello, world!</a:t>
            </a:r>
          </a:p>
        </p:txBody>
      </p:sp>
      <p:sp>
        <p:nvSpPr>
          <p:cNvPr id="19466" name="Line 11"/>
          <p:cNvSpPr>
            <a:spLocks noChangeShapeType="1"/>
          </p:cNvSpPr>
          <p:nvPr/>
        </p:nvSpPr>
        <p:spPr bwMode="auto">
          <a:xfrm>
            <a:off x="3141664" y="2924175"/>
            <a:ext cx="1584325"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7" name="Line 12"/>
          <p:cNvSpPr>
            <a:spLocks noChangeShapeType="1"/>
          </p:cNvSpPr>
          <p:nvPr/>
        </p:nvSpPr>
        <p:spPr bwMode="auto">
          <a:xfrm>
            <a:off x="3141664" y="3422650"/>
            <a:ext cx="1584325" cy="0"/>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8" name="Line 13"/>
          <p:cNvSpPr>
            <a:spLocks noChangeShapeType="1"/>
          </p:cNvSpPr>
          <p:nvPr/>
        </p:nvSpPr>
        <p:spPr bwMode="auto">
          <a:xfrm>
            <a:off x="6742114" y="2924175"/>
            <a:ext cx="1584325"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9" name="Line 14"/>
          <p:cNvSpPr>
            <a:spLocks noChangeShapeType="1"/>
          </p:cNvSpPr>
          <p:nvPr/>
        </p:nvSpPr>
        <p:spPr bwMode="auto">
          <a:xfrm>
            <a:off x="6742114" y="3500438"/>
            <a:ext cx="1584325" cy="0"/>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0" name="Text Box 15"/>
          <p:cNvSpPr txBox="1">
            <a:spLocks noChangeArrowheads="1"/>
          </p:cNvSpPr>
          <p:nvPr/>
        </p:nvSpPr>
        <p:spPr bwMode="auto">
          <a:xfrm>
            <a:off x="3179247" y="1963222"/>
            <a:ext cx="11144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发送线程</a:t>
            </a:r>
          </a:p>
        </p:txBody>
      </p:sp>
      <p:sp>
        <p:nvSpPr>
          <p:cNvPr id="19471" name="Text Box 16"/>
          <p:cNvSpPr txBox="1">
            <a:spLocks noChangeArrowheads="1"/>
          </p:cNvSpPr>
          <p:nvPr/>
        </p:nvSpPr>
        <p:spPr bwMode="auto">
          <a:xfrm>
            <a:off x="3179247" y="3992324"/>
            <a:ext cx="11144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接收线程</a:t>
            </a:r>
          </a:p>
        </p:txBody>
      </p:sp>
    </p:spTree>
    <p:extLst>
      <p:ext uri="{BB962C8B-B14F-4D97-AF65-F5344CB8AC3E}">
        <p14:creationId xmlns:p14="http://schemas.microsoft.com/office/powerpoint/2010/main" val="130144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zh-CN" altLang="en-US" dirty="0"/>
              <a:t>线程版客户端</a:t>
            </a:r>
          </a:p>
        </p:txBody>
      </p:sp>
      <p:sp>
        <p:nvSpPr>
          <p:cNvPr id="22531" name="Rectangle 3"/>
          <p:cNvSpPr>
            <a:spLocks noGrp="1" noChangeArrowheads="1"/>
          </p:cNvSpPr>
          <p:nvPr>
            <p:ph type="body" idx="1"/>
          </p:nvPr>
        </p:nvSpPr>
        <p:spPr>
          <a:xfrm>
            <a:off x="1524000" y="1298655"/>
            <a:ext cx="7924800" cy="2819400"/>
          </a:xfrm>
        </p:spPr>
        <p:txBody>
          <a:bodyPr>
            <a:normAutofit/>
          </a:bodyPr>
          <a:lstStyle/>
          <a:p>
            <a:pPr eaLnBrk="1" hangingPunct="1"/>
            <a:r>
              <a:rPr lang="zh-CN" altLang="en-US" sz="2800" dirty="0"/>
              <a:t>设计思路</a:t>
            </a:r>
          </a:p>
          <a:p>
            <a:pPr lvl="1" eaLnBrk="1" hangingPunct="1"/>
            <a:r>
              <a:rPr lang="en-US" altLang="zh-CN" sz="2400" dirty="0"/>
              <a:t>1#</a:t>
            </a:r>
            <a:r>
              <a:rPr lang="zh-CN" altLang="en-US" sz="2400" dirty="0"/>
              <a:t>线程，读</a:t>
            </a:r>
            <a:r>
              <a:rPr lang="en-US" altLang="zh-CN" sz="2400" dirty="0" err="1"/>
              <a:t>stdin</a:t>
            </a:r>
            <a:r>
              <a:rPr lang="zh-CN" altLang="en-US" sz="2400" dirty="0"/>
              <a:t>，然后向服务器发送</a:t>
            </a:r>
          </a:p>
          <a:p>
            <a:pPr lvl="1" eaLnBrk="1" hangingPunct="1"/>
            <a:r>
              <a:rPr lang="en-US" altLang="zh-CN" sz="2400" dirty="0"/>
              <a:t>2#</a:t>
            </a:r>
            <a:r>
              <a:rPr lang="zh-CN" altLang="en-US" sz="2400" dirty="0"/>
              <a:t>线程，读</a:t>
            </a:r>
            <a:r>
              <a:rPr lang="en-US" altLang="zh-CN" sz="2400" dirty="0"/>
              <a:t>socket</a:t>
            </a:r>
            <a:r>
              <a:rPr lang="zh-CN" altLang="en-US" sz="2400" dirty="0"/>
              <a:t>，然后在</a:t>
            </a:r>
            <a:r>
              <a:rPr lang="en-US" altLang="zh-CN" sz="2400" dirty="0" err="1"/>
              <a:t>stdout</a:t>
            </a:r>
            <a:r>
              <a:rPr lang="zh-CN" altLang="en-US" sz="2400" dirty="0"/>
              <a:t>打印</a:t>
            </a:r>
          </a:p>
          <a:p>
            <a:pPr lvl="1" eaLnBrk="1" hangingPunct="1"/>
            <a:r>
              <a:rPr lang="zh-CN" altLang="en-US" sz="2400" dirty="0"/>
              <a:t>问题是，这两个线程，哪一个是主线程？</a:t>
            </a:r>
          </a:p>
          <a:p>
            <a:pPr lvl="2" eaLnBrk="1" hangingPunct="1"/>
            <a:r>
              <a:rPr lang="zh-CN" altLang="en-US" sz="2000" dirty="0"/>
              <a:t>主线程退出，会导致进程退出，从而使得另一线程退出</a:t>
            </a:r>
          </a:p>
          <a:p>
            <a:pPr lvl="2" eaLnBrk="1" hangingPunct="1"/>
            <a:r>
              <a:rPr lang="zh-CN" altLang="en-US" sz="2000" dirty="0"/>
              <a:t>所以，应该以</a:t>
            </a:r>
            <a:r>
              <a:rPr lang="en-US" altLang="zh-CN" sz="2000" dirty="0"/>
              <a:t>2#</a:t>
            </a:r>
            <a:r>
              <a:rPr lang="zh-CN" altLang="en-US" sz="2000" dirty="0"/>
              <a:t>线程作为主线程</a:t>
            </a:r>
          </a:p>
        </p:txBody>
      </p:sp>
      <p:sp>
        <p:nvSpPr>
          <p:cNvPr id="22533" name="Rectangle 5"/>
          <p:cNvSpPr>
            <a:spLocks noChangeArrowheads="1"/>
          </p:cNvSpPr>
          <p:nvPr/>
        </p:nvSpPr>
        <p:spPr bwMode="auto">
          <a:xfrm>
            <a:off x="3819647" y="4448536"/>
            <a:ext cx="1219200" cy="5334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t>1#</a:t>
            </a:r>
          </a:p>
        </p:txBody>
      </p:sp>
      <p:sp>
        <p:nvSpPr>
          <p:cNvPr id="22535" name="Rectangle 7"/>
          <p:cNvSpPr>
            <a:spLocks noChangeArrowheads="1"/>
          </p:cNvSpPr>
          <p:nvPr/>
        </p:nvSpPr>
        <p:spPr bwMode="auto">
          <a:xfrm>
            <a:off x="3819647" y="5362936"/>
            <a:ext cx="1219200" cy="5334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t>2#</a:t>
            </a:r>
          </a:p>
        </p:txBody>
      </p:sp>
      <p:sp>
        <p:nvSpPr>
          <p:cNvPr id="22536" name="Line 8"/>
          <p:cNvSpPr>
            <a:spLocks noChangeShapeType="1"/>
          </p:cNvSpPr>
          <p:nvPr/>
        </p:nvSpPr>
        <p:spPr bwMode="auto">
          <a:xfrm>
            <a:off x="2905247" y="4677136"/>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37" name="Text Box 9"/>
          <p:cNvSpPr txBox="1">
            <a:spLocks noChangeArrowheads="1"/>
          </p:cNvSpPr>
          <p:nvPr/>
        </p:nvSpPr>
        <p:spPr bwMode="auto">
          <a:xfrm>
            <a:off x="2143247" y="4448537"/>
            <a:ext cx="666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stdin</a:t>
            </a:r>
          </a:p>
        </p:txBody>
      </p:sp>
      <p:sp>
        <p:nvSpPr>
          <p:cNvPr id="22538" name="Rectangle 10"/>
          <p:cNvSpPr>
            <a:spLocks noChangeArrowheads="1"/>
          </p:cNvSpPr>
          <p:nvPr/>
        </p:nvSpPr>
        <p:spPr bwMode="auto">
          <a:xfrm>
            <a:off x="6562847" y="4829536"/>
            <a:ext cx="1600200" cy="6858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t>Server</a:t>
            </a:r>
          </a:p>
        </p:txBody>
      </p:sp>
      <p:sp>
        <p:nvSpPr>
          <p:cNvPr id="22540" name="Line 12"/>
          <p:cNvSpPr>
            <a:spLocks noChangeShapeType="1"/>
          </p:cNvSpPr>
          <p:nvPr/>
        </p:nvSpPr>
        <p:spPr bwMode="auto">
          <a:xfrm>
            <a:off x="5038847" y="4677136"/>
            <a:ext cx="15240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41" name="Line 13"/>
          <p:cNvSpPr>
            <a:spLocks noChangeShapeType="1"/>
          </p:cNvSpPr>
          <p:nvPr/>
        </p:nvSpPr>
        <p:spPr bwMode="auto">
          <a:xfrm flipH="1">
            <a:off x="5038847" y="5210536"/>
            <a:ext cx="15240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42" name="Line 14"/>
          <p:cNvSpPr>
            <a:spLocks noChangeShapeType="1"/>
          </p:cNvSpPr>
          <p:nvPr/>
        </p:nvSpPr>
        <p:spPr bwMode="auto">
          <a:xfrm flipH="1">
            <a:off x="2905247" y="5591536"/>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43" name="Text Box 15"/>
          <p:cNvSpPr txBox="1">
            <a:spLocks noChangeArrowheads="1"/>
          </p:cNvSpPr>
          <p:nvPr/>
        </p:nvSpPr>
        <p:spPr bwMode="auto">
          <a:xfrm>
            <a:off x="2143247" y="5399449"/>
            <a:ext cx="806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stdout</a:t>
            </a:r>
          </a:p>
        </p:txBody>
      </p:sp>
      <p:sp>
        <p:nvSpPr>
          <p:cNvPr id="22544" name="Line 16"/>
          <p:cNvSpPr>
            <a:spLocks noChangeShapeType="1"/>
          </p:cNvSpPr>
          <p:nvPr/>
        </p:nvSpPr>
        <p:spPr bwMode="auto">
          <a:xfrm flipV="1">
            <a:off x="4429247" y="4981936"/>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45" name="Text Box 17"/>
          <p:cNvSpPr txBox="1">
            <a:spLocks noChangeArrowheads="1"/>
          </p:cNvSpPr>
          <p:nvPr/>
        </p:nvSpPr>
        <p:spPr bwMode="auto">
          <a:xfrm>
            <a:off x="4413372" y="4927962"/>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创建</a:t>
            </a:r>
          </a:p>
        </p:txBody>
      </p:sp>
      <p:sp>
        <p:nvSpPr>
          <p:cNvPr id="2" name="矩形 1"/>
          <p:cNvSpPr/>
          <p:nvPr/>
        </p:nvSpPr>
        <p:spPr>
          <a:xfrm>
            <a:off x="8075019" y="568063"/>
            <a:ext cx="3638560" cy="400110"/>
          </a:xfrm>
          <a:prstGeom prst="rect">
            <a:avLst/>
          </a:prstGeom>
        </p:spPr>
        <p:txBody>
          <a:bodyPr wrap="square">
            <a:spAutoFit/>
          </a:bodyPr>
          <a:lstStyle/>
          <a:p>
            <a:pPr lvl="2"/>
            <a:r>
              <a:rPr lang="en-US" altLang="zh-CN" sz="2000" dirty="0">
                <a:solidFill>
                  <a:srgbClr val="0070C0"/>
                </a:solidFill>
              </a:rPr>
              <a:t>Ref</a:t>
            </a:r>
            <a:r>
              <a:rPr lang="zh-CN" altLang="en-US" sz="2000" dirty="0">
                <a:solidFill>
                  <a:srgbClr val="0070C0"/>
                </a:solidFill>
              </a:rPr>
              <a:t>：</a:t>
            </a:r>
            <a:r>
              <a:rPr lang="en-US" altLang="zh-CN" sz="2000" dirty="0">
                <a:solidFill>
                  <a:srgbClr val="0070C0"/>
                </a:solidFill>
              </a:rPr>
              <a:t>UNP 26.3</a:t>
            </a:r>
            <a:r>
              <a:rPr lang="zh-CN" altLang="en-US" sz="2000" dirty="0">
                <a:solidFill>
                  <a:srgbClr val="0070C0"/>
                </a:solidFill>
              </a:rPr>
              <a:t>节</a:t>
            </a:r>
          </a:p>
        </p:txBody>
      </p:sp>
    </p:spTree>
    <p:extLst>
      <p:ext uri="{BB962C8B-B14F-4D97-AF65-F5344CB8AC3E}">
        <p14:creationId xmlns:p14="http://schemas.microsoft.com/office/powerpoint/2010/main" val="30382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 calcmode="lin" valueType="num">
                                      <p:cBhvr additive="base">
                                        <p:cTn id="7" dur="500" fill="hold"/>
                                        <p:tgtEl>
                                          <p:spTgt spid="225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2531">
                                            <p:txEl>
                                              <p:pRg st="1" end="1"/>
                                            </p:txEl>
                                          </p:spTgt>
                                        </p:tgtEl>
                                        <p:attrNameLst>
                                          <p:attrName>style.visibility</p:attrName>
                                        </p:attrNameLst>
                                      </p:cBhvr>
                                      <p:to>
                                        <p:strVal val="visible"/>
                                      </p:to>
                                    </p:set>
                                    <p:anim calcmode="lin" valueType="num">
                                      <p:cBhvr additive="base">
                                        <p:cTn id="13" dur="500" fill="hold"/>
                                        <p:tgtEl>
                                          <p:spTgt spid="225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5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2531">
                                            <p:txEl>
                                              <p:pRg st="2" end="2"/>
                                            </p:txEl>
                                          </p:spTgt>
                                        </p:tgtEl>
                                        <p:attrNameLst>
                                          <p:attrName>style.visibility</p:attrName>
                                        </p:attrNameLst>
                                      </p:cBhvr>
                                      <p:to>
                                        <p:strVal val="visible"/>
                                      </p:to>
                                    </p:set>
                                    <p:anim calcmode="lin" valueType="num">
                                      <p:cBhvr additive="base">
                                        <p:cTn id="19" dur="500" fill="hold"/>
                                        <p:tgtEl>
                                          <p:spTgt spid="2253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5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533"/>
                                        </p:tgtEl>
                                        <p:attrNameLst>
                                          <p:attrName>style.visibility</p:attrName>
                                        </p:attrNameLst>
                                      </p:cBhvr>
                                      <p:to>
                                        <p:strVal val="visible"/>
                                      </p:to>
                                    </p:set>
                                    <p:anim calcmode="lin" valueType="num">
                                      <p:cBhvr additive="base">
                                        <p:cTn id="25" dur="500" fill="hold"/>
                                        <p:tgtEl>
                                          <p:spTgt spid="22533"/>
                                        </p:tgtEl>
                                        <p:attrNameLst>
                                          <p:attrName>ppt_x</p:attrName>
                                        </p:attrNameLst>
                                      </p:cBhvr>
                                      <p:tavLst>
                                        <p:tav tm="0">
                                          <p:val>
                                            <p:strVal val="#ppt_x"/>
                                          </p:val>
                                        </p:tav>
                                        <p:tav tm="100000">
                                          <p:val>
                                            <p:strVal val="#ppt_x"/>
                                          </p:val>
                                        </p:tav>
                                      </p:tavLst>
                                    </p:anim>
                                    <p:anim calcmode="lin" valueType="num">
                                      <p:cBhvr additive="base">
                                        <p:cTn id="26" dur="500" fill="hold"/>
                                        <p:tgtEl>
                                          <p:spTgt spid="2253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2536"/>
                                        </p:tgtEl>
                                        <p:attrNameLst>
                                          <p:attrName>style.visibility</p:attrName>
                                        </p:attrNameLst>
                                      </p:cBhvr>
                                      <p:to>
                                        <p:strVal val="visible"/>
                                      </p:to>
                                    </p:set>
                                    <p:anim calcmode="lin" valueType="num">
                                      <p:cBhvr additive="base">
                                        <p:cTn id="29" dur="500" fill="hold"/>
                                        <p:tgtEl>
                                          <p:spTgt spid="22536"/>
                                        </p:tgtEl>
                                        <p:attrNameLst>
                                          <p:attrName>ppt_x</p:attrName>
                                        </p:attrNameLst>
                                      </p:cBhvr>
                                      <p:tavLst>
                                        <p:tav tm="0">
                                          <p:val>
                                            <p:strVal val="#ppt_x"/>
                                          </p:val>
                                        </p:tav>
                                        <p:tav tm="100000">
                                          <p:val>
                                            <p:strVal val="#ppt_x"/>
                                          </p:val>
                                        </p:tav>
                                      </p:tavLst>
                                    </p:anim>
                                    <p:anim calcmode="lin" valueType="num">
                                      <p:cBhvr additive="base">
                                        <p:cTn id="30" dur="500" fill="hold"/>
                                        <p:tgtEl>
                                          <p:spTgt spid="2253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2537"/>
                                        </p:tgtEl>
                                        <p:attrNameLst>
                                          <p:attrName>style.visibility</p:attrName>
                                        </p:attrNameLst>
                                      </p:cBhvr>
                                      <p:to>
                                        <p:strVal val="visible"/>
                                      </p:to>
                                    </p:set>
                                    <p:anim calcmode="lin" valueType="num">
                                      <p:cBhvr additive="base">
                                        <p:cTn id="33" dur="500" fill="hold"/>
                                        <p:tgtEl>
                                          <p:spTgt spid="22537"/>
                                        </p:tgtEl>
                                        <p:attrNameLst>
                                          <p:attrName>ppt_x</p:attrName>
                                        </p:attrNameLst>
                                      </p:cBhvr>
                                      <p:tavLst>
                                        <p:tav tm="0">
                                          <p:val>
                                            <p:strVal val="#ppt_x"/>
                                          </p:val>
                                        </p:tav>
                                        <p:tav tm="100000">
                                          <p:val>
                                            <p:strVal val="#ppt_x"/>
                                          </p:val>
                                        </p:tav>
                                      </p:tavLst>
                                    </p:anim>
                                    <p:anim calcmode="lin" valueType="num">
                                      <p:cBhvr additive="base">
                                        <p:cTn id="34" dur="500" fill="hold"/>
                                        <p:tgtEl>
                                          <p:spTgt spid="22537"/>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2535"/>
                                        </p:tgtEl>
                                        <p:attrNameLst>
                                          <p:attrName>style.visibility</p:attrName>
                                        </p:attrNameLst>
                                      </p:cBhvr>
                                      <p:to>
                                        <p:strVal val="visible"/>
                                      </p:to>
                                    </p:set>
                                    <p:anim calcmode="lin" valueType="num">
                                      <p:cBhvr additive="base">
                                        <p:cTn id="39" dur="500" fill="hold"/>
                                        <p:tgtEl>
                                          <p:spTgt spid="22535"/>
                                        </p:tgtEl>
                                        <p:attrNameLst>
                                          <p:attrName>ppt_x</p:attrName>
                                        </p:attrNameLst>
                                      </p:cBhvr>
                                      <p:tavLst>
                                        <p:tav tm="0">
                                          <p:val>
                                            <p:strVal val="#ppt_x"/>
                                          </p:val>
                                        </p:tav>
                                        <p:tav tm="100000">
                                          <p:val>
                                            <p:strVal val="#ppt_x"/>
                                          </p:val>
                                        </p:tav>
                                      </p:tavLst>
                                    </p:anim>
                                    <p:anim calcmode="lin" valueType="num">
                                      <p:cBhvr additive="base">
                                        <p:cTn id="40" dur="500" fill="hold"/>
                                        <p:tgtEl>
                                          <p:spTgt spid="2253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2542"/>
                                        </p:tgtEl>
                                        <p:attrNameLst>
                                          <p:attrName>style.visibility</p:attrName>
                                        </p:attrNameLst>
                                      </p:cBhvr>
                                      <p:to>
                                        <p:strVal val="visible"/>
                                      </p:to>
                                    </p:set>
                                    <p:anim calcmode="lin" valueType="num">
                                      <p:cBhvr additive="base">
                                        <p:cTn id="43" dur="500" fill="hold"/>
                                        <p:tgtEl>
                                          <p:spTgt spid="22542"/>
                                        </p:tgtEl>
                                        <p:attrNameLst>
                                          <p:attrName>ppt_x</p:attrName>
                                        </p:attrNameLst>
                                      </p:cBhvr>
                                      <p:tavLst>
                                        <p:tav tm="0">
                                          <p:val>
                                            <p:strVal val="#ppt_x"/>
                                          </p:val>
                                        </p:tav>
                                        <p:tav tm="100000">
                                          <p:val>
                                            <p:strVal val="#ppt_x"/>
                                          </p:val>
                                        </p:tav>
                                      </p:tavLst>
                                    </p:anim>
                                    <p:anim calcmode="lin" valueType="num">
                                      <p:cBhvr additive="base">
                                        <p:cTn id="44" dur="500" fill="hold"/>
                                        <p:tgtEl>
                                          <p:spTgt spid="2254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2543"/>
                                        </p:tgtEl>
                                        <p:attrNameLst>
                                          <p:attrName>style.visibility</p:attrName>
                                        </p:attrNameLst>
                                      </p:cBhvr>
                                      <p:to>
                                        <p:strVal val="visible"/>
                                      </p:to>
                                    </p:set>
                                    <p:anim calcmode="lin" valueType="num">
                                      <p:cBhvr additive="base">
                                        <p:cTn id="47" dur="500" fill="hold"/>
                                        <p:tgtEl>
                                          <p:spTgt spid="22543"/>
                                        </p:tgtEl>
                                        <p:attrNameLst>
                                          <p:attrName>ppt_x</p:attrName>
                                        </p:attrNameLst>
                                      </p:cBhvr>
                                      <p:tavLst>
                                        <p:tav tm="0">
                                          <p:val>
                                            <p:strVal val="#ppt_x"/>
                                          </p:val>
                                        </p:tav>
                                        <p:tav tm="100000">
                                          <p:val>
                                            <p:strVal val="#ppt_x"/>
                                          </p:val>
                                        </p:tav>
                                      </p:tavLst>
                                    </p:anim>
                                    <p:anim calcmode="lin" valueType="num">
                                      <p:cBhvr additive="base">
                                        <p:cTn id="48" dur="500" fill="hold"/>
                                        <p:tgtEl>
                                          <p:spTgt spid="22543"/>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2538"/>
                                        </p:tgtEl>
                                        <p:attrNameLst>
                                          <p:attrName>style.visibility</p:attrName>
                                        </p:attrNameLst>
                                      </p:cBhvr>
                                      <p:to>
                                        <p:strVal val="visible"/>
                                      </p:to>
                                    </p:set>
                                    <p:anim calcmode="lin" valueType="num">
                                      <p:cBhvr additive="base">
                                        <p:cTn id="53" dur="500" fill="hold"/>
                                        <p:tgtEl>
                                          <p:spTgt spid="22538"/>
                                        </p:tgtEl>
                                        <p:attrNameLst>
                                          <p:attrName>ppt_x</p:attrName>
                                        </p:attrNameLst>
                                      </p:cBhvr>
                                      <p:tavLst>
                                        <p:tav tm="0">
                                          <p:val>
                                            <p:strVal val="#ppt_x"/>
                                          </p:val>
                                        </p:tav>
                                        <p:tav tm="100000">
                                          <p:val>
                                            <p:strVal val="#ppt_x"/>
                                          </p:val>
                                        </p:tav>
                                      </p:tavLst>
                                    </p:anim>
                                    <p:anim calcmode="lin" valueType="num">
                                      <p:cBhvr additive="base">
                                        <p:cTn id="54" dur="500" fill="hold"/>
                                        <p:tgtEl>
                                          <p:spTgt spid="2253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2540"/>
                                        </p:tgtEl>
                                        <p:attrNameLst>
                                          <p:attrName>style.visibility</p:attrName>
                                        </p:attrNameLst>
                                      </p:cBhvr>
                                      <p:to>
                                        <p:strVal val="visible"/>
                                      </p:to>
                                    </p:set>
                                    <p:anim calcmode="lin" valueType="num">
                                      <p:cBhvr additive="base">
                                        <p:cTn id="57" dur="500" fill="hold"/>
                                        <p:tgtEl>
                                          <p:spTgt spid="22540"/>
                                        </p:tgtEl>
                                        <p:attrNameLst>
                                          <p:attrName>ppt_x</p:attrName>
                                        </p:attrNameLst>
                                      </p:cBhvr>
                                      <p:tavLst>
                                        <p:tav tm="0">
                                          <p:val>
                                            <p:strVal val="#ppt_x"/>
                                          </p:val>
                                        </p:tav>
                                        <p:tav tm="100000">
                                          <p:val>
                                            <p:strVal val="#ppt_x"/>
                                          </p:val>
                                        </p:tav>
                                      </p:tavLst>
                                    </p:anim>
                                    <p:anim calcmode="lin" valueType="num">
                                      <p:cBhvr additive="base">
                                        <p:cTn id="58" dur="500" fill="hold"/>
                                        <p:tgtEl>
                                          <p:spTgt spid="22540"/>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2541"/>
                                        </p:tgtEl>
                                        <p:attrNameLst>
                                          <p:attrName>style.visibility</p:attrName>
                                        </p:attrNameLst>
                                      </p:cBhvr>
                                      <p:to>
                                        <p:strVal val="visible"/>
                                      </p:to>
                                    </p:set>
                                    <p:anim calcmode="lin" valueType="num">
                                      <p:cBhvr additive="base">
                                        <p:cTn id="61" dur="500" fill="hold"/>
                                        <p:tgtEl>
                                          <p:spTgt spid="22541"/>
                                        </p:tgtEl>
                                        <p:attrNameLst>
                                          <p:attrName>ppt_x</p:attrName>
                                        </p:attrNameLst>
                                      </p:cBhvr>
                                      <p:tavLst>
                                        <p:tav tm="0">
                                          <p:val>
                                            <p:strVal val="#ppt_x"/>
                                          </p:val>
                                        </p:tav>
                                        <p:tav tm="100000">
                                          <p:val>
                                            <p:strVal val="#ppt_x"/>
                                          </p:val>
                                        </p:tav>
                                      </p:tavLst>
                                    </p:anim>
                                    <p:anim calcmode="lin" valueType="num">
                                      <p:cBhvr additive="base">
                                        <p:cTn id="62" dur="500" fill="hold"/>
                                        <p:tgtEl>
                                          <p:spTgt spid="22541"/>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nodeType="clickEffect">
                                  <p:stCondLst>
                                    <p:cond delay="0"/>
                                  </p:stCondLst>
                                  <p:childTnLst>
                                    <p:set>
                                      <p:cBhvr>
                                        <p:cTn id="66" dur="1" fill="hold">
                                          <p:stCondLst>
                                            <p:cond delay="0"/>
                                          </p:stCondLst>
                                        </p:cTn>
                                        <p:tgtEl>
                                          <p:spTgt spid="22531">
                                            <p:txEl>
                                              <p:pRg st="3" end="3"/>
                                            </p:txEl>
                                          </p:spTgt>
                                        </p:tgtEl>
                                        <p:attrNameLst>
                                          <p:attrName>style.visibility</p:attrName>
                                        </p:attrNameLst>
                                      </p:cBhvr>
                                      <p:to>
                                        <p:strVal val="visible"/>
                                      </p:to>
                                    </p:set>
                                    <p:anim calcmode="lin" valueType="num">
                                      <p:cBhvr additive="base">
                                        <p:cTn id="67" dur="500" fill="hold"/>
                                        <p:tgtEl>
                                          <p:spTgt spid="22531">
                                            <p:txEl>
                                              <p:pRg st="3" end="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253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nodeType="clickEffect">
                                  <p:stCondLst>
                                    <p:cond delay="0"/>
                                  </p:stCondLst>
                                  <p:childTnLst>
                                    <p:set>
                                      <p:cBhvr>
                                        <p:cTn id="72" dur="1" fill="hold">
                                          <p:stCondLst>
                                            <p:cond delay="0"/>
                                          </p:stCondLst>
                                        </p:cTn>
                                        <p:tgtEl>
                                          <p:spTgt spid="22531">
                                            <p:txEl>
                                              <p:pRg st="4" end="4"/>
                                            </p:txEl>
                                          </p:spTgt>
                                        </p:tgtEl>
                                        <p:attrNameLst>
                                          <p:attrName>style.visibility</p:attrName>
                                        </p:attrNameLst>
                                      </p:cBhvr>
                                      <p:to>
                                        <p:strVal val="visible"/>
                                      </p:to>
                                    </p:set>
                                    <p:anim calcmode="lin" valueType="num">
                                      <p:cBhvr additive="base">
                                        <p:cTn id="73" dur="500" fill="hold"/>
                                        <p:tgtEl>
                                          <p:spTgt spid="22531">
                                            <p:txEl>
                                              <p:pRg st="4" end="4"/>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253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nodeType="clickEffect">
                                  <p:stCondLst>
                                    <p:cond delay="0"/>
                                  </p:stCondLst>
                                  <p:childTnLst>
                                    <p:set>
                                      <p:cBhvr>
                                        <p:cTn id="78" dur="1" fill="hold">
                                          <p:stCondLst>
                                            <p:cond delay="0"/>
                                          </p:stCondLst>
                                        </p:cTn>
                                        <p:tgtEl>
                                          <p:spTgt spid="22531">
                                            <p:txEl>
                                              <p:pRg st="5" end="5"/>
                                            </p:txEl>
                                          </p:spTgt>
                                        </p:tgtEl>
                                        <p:attrNameLst>
                                          <p:attrName>style.visibility</p:attrName>
                                        </p:attrNameLst>
                                      </p:cBhvr>
                                      <p:to>
                                        <p:strVal val="visible"/>
                                      </p:to>
                                    </p:set>
                                    <p:anim calcmode="lin" valueType="num">
                                      <p:cBhvr additive="base">
                                        <p:cTn id="79" dur="500" fill="hold"/>
                                        <p:tgtEl>
                                          <p:spTgt spid="22531">
                                            <p:txEl>
                                              <p:pRg st="5" end="5"/>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253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4" fill="hold" nodeType="clickEffect">
                                  <p:stCondLst>
                                    <p:cond delay="0"/>
                                  </p:stCondLst>
                                  <p:childTnLst>
                                    <p:set>
                                      <p:cBhvr>
                                        <p:cTn id="84" dur="1" fill="hold">
                                          <p:stCondLst>
                                            <p:cond delay="0"/>
                                          </p:stCondLst>
                                        </p:cTn>
                                        <p:tgtEl>
                                          <p:spTgt spid="22544"/>
                                        </p:tgtEl>
                                        <p:attrNameLst>
                                          <p:attrName>style.visibility</p:attrName>
                                        </p:attrNameLst>
                                      </p:cBhvr>
                                      <p:to>
                                        <p:strVal val="visible"/>
                                      </p:to>
                                    </p:set>
                                    <p:anim calcmode="lin" valueType="num">
                                      <p:cBhvr additive="base">
                                        <p:cTn id="85" dur="500" fill="hold"/>
                                        <p:tgtEl>
                                          <p:spTgt spid="22544"/>
                                        </p:tgtEl>
                                        <p:attrNameLst>
                                          <p:attrName>ppt_x</p:attrName>
                                        </p:attrNameLst>
                                      </p:cBhvr>
                                      <p:tavLst>
                                        <p:tav tm="0">
                                          <p:val>
                                            <p:strVal val="#ppt_x"/>
                                          </p:val>
                                        </p:tav>
                                        <p:tav tm="100000">
                                          <p:val>
                                            <p:strVal val="#ppt_x"/>
                                          </p:val>
                                        </p:tav>
                                      </p:tavLst>
                                    </p:anim>
                                    <p:anim calcmode="lin" valueType="num">
                                      <p:cBhvr additive="base">
                                        <p:cTn id="86" dur="500" fill="hold"/>
                                        <p:tgtEl>
                                          <p:spTgt spid="22544"/>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2545"/>
                                        </p:tgtEl>
                                        <p:attrNameLst>
                                          <p:attrName>style.visibility</p:attrName>
                                        </p:attrNameLst>
                                      </p:cBhvr>
                                      <p:to>
                                        <p:strVal val="visible"/>
                                      </p:to>
                                    </p:set>
                                    <p:anim calcmode="lin" valueType="num">
                                      <p:cBhvr additive="base">
                                        <p:cTn id="89" dur="500" fill="hold"/>
                                        <p:tgtEl>
                                          <p:spTgt spid="22545"/>
                                        </p:tgtEl>
                                        <p:attrNameLst>
                                          <p:attrName>ppt_x</p:attrName>
                                        </p:attrNameLst>
                                      </p:cBhvr>
                                      <p:tavLst>
                                        <p:tav tm="0">
                                          <p:val>
                                            <p:strVal val="#ppt_x"/>
                                          </p:val>
                                        </p:tav>
                                        <p:tav tm="100000">
                                          <p:val>
                                            <p:strVal val="#ppt_x"/>
                                          </p:val>
                                        </p:tav>
                                      </p:tavLst>
                                    </p:anim>
                                    <p:anim calcmode="lin" valueType="num">
                                      <p:cBhvr additive="base">
                                        <p:cTn id="90" dur="500" fill="hold"/>
                                        <p:tgtEl>
                                          <p:spTgt spid="225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animBg="1"/>
      <p:bldP spid="22535" grpId="0" animBg="1"/>
      <p:bldP spid="22537" grpId="0"/>
      <p:bldP spid="22538" grpId="0" animBg="1"/>
      <p:bldP spid="22543" grpId="0"/>
      <p:bldP spid="2254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07ACD9-78AE-5C4B-9825-6F5AC21A5B90}"/>
              </a:ext>
            </a:extLst>
          </p:cNvPr>
          <p:cNvSpPr>
            <a:spLocks noGrp="1"/>
          </p:cNvSpPr>
          <p:nvPr>
            <p:ph type="title"/>
          </p:nvPr>
        </p:nvSpPr>
        <p:spPr/>
        <p:txBody>
          <a:bodyPr/>
          <a:lstStyle/>
          <a:p>
            <a:r>
              <a:rPr kumimoji="1" lang="zh-CN" altLang="en-US" dirty="0"/>
              <a:t>收发分离的多线程客户端</a:t>
            </a:r>
          </a:p>
        </p:txBody>
      </p:sp>
      <p:pic>
        <p:nvPicPr>
          <p:cNvPr id="4" name="图片 3">
            <a:extLst>
              <a:ext uri="{FF2B5EF4-FFF2-40B4-BE49-F238E27FC236}">
                <a16:creationId xmlns:a16="http://schemas.microsoft.com/office/drawing/2014/main" id="{8C1A5301-BF24-1944-94F9-3A7AB3C092E3}"/>
              </a:ext>
            </a:extLst>
          </p:cNvPr>
          <p:cNvPicPr>
            <a:picLocks noChangeAspect="1"/>
          </p:cNvPicPr>
          <p:nvPr/>
        </p:nvPicPr>
        <p:blipFill>
          <a:blip r:embed="rId2"/>
          <a:stretch>
            <a:fillRect/>
          </a:stretch>
        </p:blipFill>
        <p:spPr>
          <a:xfrm>
            <a:off x="6696269" y="0"/>
            <a:ext cx="5495731" cy="6858000"/>
          </a:xfrm>
          <a:prstGeom prst="rect">
            <a:avLst/>
          </a:prstGeom>
        </p:spPr>
      </p:pic>
      <p:pic>
        <p:nvPicPr>
          <p:cNvPr id="5" name="图片 4">
            <a:extLst>
              <a:ext uri="{FF2B5EF4-FFF2-40B4-BE49-F238E27FC236}">
                <a16:creationId xmlns:a16="http://schemas.microsoft.com/office/drawing/2014/main" id="{26D8FE26-E374-8241-B547-46A649EED330}"/>
              </a:ext>
            </a:extLst>
          </p:cNvPr>
          <p:cNvPicPr>
            <a:picLocks noChangeAspect="1"/>
          </p:cNvPicPr>
          <p:nvPr/>
        </p:nvPicPr>
        <p:blipFill>
          <a:blip r:embed="rId3"/>
          <a:stretch>
            <a:fillRect/>
          </a:stretch>
        </p:blipFill>
        <p:spPr>
          <a:xfrm>
            <a:off x="568175" y="1578657"/>
            <a:ext cx="5425490" cy="3700686"/>
          </a:xfrm>
          <a:prstGeom prst="rect">
            <a:avLst/>
          </a:prstGeom>
        </p:spPr>
      </p:pic>
    </p:spTree>
    <p:extLst>
      <p:ext uri="{BB962C8B-B14F-4D97-AF65-F5344CB8AC3E}">
        <p14:creationId xmlns:p14="http://schemas.microsoft.com/office/powerpoint/2010/main" val="21358322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05</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3043223" y="1433543"/>
            <a:ext cx="4960012" cy="2123658"/>
          </a:xfrm>
          <a:prstGeom prst="rect">
            <a:avLst/>
          </a:prstGeom>
          <a:noFill/>
        </p:spPr>
        <p:txBody>
          <a:bodyPr wrap="none" rtlCol="0">
            <a:spAutoFit/>
          </a:bodyPr>
          <a:lstStyle/>
          <a:p>
            <a:r>
              <a:rPr lang="en-US" altLang="zh-CN" sz="4400" b="1" dirty="0">
                <a:solidFill>
                  <a:srgbClr val="575757"/>
                </a:solidFill>
                <a:cs typeface="+mn-ea"/>
                <a:sym typeface="+mn-lt"/>
              </a:rPr>
              <a:t>I/O</a:t>
            </a:r>
            <a:r>
              <a:rPr lang="zh-CN" altLang="en-US" sz="4400" b="1" dirty="0">
                <a:solidFill>
                  <a:srgbClr val="575757"/>
                </a:solidFill>
                <a:cs typeface="+mn-ea"/>
                <a:sym typeface="+mn-lt"/>
              </a:rPr>
              <a:t>模型以及</a:t>
            </a:r>
            <a:endParaRPr lang="en-US" altLang="zh-CN" sz="4400" b="1" dirty="0">
              <a:solidFill>
                <a:srgbClr val="575757"/>
              </a:solidFill>
              <a:cs typeface="+mn-ea"/>
              <a:sym typeface="+mn-lt"/>
            </a:endParaRPr>
          </a:p>
          <a:p>
            <a:r>
              <a:rPr lang="zh-CN" altLang="en-US" sz="4400" b="1" dirty="0">
                <a:solidFill>
                  <a:srgbClr val="575757"/>
                </a:solidFill>
                <a:cs typeface="+mn-ea"/>
                <a:sym typeface="+mn-lt"/>
              </a:rPr>
              <a:t>基于</a:t>
            </a:r>
            <a:r>
              <a:rPr lang="en" altLang="zh-CN" sz="4400" b="1" dirty="0">
                <a:solidFill>
                  <a:srgbClr val="575757"/>
                </a:solidFill>
                <a:cs typeface="+mn-ea"/>
                <a:sym typeface="+mn-lt"/>
              </a:rPr>
              <a:t>I/O</a:t>
            </a:r>
            <a:r>
              <a:rPr lang="zh-CN" altLang="en-US" sz="4400" b="1" dirty="0">
                <a:solidFill>
                  <a:srgbClr val="575757"/>
                </a:solidFill>
                <a:cs typeface="+mn-ea"/>
                <a:sym typeface="+mn-lt"/>
              </a:rPr>
              <a:t>复用的并发</a:t>
            </a:r>
            <a:endParaRPr lang="en-US" altLang="zh-CN" sz="4400" b="1" dirty="0">
              <a:solidFill>
                <a:srgbClr val="575757"/>
              </a:solidFill>
              <a:cs typeface="+mn-ea"/>
              <a:sym typeface="+mn-lt"/>
            </a:endParaRPr>
          </a:p>
          <a:p>
            <a:r>
              <a:rPr lang="zh-CN" altLang="en-US" sz="4400" b="1" dirty="0">
                <a:solidFill>
                  <a:srgbClr val="575757"/>
                </a:solidFill>
                <a:cs typeface="+mn-ea"/>
                <a:sym typeface="+mn-lt"/>
              </a:rPr>
              <a:t>服务器设计</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7259067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Linux</a:t>
            </a:r>
            <a:r>
              <a:rPr lang="zh-CN" altLang="en-US" sz="4000" dirty="0"/>
              <a:t>下常用的一些</a:t>
            </a:r>
            <a:r>
              <a:rPr lang="en-US" altLang="zh-CN" sz="4000" dirty="0"/>
              <a:t>I/O</a:t>
            </a:r>
            <a:r>
              <a:rPr lang="zh-CN" altLang="en-US" sz="4000" dirty="0"/>
              <a:t>函数</a:t>
            </a:r>
          </a:p>
        </p:txBody>
      </p:sp>
      <p:sp>
        <p:nvSpPr>
          <p:cNvPr id="3" name="内容占位符 2"/>
          <p:cNvSpPr>
            <a:spLocks noGrp="1"/>
          </p:cNvSpPr>
          <p:nvPr>
            <p:ph idx="1"/>
          </p:nvPr>
        </p:nvSpPr>
        <p:spPr/>
        <p:txBody>
          <a:bodyPr>
            <a:normAutofit/>
          </a:bodyPr>
          <a:lstStyle/>
          <a:p>
            <a:r>
              <a:rPr lang="en-US" altLang="zh-CN" dirty="0"/>
              <a:t>read() / write()</a:t>
            </a:r>
          </a:p>
          <a:p>
            <a:r>
              <a:rPr lang="en-US" altLang="zh-CN" dirty="0" err="1"/>
              <a:t>readv</a:t>
            </a:r>
            <a:r>
              <a:rPr lang="en-US" altLang="zh-CN" dirty="0"/>
              <a:t>() / </a:t>
            </a:r>
            <a:r>
              <a:rPr lang="en-US" altLang="zh-CN" dirty="0" err="1"/>
              <a:t>writev</a:t>
            </a:r>
            <a:r>
              <a:rPr lang="en-US" altLang="zh-CN" dirty="0"/>
              <a:t>()</a:t>
            </a:r>
            <a:endParaRPr lang="zh-CN" altLang="en-US" dirty="0"/>
          </a:p>
          <a:p>
            <a:r>
              <a:rPr lang="en-US" altLang="zh-CN" dirty="0" err="1"/>
              <a:t>recv</a:t>
            </a:r>
            <a:r>
              <a:rPr lang="en-US" altLang="zh-CN" dirty="0"/>
              <a:t>() / send()</a:t>
            </a:r>
            <a:endParaRPr lang="zh-CN" altLang="en-US" dirty="0"/>
          </a:p>
          <a:p>
            <a:r>
              <a:rPr lang="en-US" altLang="zh-CN" dirty="0" err="1"/>
              <a:t>recvmsg</a:t>
            </a:r>
            <a:r>
              <a:rPr lang="en-US" altLang="zh-CN" dirty="0"/>
              <a:t>() / </a:t>
            </a:r>
            <a:r>
              <a:rPr lang="en-US" altLang="zh-CN" dirty="0" err="1"/>
              <a:t>sendmsg</a:t>
            </a:r>
            <a:r>
              <a:rPr lang="en-US" altLang="zh-CN" dirty="0"/>
              <a:t>()</a:t>
            </a:r>
          </a:p>
          <a:p>
            <a:r>
              <a:rPr lang="en-US" altLang="zh-CN" dirty="0" err="1"/>
              <a:t>recvfrom</a:t>
            </a:r>
            <a:r>
              <a:rPr lang="en-US" altLang="zh-CN" dirty="0"/>
              <a:t>() / </a:t>
            </a:r>
            <a:r>
              <a:rPr lang="en-US" altLang="zh-CN" dirty="0" err="1"/>
              <a:t>sendto</a:t>
            </a:r>
            <a:r>
              <a:rPr lang="en-US" altLang="zh-CN" dirty="0"/>
              <a:t>()</a:t>
            </a:r>
          </a:p>
          <a:p>
            <a:endParaRPr lang="en-US" altLang="zh-CN" dirty="0"/>
          </a:p>
          <a:p>
            <a:pPr marL="0" indent="0">
              <a:buNone/>
            </a:pPr>
            <a:r>
              <a:rPr lang="en-US" altLang="zh-CN" sz="3500" b="0" dirty="0">
                <a:solidFill>
                  <a:srgbClr val="0070C0"/>
                </a:solidFill>
              </a:rPr>
              <a:t>Ref : Linux</a:t>
            </a:r>
            <a:r>
              <a:rPr lang="zh-CN" altLang="en-US" sz="3500" b="0" dirty="0">
                <a:solidFill>
                  <a:srgbClr val="0070C0"/>
                </a:solidFill>
              </a:rPr>
              <a:t>网络编程</a:t>
            </a:r>
            <a:r>
              <a:rPr lang="en-US" altLang="zh-CN" sz="3500" b="0" dirty="0">
                <a:solidFill>
                  <a:srgbClr val="0070C0"/>
                </a:solidFill>
              </a:rPr>
              <a:t>9.1-9.2</a:t>
            </a:r>
            <a:r>
              <a:rPr lang="zh-CN" altLang="en-US" sz="3500" b="0" dirty="0">
                <a:solidFill>
                  <a:srgbClr val="0070C0"/>
                </a:solidFill>
              </a:rPr>
              <a:t>节</a:t>
            </a:r>
          </a:p>
          <a:p>
            <a:endParaRPr lang="zh-CN" altLang="en-US" dirty="0"/>
          </a:p>
        </p:txBody>
      </p:sp>
    </p:spTree>
    <p:extLst>
      <p:ext uri="{BB962C8B-B14F-4D97-AF65-F5344CB8AC3E}">
        <p14:creationId xmlns:p14="http://schemas.microsoft.com/office/powerpoint/2010/main" val="210220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五种</a:t>
            </a:r>
            <a:r>
              <a:rPr lang="en-US" altLang="zh-CN" dirty="0"/>
              <a:t>I/O </a:t>
            </a:r>
            <a:r>
              <a:rPr lang="zh-CN" altLang="en-US" dirty="0"/>
              <a:t>模式</a:t>
            </a:r>
          </a:p>
        </p:txBody>
      </p:sp>
      <p:sp>
        <p:nvSpPr>
          <p:cNvPr id="3" name="内容占位符 2"/>
          <p:cNvSpPr>
            <a:spLocks noGrp="1"/>
          </p:cNvSpPr>
          <p:nvPr>
            <p:ph idx="1"/>
          </p:nvPr>
        </p:nvSpPr>
        <p:spPr/>
        <p:txBody>
          <a:bodyPr>
            <a:normAutofit/>
          </a:bodyPr>
          <a:lstStyle/>
          <a:p>
            <a:pPr marL="742950" indent="-742950" algn="l">
              <a:buFont typeface="+mj-ea"/>
              <a:buAutoNum type="circleNumDbPlain"/>
            </a:pPr>
            <a:r>
              <a:rPr lang="zh-CN" altLang="en-US" dirty="0"/>
              <a:t>阻塞 </a:t>
            </a:r>
            <a:r>
              <a:rPr lang="en-US" altLang="zh-CN" dirty="0"/>
              <a:t>I/O </a:t>
            </a:r>
            <a:r>
              <a:rPr lang="en-US" altLang="zh-CN" b="0" dirty="0"/>
              <a:t>(Linux</a:t>
            </a:r>
            <a:r>
              <a:rPr lang="zh-CN" altLang="en-US" b="0" dirty="0"/>
              <a:t>下的</a:t>
            </a:r>
            <a:r>
              <a:rPr lang="en-US" altLang="zh-CN" b="0" dirty="0"/>
              <a:t>I/O</a:t>
            </a:r>
            <a:r>
              <a:rPr lang="zh-CN" altLang="en-US" b="0" dirty="0"/>
              <a:t>操作默认是阻塞</a:t>
            </a:r>
            <a:r>
              <a:rPr lang="en-US" altLang="zh-CN" b="0" dirty="0"/>
              <a:t>I/O</a:t>
            </a:r>
            <a:r>
              <a:rPr lang="zh-CN" altLang="en-US" b="0" dirty="0"/>
              <a:t>，即</a:t>
            </a:r>
            <a:r>
              <a:rPr lang="en-US" altLang="zh-CN" b="0" dirty="0"/>
              <a:t>open</a:t>
            </a:r>
            <a:r>
              <a:rPr lang="zh-CN" altLang="en-US" b="0" dirty="0"/>
              <a:t>和</a:t>
            </a:r>
            <a:r>
              <a:rPr lang="en-US" altLang="zh-CN" b="0" dirty="0"/>
              <a:t>socket</a:t>
            </a:r>
            <a:r>
              <a:rPr lang="zh-CN" altLang="en-US" b="0" dirty="0"/>
              <a:t>创建的</a:t>
            </a:r>
            <a:r>
              <a:rPr lang="en-US" altLang="zh-CN" b="0" dirty="0"/>
              <a:t>I/O</a:t>
            </a:r>
            <a:r>
              <a:rPr lang="zh-CN" altLang="en-US" b="0" dirty="0"/>
              <a:t>都是阻塞</a:t>
            </a:r>
            <a:r>
              <a:rPr lang="en-US" altLang="zh-CN" b="0" dirty="0"/>
              <a:t>I/O)</a:t>
            </a:r>
          </a:p>
          <a:p>
            <a:pPr marL="742950" indent="-742950" algn="l">
              <a:buFont typeface="+mj-ea"/>
              <a:buAutoNum type="circleNumDbPlain"/>
            </a:pPr>
            <a:r>
              <a:rPr lang="zh-CN" altLang="en-US" dirty="0"/>
              <a:t>非阻塞 </a:t>
            </a:r>
            <a:r>
              <a:rPr lang="en-US" altLang="zh-CN" b="0" dirty="0"/>
              <a:t>I/O (</a:t>
            </a:r>
            <a:r>
              <a:rPr lang="zh-CN" altLang="en-US" b="0" dirty="0"/>
              <a:t>可以通过</a:t>
            </a:r>
            <a:r>
              <a:rPr lang="en-US" altLang="zh-CN" b="0" dirty="0" err="1"/>
              <a:t>fcntl</a:t>
            </a:r>
            <a:r>
              <a:rPr lang="zh-CN" altLang="en-US" b="0" dirty="0"/>
              <a:t>或者</a:t>
            </a:r>
            <a:r>
              <a:rPr lang="en-US" altLang="zh-CN" b="0" dirty="0"/>
              <a:t>open</a:t>
            </a:r>
            <a:r>
              <a:rPr lang="zh-CN" altLang="en-US" b="0" dirty="0"/>
              <a:t>时使用</a:t>
            </a:r>
            <a:r>
              <a:rPr lang="en-US" altLang="zh-CN" b="0" dirty="0"/>
              <a:t>O_NONBLOCK</a:t>
            </a:r>
            <a:r>
              <a:rPr lang="zh-CN" altLang="en-US" b="0" dirty="0"/>
              <a:t>参数，将</a:t>
            </a:r>
            <a:r>
              <a:rPr lang="en-US" altLang="zh-CN" b="0" dirty="0" err="1"/>
              <a:t>fd</a:t>
            </a:r>
            <a:r>
              <a:rPr lang="zh-CN" altLang="en-US" b="0" dirty="0"/>
              <a:t>设置为非阻塞的</a:t>
            </a:r>
            <a:r>
              <a:rPr lang="en-US" altLang="zh-CN" b="0" dirty="0"/>
              <a:t>I/O)</a:t>
            </a:r>
          </a:p>
          <a:p>
            <a:pPr marL="742950" indent="-742950" algn="l">
              <a:buFont typeface="+mj-ea"/>
              <a:buAutoNum type="circleNumDbPlain"/>
            </a:pPr>
            <a:r>
              <a:rPr lang="en-US" altLang="zh-CN" dirty="0">
                <a:solidFill>
                  <a:srgbClr val="C00000"/>
                </a:solidFill>
              </a:rPr>
              <a:t>I/O </a:t>
            </a:r>
            <a:r>
              <a:rPr lang="zh-CN" altLang="en-US" dirty="0">
                <a:solidFill>
                  <a:srgbClr val="C00000"/>
                </a:solidFill>
              </a:rPr>
              <a:t>多路复用 </a:t>
            </a:r>
            <a:r>
              <a:rPr lang="en-US" altLang="zh-CN" b="0" dirty="0"/>
              <a:t>(I/O</a:t>
            </a:r>
            <a:r>
              <a:rPr lang="zh-CN" altLang="en-US" b="0" dirty="0"/>
              <a:t>多路复用，通常需要非阻塞</a:t>
            </a:r>
            <a:r>
              <a:rPr lang="en-US" altLang="zh-CN" b="0" dirty="0"/>
              <a:t>I/O</a:t>
            </a:r>
            <a:r>
              <a:rPr lang="zh-CN" altLang="en-US" b="0" dirty="0"/>
              <a:t>配合使用</a:t>
            </a:r>
            <a:r>
              <a:rPr lang="en-US" altLang="zh-CN" b="0" dirty="0"/>
              <a:t>)—select</a:t>
            </a:r>
            <a:r>
              <a:rPr lang="zh-CN" altLang="en-US" b="0" dirty="0"/>
              <a:t>，</a:t>
            </a:r>
            <a:r>
              <a:rPr lang="en-US" altLang="zh-CN" b="0" dirty="0"/>
              <a:t>poll</a:t>
            </a:r>
            <a:r>
              <a:rPr lang="zh-CN" altLang="en-US" b="0" dirty="0"/>
              <a:t>，</a:t>
            </a:r>
            <a:r>
              <a:rPr lang="en-US" altLang="zh-CN" b="0" dirty="0" err="1"/>
              <a:t>epoll</a:t>
            </a:r>
            <a:endParaRPr lang="en-US" altLang="zh-CN" b="0" dirty="0"/>
          </a:p>
          <a:p>
            <a:pPr marL="742950" indent="-742950" algn="l">
              <a:buFont typeface="+mj-ea"/>
              <a:buAutoNum type="circleNumDbPlain"/>
            </a:pPr>
            <a:r>
              <a:rPr lang="zh-CN" altLang="en-US" dirty="0"/>
              <a:t>信号驱动 </a:t>
            </a:r>
            <a:r>
              <a:rPr lang="en-US" altLang="zh-CN" dirty="0"/>
              <a:t>I/O (SIGIO)</a:t>
            </a:r>
          </a:p>
          <a:p>
            <a:pPr marL="742950" indent="-742950" algn="l">
              <a:buFont typeface="+mj-ea"/>
              <a:buAutoNum type="circleNumDbPlain"/>
            </a:pPr>
            <a:r>
              <a:rPr lang="zh-CN" altLang="en-US" dirty="0"/>
              <a:t>异步 </a:t>
            </a:r>
            <a:r>
              <a:rPr lang="en-US" altLang="zh-CN" dirty="0"/>
              <a:t>I/O</a:t>
            </a:r>
            <a:endParaRPr lang="zh-CN" altLang="en-US" dirty="0"/>
          </a:p>
        </p:txBody>
      </p:sp>
    </p:spTree>
    <p:extLst>
      <p:ext uri="{BB962C8B-B14F-4D97-AF65-F5344CB8AC3E}">
        <p14:creationId xmlns:p14="http://schemas.microsoft.com/office/powerpoint/2010/main" val="354075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981A5-40FC-074A-81C0-A9CF0A55CA80}"/>
              </a:ext>
            </a:extLst>
          </p:cNvPr>
          <p:cNvSpPr>
            <a:spLocks noGrp="1"/>
          </p:cNvSpPr>
          <p:nvPr>
            <p:ph type="title"/>
          </p:nvPr>
        </p:nvSpPr>
        <p:spPr/>
        <p:txBody>
          <a:bodyPr/>
          <a:lstStyle/>
          <a:p>
            <a:r>
              <a:rPr kumimoji="1" lang="zh-CN" altLang="en-US" dirty="0"/>
              <a:t>字节序</a:t>
            </a:r>
          </a:p>
        </p:txBody>
      </p:sp>
      <p:sp>
        <p:nvSpPr>
          <p:cNvPr id="3" name="内容占位符 2">
            <a:extLst>
              <a:ext uri="{FF2B5EF4-FFF2-40B4-BE49-F238E27FC236}">
                <a16:creationId xmlns:a16="http://schemas.microsoft.com/office/drawing/2014/main" id="{A10166ED-6BB9-B94C-8803-3DB1EEF10C7A}"/>
              </a:ext>
            </a:extLst>
          </p:cNvPr>
          <p:cNvSpPr>
            <a:spLocks noGrp="1"/>
          </p:cNvSpPr>
          <p:nvPr>
            <p:ph idx="1"/>
          </p:nvPr>
        </p:nvSpPr>
        <p:spPr/>
        <p:txBody>
          <a:bodyPr/>
          <a:lstStyle/>
          <a:p>
            <a:r>
              <a:rPr lang="zh-CN" altLang="en-US" dirty="0">
                <a:latin typeface="Courier" pitchFamily="2" charset="0"/>
              </a:rPr>
              <a:t>字节序的变换函数</a:t>
            </a:r>
          </a:p>
          <a:p>
            <a:pPr lvl="1"/>
            <a:r>
              <a:rPr lang="zh-CN" altLang="en-US" dirty="0">
                <a:latin typeface="Courier" pitchFamily="2" charset="0"/>
              </a:rPr>
              <a:t>为了保持源代码的可移植性，提供字节序变换函数</a:t>
            </a:r>
          </a:p>
          <a:p>
            <a:pPr marL="1020762" lvl="2" indent="-514350">
              <a:buFont typeface="+mj-ea"/>
              <a:buAutoNum type="circleNumDbPlain"/>
            </a:pPr>
            <a:r>
              <a:rPr lang="en-US" altLang="zh-CN" b="1" dirty="0" err="1">
                <a:latin typeface="Courier" pitchFamily="2" charset="0"/>
              </a:rPr>
              <a:t>htons</a:t>
            </a:r>
            <a:endParaRPr lang="en-US" altLang="zh-CN" b="1" dirty="0">
              <a:latin typeface="Courier" pitchFamily="2" charset="0"/>
            </a:endParaRPr>
          </a:p>
          <a:p>
            <a:pPr marL="1020762" lvl="2" indent="-514350">
              <a:buFont typeface="+mj-ea"/>
              <a:buAutoNum type="circleNumDbPlain"/>
            </a:pPr>
            <a:r>
              <a:rPr lang="en-US" altLang="zh-CN" b="1" dirty="0" err="1">
                <a:latin typeface="Courier" pitchFamily="2" charset="0"/>
              </a:rPr>
              <a:t>ntohs</a:t>
            </a:r>
            <a:endParaRPr lang="en-US" altLang="zh-CN" b="1" dirty="0">
              <a:latin typeface="Courier" pitchFamily="2" charset="0"/>
            </a:endParaRPr>
          </a:p>
          <a:p>
            <a:pPr marL="1020762" lvl="2" indent="-514350">
              <a:buFont typeface="+mj-ea"/>
              <a:buAutoNum type="circleNumDbPlain"/>
            </a:pPr>
            <a:r>
              <a:rPr lang="en-US" altLang="zh-CN" b="1" dirty="0" err="1">
                <a:latin typeface="Courier" pitchFamily="2" charset="0"/>
              </a:rPr>
              <a:t>htonl</a:t>
            </a:r>
            <a:endParaRPr lang="en-US" altLang="zh-CN" b="1" dirty="0">
              <a:latin typeface="Courier" pitchFamily="2" charset="0"/>
            </a:endParaRPr>
          </a:p>
          <a:p>
            <a:pPr marL="1020762" lvl="2" indent="-514350">
              <a:buFont typeface="+mj-ea"/>
              <a:buAutoNum type="circleNumDbPlain"/>
            </a:pPr>
            <a:r>
              <a:rPr lang="en-US" altLang="zh-CN" b="1" dirty="0" err="1">
                <a:latin typeface="Courier" pitchFamily="2" charset="0"/>
              </a:rPr>
              <a:t>ntohl</a:t>
            </a:r>
            <a:endParaRPr lang="en-US" altLang="zh-CN" b="1" dirty="0">
              <a:latin typeface="Courier" pitchFamily="2" charset="0"/>
            </a:endParaRPr>
          </a:p>
          <a:p>
            <a:pPr lvl="1"/>
            <a:r>
              <a:rPr lang="en-US" altLang="zh-CN" dirty="0">
                <a:latin typeface="Courier" pitchFamily="2" charset="0"/>
              </a:rPr>
              <a:t>&lt;</a:t>
            </a:r>
            <a:r>
              <a:rPr lang="en-US" altLang="zh-CN" dirty="0" err="1">
                <a:latin typeface="Courier" pitchFamily="2" charset="0"/>
              </a:rPr>
              <a:t>netinet</a:t>
            </a:r>
            <a:r>
              <a:rPr lang="en-US" altLang="zh-CN" dirty="0">
                <a:latin typeface="Courier" pitchFamily="2" charset="0"/>
              </a:rPr>
              <a:t>/</a:t>
            </a:r>
            <a:r>
              <a:rPr lang="en-US" altLang="zh-CN" dirty="0" err="1">
                <a:latin typeface="Courier" pitchFamily="2" charset="0"/>
              </a:rPr>
              <a:t>in.h</a:t>
            </a:r>
            <a:r>
              <a:rPr lang="en-US" altLang="zh-CN" dirty="0">
                <a:latin typeface="Courier" pitchFamily="2" charset="0"/>
              </a:rPr>
              <a:t> &gt;</a:t>
            </a:r>
          </a:p>
          <a:p>
            <a:pPr lvl="1"/>
            <a:r>
              <a:rPr lang="en-US" altLang="zh-CN" dirty="0">
                <a:latin typeface="Courier" pitchFamily="2" charset="0"/>
              </a:rPr>
              <a:t>&lt;</a:t>
            </a:r>
            <a:r>
              <a:rPr lang="en-US" altLang="zh-CN" dirty="0" err="1">
                <a:latin typeface="Courier" pitchFamily="2" charset="0"/>
              </a:rPr>
              <a:t>endian.h</a:t>
            </a:r>
            <a:r>
              <a:rPr lang="en-US" altLang="zh-CN" dirty="0">
                <a:latin typeface="Courier" pitchFamily="2" charset="0"/>
              </a:rPr>
              <a:t>&gt;  Linux</a:t>
            </a:r>
            <a:r>
              <a:rPr lang="zh-CN" altLang="en-US" dirty="0">
                <a:latin typeface="Courier" pitchFamily="2" charset="0"/>
              </a:rPr>
              <a:t>下</a:t>
            </a:r>
          </a:p>
        </p:txBody>
      </p:sp>
    </p:spTree>
    <p:extLst>
      <p:ext uri="{BB962C8B-B14F-4D97-AF65-F5344CB8AC3E}">
        <p14:creationId xmlns:p14="http://schemas.microsoft.com/office/powerpoint/2010/main" val="20198968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447800" y="0"/>
            <a:ext cx="8713694" cy="6858000"/>
          </a:xfrm>
          <a:prstGeom prst="rect">
            <a:avLst/>
          </a:prstGeom>
        </p:spPr>
      </p:pic>
      <p:sp>
        <p:nvSpPr>
          <p:cNvPr id="5" name="标题 1"/>
          <p:cNvSpPr txBox="1">
            <a:spLocks/>
          </p:cNvSpPr>
          <p:nvPr/>
        </p:nvSpPr>
        <p:spPr>
          <a:xfrm>
            <a:off x="1447800" y="156270"/>
            <a:ext cx="9601200" cy="114238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zh-CN" sz="4800" b="1" kern="1200">
                <a:solidFill>
                  <a:schemeClr val="accent1"/>
                </a:solidFill>
                <a:latin typeface="+mj-lt"/>
                <a:ea typeface="Microsoft YaHei UI" panose="020B0503020204020204" pitchFamily="34" charset="-122"/>
                <a:cs typeface="+mj-cs"/>
              </a:defRPr>
            </a:lvl1pPr>
          </a:lstStyle>
          <a:p>
            <a:r>
              <a:rPr lang="zh-CN" altLang="en-US"/>
              <a:t>五种</a:t>
            </a:r>
            <a:r>
              <a:rPr lang="en-US" altLang="zh-CN" dirty="0"/>
              <a:t>I/O </a:t>
            </a:r>
            <a:r>
              <a:rPr lang="zh-CN" altLang="en-US" dirty="0"/>
              <a:t>模式</a:t>
            </a:r>
          </a:p>
        </p:txBody>
      </p:sp>
    </p:spTree>
    <p:extLst>
      <p:ext uri="{BB962C8B-B14F-4D97-AF65-F5344CB8AC3E}">
        <p14:creationId xmlns:p14="http://schemas.microsoft.com/office/powerpoint/2010/main" val="83432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阻塞 </a:t>
            </a:r>
            <a:r>
              <a:rPr lang="en-US" altLang="zh-CN" dirty="0"/>
              <a:t>I/O</a:t>
            </a:r>
            <a:r>
              <a:rPr lang="zh-CN" altLang="en-US" dirty="0"/>
              <a:t>模式</a:t>
            </a:r>
          </a:p>
        </p:txBody>
      </p:sp>
      <p:sp>
        <p:nvSpPr>
          <p:cNvPr id="3" name="内容占位符 2"/>
          <p:cNvSpPr>
            <a:spLocks noGrp="1"/>
          </p:cNvSpPr>
          <p:nvPr>
            <p:ph idx="1"/>
          </p:nvPr>
        </p:nvSpPr>
        <p:spPr>
          <a:xfrm>
            <a:off x="905706" y="1488095"/>
            <a:ext cx="10515600" cy="4351338"/>
          </a:xfrm>
        </p:spPr>
        <p:txBody>
          <a:bodyPr>
            <a:normAutofit/>
          </a:bodyPr>
          <a:lstStyle/>
          <a:p>
            <a:r>
              <a:rPr lang="zh-CN" altLang="en-US" sz="2800" b="0" dirty="0">
                <a:latin typeface="Times New Roman"/>
              </a:rPr>
              <a:t>阻塞</a:t>
            </a:r>
            <a:r>
              <a:rPr lang="en-US" altLang="zh-CN" sz="2800" b="0" dirty="0">
                <a:latin typeface="Times New Roman"/>
              </a:rPr>
              <a:t>IO</a:t>
            </a:r>
            <a:r>
              <a:rPr lang="zh-CN" altLang="en-US" sz="2800" b="0" dirty="0">
                <a:latin typeface="Times New Roman"/>
              </a:rPr>
              <a:t>是最通用的</a:t>
            </a:r>
            <a:r>
              <a:rPr lang="en-US" altLang="zh-CN" sz="2800" b="0" dirty="0">
                <a:latin typeface="Times New Roman"/>
              </a:rPr>
              <a:t>IO</a:t>
            </a:r>
            <a:r>
              <a:rPr lang="zh-CN" altLang="en-US" sz="2800" b="0" dirty="0">
                <a:latin typeface="Times New Roman"/>
              </a:rPr>
              <a:t>类型，使用这种模型进行数据接收的时候，在数据没有到之前程序会一直等待。例如对于函数</a:t>
            </a:r>
            <a:r>
              <a:rPr lang="en-US" altLang="zh-CN" sz="2800" b="0" dirty="0" err="1">
                <a:latin typeface="Times New Roman"/>
              </a:rPr>
              <a:t>recvfrom</a:t>
            </a:r>
            <a:r>
              <a:rPr lang="en-US" altLang="zh-CN" sz="2800" b="0" dirty="0">
                <a:latin typeface="Times New Roman"/>
              </a:rPr>
              <a:t>()</a:t>
            </a:r>
            <a:r>
              <a:rPr lang="zh-CN" altLang="en-US" sz="2800" b="0" dirty="0">
                <a:latin typeface="Times New Roman"/>
              </a:rPr>
              <a:t>，内核会一直阻塞该请求直到有数据到来才返回。</a:t>
            </a:r>
            <a:endParaRPr lang="zh-CN" altLang="en-US" sz="2800" dirty="0"/>
          </a:p>
        </p:txBody>
      </p:sp>
      <p:pic>
        <p:nvPicPr>
          <p:cNvPr id="5" name="Picture 2" descr="9-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6774" y="2851266"/>
            <a:ext cx="6554386" cy="3966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644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dirty="0"/>
              <a:t>阻塞 </a:t>
            </a:r>
            <a:r>
              <a:rPr lang="en-US" altLang="zh-CN" dirty="0"/>
              <a:t>I/O</a:t>
            </a:r>
            <a:r>
              <a:rPr lang="zh-CN" altLang="en-US" dirty="0"/>
              <a:t>模式</a:t>
            </a:r>
          </a:p>
        </p:txBody>
      </p:sp>
      <p:pic>
        <p:nvPicPr>
          <p:cNvPr id="32770" name="Picture 2" descr="http://zacharyhu.org/wp-content/uploads/2013/04/22070679_1.png"/>
          <p:cNvPicPr>
            <a:picLocks noChangeAspect="1" noChangeArrowheads="1"/>
          </p:cNvPicPr>
          <p:nvPr/>
        </p:nvPicPr>
        <p:blipFill>
          <a:blip r:embed="rId3" cstate="print"/>
          <a:srcRect/>
          <a:stretch>
            <a:fillRect/>
          </a:stretch>
        </p:blipFill>
        <p:spPr bwMode="auto">
          <a:xfrm>
            <a:off x="947651" y="1598681"/>
            <a:ext cx="9067791" cy="5259319"/>
          </a:xfrm>
          <a:prstGeom prst="rect">
            <a:avLst/>
          </a:prstGeom>
          <a:noFill/>
        </p:spPr>
      </p:pic>
    </p:spTree>
    <p:extLst>
      <p:ext uri="{BB962C8B-B14F-4D97-AF65-F5344CB8AC3E}">
        <p14:creationId xmlns:p14="http://schemas.microsoft.com/office/powerpoint/2010/main" val="167711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非阻塞 </a:t>
            </a:r>
            <a:r>
              <a:rPr lang="en-US" altLang="zh-CN" dirty="0"/>
              <a:t>I/O</a:t>
            </a:r>
            <a:r>
              <a:rPr lang="zh-CN" altLang="en-US" dirty="0"/>
              <a:t>模式</a:t>
            </a:r>
          </a:p>
        </p:txBody>
      </p:sp>
      <p:sp>
        <p:nvSpPr>
          <p:cNvPr id="3" name="内容占位符 2"/>
          <p:cNvSpPr>
            <a:spLocks noGrp="1"/>
          </p:cNvSpPr>
          <p:nvPr>
            <p:ph idx="1"/>
          </p:nvPr>
        </p:nvSpPr>
        <p:spPr/>
        <p:txBody>
          <a:bodyPr/>
          <a:lstStyle/>
          <a:p>
            <a:pPr lvl="0"/>
            <a:r>
              <a:rPr lang="zh-CN" altLang="en-US" sz="2800" b="0" dirty="0">
                <a:latin typeface="Times New Roman"/>
              </a:rPr>
              <a:t>当把套接字设置成非阻塞的</a:t>
            </a:r>
            <a:r>
              <a:rPr lang="en-US" altLang="zh-CN" sz="2800" b="0" dirty="0">
                <a:latin typeface="Times New Roman"/>
              </a:rPr>
              <a:t>IO</a:t>
            </a:r>
            <a:r>
              <a:rPr lang="zh-CN" altLang="en-US" sz="2800" b="0" dirty="0">
                <a:latin typeface="Times New Roman"/>
              </a:rPr>
              <a:t>，则对每次请求，内核都不会阻塞，会立即返回；当没有数据的时候，会返回一个错误。例如对</a:t>
            </a:r>
            <a:r>
              <a:rPr lang="en-US" altLang="zh-CN" sz="2800" b="0" dirty="0" err="1">
                <a:latin typeface="Times New Roman"/>
              </a:rPr>
              <a:t>recvfrom</a:t>
            </a:r>
            <a:r>
              <a:rPr lang="en-US" altLang="zh-CN" sz="2800" b="0" dirty="0">
                <a:latin typeface="Times New Roman"/>
              </a:rPr>
              <a:t>()</a:t>
            </a:r>
            <a:r>
              <a:rPr lang="zh-CN" altLang="en-US" sz="2800" b="0" dirty="0">
                <a:latin typeface="Times New Roman"/>
              </a:rPr>
              <a:t>函数，前几次都没有数据返回，直到最后内核才向用户层的空间复制数据。</a:t>
            </a:r>
          </a:p>
          <a:p>
            <a:pPr marL="0" indent="0">
              <a:buNone/>
            </a:pPr>
            <a:endParaRPr lang="zh-CN" altLang="en-US" dirty="0"/>
          </a:p>
        </p:txBody>
      </p:sp>
      <p:pic>
        <p:nvPicPr>
          <p:cNvPr id="6" name="Picture 2" descr="9-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4330" y="3569989"/>
            <a:ext cx="7489914" cy="3088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525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非阻塞 </a:t>
            </a:r>
            <a:r>
              <a:rPr lang="en-US" altLang="zh-CN" dirty="0"/>
              <a:t>I/O</a:t>
            </a:r>
            <a:r>
              <a:rPr lang="zh-CN" altLang="en-US" dirty="0"/>
              <a:t>模式</a:t>
            </a:r>
          </a:p>
        </p:txBody>
      </p:sp>
      <p:pic>
        <p:nvPicPr>
          <p:cNvPr id="33794" name="Picture 2" descr="22070679_2"/>
          <p:cNvPicPr>
            <a:picLocks noChangeAspect="1" noChangeArrowheads="1"/>
          </p:cNvPicPr>
          <p:nvPr/>
        </p:nvPicPr>
        <p:blipFill>
          <a:blip r:embed="rId3" cstate="print"/>
          <a:srcRect/>
          <a:stretch>
            <a:fillRect/>
          </a:stretch>
        </p:blipFill>
        <p:spPr bwMode="auto">
          <a:xfrm>
            <a:off x="0" y="1610717"/>
            <a:ext cx="10438889" cy="5247283"/>
          </a:xfrm>
          <a:prstGeom prst="rect">
            <a:avLst/>
          </a:prstGeom>
          <a:noFill/>
        </p:spPr>
      </p:pic>
      <p:sp>
        <p:nvSpPr>
          <p:cNvPr id="5" name="矩形 4"/>
          <p:cNvSpPr/>
          <p:nvPr/>
        </p:nvSpPr>
        <p:spPr>
          <a:xfrm>
            <a:off x="8399584" y="128416"/>
            <a:ext cx="3429000" cy="1938992"/>
          </a:xfrm>
          <a:prstGeom prst="rect">
            <a:avLst/>
          </a:prstGeom>
        </p:spPr>
        <p:txBody>
          <a:bodyPr wrap="square">
            <a:spAutoFit/>
          </a:bodyPr>
          <a:lstStyle/>
          <a:p>
            <a:r>
              <a:rPr lang="en-US" altLang="zh-CN" sz="2000" dirty="0"/>
              <a:t>while true { </a:t>
            </a:r>
          </a:p>
          <a:p>
            <a:r>
              <a:rPr lang="en-US" altLang="zh-CN" sz="2000" dirty="0"/>
              <a:t>    for </a:t>
            </a:r>
            <a:r>
              <a:rPr lang="en-US" altLang="zh-CN" sz="2000" dirty="0" err="1"/>
              <a:t>i</a:t>
            </a:r>
            <a:r>
              <a:rPr lang="en-US" altLang="zh-CN" sz="2000" dirty="0"/>
              <a:t> in stream[] {</a:t>
            </a:r>
          </a:p>
          <a:p>
            <a:r>
              <a:rPr lang="en-US" altLang="zh-CN" sz="2000" dirty="0"/>
              <a:t>         if </a:t>
            </a:r>
            <a:r>
              <a:rPr lang="en-US" altLang="zh-CN" sz="2000" dirty="0" err="1"/>
              <a:t>i</a:t>
            </a:r>
            <a:r>
              <a:rPr lang="en-US" altLang="zh-CN" sz="2000" dirty="0"/>
              <a:t> has data            </a:t>
            </a:r>
          </a:p>
          <a:p>
            <a:r>
              <a:rPr lang="en-US" altLang="zh-CN" sz="2000" dirty="0"/>
              <a:t>         read until unavailable    </a:t>
            </a:r>
          </a:p>
          <a:p>
            <a:r>
              <a:rPr lang="en-US" altLang="zh-CN" sz="2000" dirty="0"/>
              <a:t>   }</a:t>
            </a:r>
          </a:p>
          <a:p>
            <a:r>
              <a:rPr lang="en-US" altLang="zh-CN" sz="2000" dirty="0"/>
              <a:t>}</a:t>
            </a:r>
            <a:endParaRPr lang="zh-CN" altLang="en-US" sz="2000" dirty="0"/>
          </a:p>
        </p:txBody>
      </p:sp>
    </p:spTree>
    <p:extLst>
      <p:ext uri="{BB962C8B-B14F-4D97-AF65-F5344CB8AC3E}">
        <p14:creationId xmlns:p14="http://schemas.microsoft.com/office/powerpoint/2010/main" val="53910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altLang="zh-CN" dirty="0"/>
              <a:t>I/O</a:t>
            </a:r>
            <a:r>
              <a:rPr lang="zh-CN" altLang="en-US" dirty="0"/>
              <a:t>多路复用</a:t>
            </a:r>
          </a:p>
        </p:txBody>
      </p:sp>
      <p:sp>
        <p:nvSpPr>
          <p:cNvPr id="2" name="内容占位符 1"/>
          <p:cNvSpPr>
            <a:spLocks noGrp="1"/>
          </p:cNvSpPr>
          <p:nvPr>
            <p:ph idx="1"/>
          </p:nvPr>
        </p:nvSpPr>
        <p:spPr/>
        <p:txBody>
          <a:bodyPr>
            <a:normAutofit/>
          </a:bodyPr>
          <a:lstStyle/>
          <a:p>
            <a:r>
              <a:rPr lang="en-US" altLang="zh-CN" sz="2400" b="0" dirty="0"/>
              <a:t>I/O</a:t>
            </a:r>
            <a:r>
              <a:rPr lang="zh-CN" altLang="en-US" sz="2400" b="0" dirty="0"/>
              <a:t>多路复用的原理是为了避免</a:t>
            </a:r>
            <a:r>
              <a:rPr lang="en-US" altLang="zh-CN" sz="2400" b="0" dirty="0"/>
              <a:t>CPU</a:t>
            </a:r>
            <a:r>
              <a:rPr lang="zh-CN" altLang="en-US" sz="2400" b="0" dirty="0"/>
              <a:t>空转，使用一个代理（</a:t>
            </a:r>
            <a:r>
              <a:rPr lang="en-US" altLang="zh-CN" sz="2400" b="0" dirty="0"/>
              <a:t>select/poll/</a:t>
            </a:r>
            <a:r>
              <a:rPr lang="en-US" altLang="zh-CN" sz="2400" b="0" dirty="0" err="1"/>
              <a:t>epoll</a:t>
            </a:r>
            <a:r>
              <a:rPr lang="en-US" altLang="zh-CN" sz="2400" b="0" dirty="0"/>
              <a:t>..</a:t>
            </a:r>
            <a:r>
              <a:rPr lang="zh-CN" altLang="en-US" sz="2400" b="0" dirty="0"/>
              <a:t>）同时观察许多流的</a:t>
            </a:r>
            <a:r>
              <a:rPr lang="en-US" altLang="zh-CN" sz="2400" b="0" dirty="0"/>
              <a:t>I/O</a:t>
            </a:r>
            <a:r>
              <a:rPr lang="zh-CN" altLang="en-US" sz="2400" b="0" dirty="0"/>
              <a:t>事件，在空闲的时候，会把当前线程阻塞掉，当有一个或多个流有</a:t>
            </a:r>
            <a:r>
              <a:rPr lang="en-US" altLang="zh-CN" sz="2400" b="0" dirty="0"/>
              <a:t>I/O</a:t>
            </a:r>
            <a:r>
              <a:rPr lang="zh-CN" altLang="en-US" sz="2400" b="0" dirty="0"/>
              <a:t>事件时，就从阻塞态中醒来，于是我们的程序就会轮询一遍所有的流。例如</a:t>
            </a:r>
            <a:r>
              <a:rPr lang="en-US" altLang="zh-CN" sz="2400" b="0" dirty="0"/>
              <a:t>select()</a:t>
            </a:r>
            <a:r>
              <a:rPr lang="zh-CN" altLang="en-US" sz="2400" b="0" dirty="0"/>
              <a:t>函数按照一定的超时时间轮询，直到需要等待的套接字有数据到来，利用</a:t>
            </a:r>
            <a:r>
              <a:rPr lang="en-US" altLang="zh-CN" sz="2400" b="0" dirty="0" err="1"/>
              <a:t>recvfrom</a:t>
            </a:r>
            <a:r>
              <a:rPr lang="en-US" altLang="zh-CN" sz="2400" b="0" dirty="0"/>
              <a:t>()</a:t>
            </a:r>
            <a:r>
              <a:rPr lang="zh-CN" altLang="en-US" sz="2400" b="0" dirty="0"/>
              <a:t>函数，将数据复制到应用层。</a:t>
            </a:r>
          </a:p>
          <a:p>
            <a:endParaRPr lang="zh-CN" altLang="en-US" sz="2400" dirty="0"/>
          </a:p>
        </p:txBody>
      </p:sp>
      <p:pic>
        <p:nvPicPr>
          <p:cNvPr id="7" name="Picture 2" descr="9-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2466" y="3646310"/>
            <a:ext cx="7926769" cy="30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259158"/>
      </p:ext>
    </p:extLst>
  </p:cSld>
  <p:clrMapOvr>
    <a:masterClrMapping/>
  </p:clrMapOvr>
  <p:transitio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a:xfrm>
            <a:off x="440266" y="3870"/>
            <a:ext cx="9601200" cy="1142385"/>
          </a:xfrm>
        </p:spPr>
        <p:txBody>
          <a:bodyPr/>
          <a:lstStyle/>
          <a:p>
            <a:r>
              <a:rPr lang="zh-CN" altLang="en-US" dirty="0"/>
              <a:t>支持</a:t>
            </a:r>
            <a:r>
              <a:rPr lang="en-US" altLang="zh-CN" dirty="0"/>
              <a:t>I/O</a:t>
            </a:r>
            <a:r>
              <a:rPr lang="zh-CN" altLang="en-US" dirty="0"/>
              <a:t>多路复用的系统调用 </a:t>
            </a:r>
          </a:p>
        </p:txBody>
      </p:sp>
      <p:pic>
        <p:nvPicPr>
          <p:cNvPr id="17410" name="Picture 2" descr="22070679_3"/>
          <p:cNvPicPr>
            <a:picLocks noChangeAspect="1" noChangeArrowheads="1"/>
          </p:cNvPicPr>
          <p:nvPr/>
        </p:nvPicPr>
        <p:blipFill>
          <a:blip r:embed="rId3" cstate="print"/>
          <a:srcRect/>
          <a:stretch>
            <a:fillRect/>
          </a:stretch>
        </p:blipFill>
        <p:spPr bwMode="auto">
          <a:xfrm>
            <a:off x="0" y="1160522"/>
            <a:ext cx="11294078" cy="5677158"/>
          </a:xfrm>
          <a:prstGeom prst="rect">
            <a:avLst/>
          </a:prstGeom>
          <a:noFill/>
        </p:spPr>
      </p:pic>
      <p:sp>
        <p:nvSpPr>
          <p:cNvPr id="5" name="矩形 4"/>
          <p:cNvSpPr/>
          <p:nvPr/>
        </p:nvSpPr>
        <p:spPr>
          <a:xfrm>
            <a:off x="8327093" y="0"/>
            <a:ext cx="2775857" cy="1754326"/>
          </a:xfrm>
          <a:prstGeom prst="rect">
            <a:avLst/>
          </a:prstGeom>
        </p:spPr>
        <p:txBody>
          <a:bodyPr wrap="square">
            <a:spAutoFit/>
          </a:bodyPr>
          <a:lstStyle/>
          <a:p>
            <a:r>
              <a:rPr lang="en-US" altLang="zh-CN" dirty="0"/>
              <a:t>while true {    </a:t>
            </a:r>
          </a:p>
          <a:p>
            <a:r>
              <a:rPr lang="en-US" altLang="zh-CN" dirty="0"/>
              <a:t>    select(streams[])    </a:t>
            </a:r>
          </a:p>
          <a:p>
            <a:r>
              <a:rPr lang="en-US" altLang="zh-CN" dirty="0"/>
              <a:t>    for </a:t>
            </a:r>
            <a:r>
              <a:rPr lang="en-US" altLang="zh-CN" dirty="0" err="1"/>
              <a:t>i</a:t>
            </a:r>
            <a:r>
              <a:rPr lang="en-US" altLang="zh-CN" dirty="0"/>
              <a:t> in streams[] {        </a:t>
            </a:r>
          </a:p>
          <a:p>
            <a:r>
              <a:rPr lang="en-US" altLang="zh-CN" dirty="0"/>
              <a:t>        if </a:t>
            </a:r>
            <a:r>
              <a:rPr lang="en-US" altLang="zh-CN" dirty="0" err="1"/>
              <a:t>i</a:t>
            </a:r>
            <a:r>
              <a:rPr lang="en-US" altLang="zh-CN" dirty="0"/>
              <a:t> has data            </a:t>
            </a:r>
          </a:p>
          <a:p>
            <a:r>
              <a:rPr lang="en-US" altLang="zh-CN" dirty="0"/>
              <a:t>     read until unavailable     }}</a:t>
            </a:r>
            <a:endParaRPr lang="zh-CN" altLang="en-US" dirty="0"/>
          </a:p>
        </p:txBody>
      </p:sp>
      <p:sp>
        <p:nvSpPr>
          <p:cNvPr id="6" name="矩形 5"/>
          <p:cNvSpPr/>
          <p:nvPr/>
        </p:nvSpPr>
        <p:spPr>
          <a:xfrm>
            <a:off x="8208560" y="5103674"/>
            <a:ext cx="5268685" cy="1754326"/>
          </a:xfrm>
          <a:prstGeom prst="rect">
            <a:avLst/>
          </a:prstGeom>
        </p:spPr>
        <p:txBody>
          <a:bodyPr wrap="square">
            <a:spAutoFit/>
          </a:bodyPr>
          <a:lstStyle/>
          <a:p>
            <a:r>
              <a:rPr lang="en-US" altLang="zh-CN" dirty="0"/>
              <a:t>while true {    </a:t>
            </a:r>
          </a:p>
          <a:p>
            <a:r>
              <a:rPr lang="en-US" altLang="zh-CN" dirty="0"/>
              <a:t>    </a:t>
            </a:r>
            <a:r>
              <a:rPr lang="en-US" altLang="zh-CN" dirty="0" err="1">
                <a:solidFill>
                  <a:srgbClr val="C00000"/>
                </a:solidFill>
              </a:rPr>
              <a:t>active_stream</a:t>
            </a:r>
            <a:r>
              <a:rPr lang="en-US" altLang="zh-CN" dirty="0"/>
              <a:t>[] = </a:t>
            </a:r>
            <a:r>
              <a:rPr lang="en-US" altLang="zh-CN" dirty="0" err="1"/>
              <a:t>epoll_wait</a:t>
            </a:r>
            <a:r>
              <a:rPr lang="en-US" altLang="zh-CN" dirty="0"/>
              <a:t>(</a:t>
            </a:r>
            <a:r>
              <a:rPr lang="en-US" altLang="zh-CN" dirty="0" err="1"/>
              <a:t>epollfd</a:t>
            </a:r>
            <a:r>
              <a:rPr lang="en-US" altLang="zh-CN" dirty="0"/>
              <a:t>)     </a:t>
            </a:r>
          </a:p>
          <a:p>
            <a:r>
              <a:rPr lang="en-US" altLang="zh-CN" dirty="0"/>
              <a:t>    for </a:t>
            </a:r>
            <a:r>
              <a:rPr lang="en-US" altLang="zh-CN" dirty="0" err="1"/>
              <a:t>i</a:t>
            </a:r>
            <a:r>
              <a:rPr lang="en-US" altLang="zh-CN" dirty="0"/>
              <a:t> in </a:t>
            </a:r>
            <a:r>
              <a:rPr lang="en-US" altLang="zh-CN" dirty="0" err="1"/>
              <a:t>active_stream</a:t>
            </a:r>
            <a:r>
              <a:rPr lang="en-US" altLang="zh-CN" dirty="0"/>
              <a:t>[] {</a:t>
            </a:r>
          </a:p>
          <a:p>
            <a:r>
              <a:rPr lang="en-US" altLang="zh-CN" dirty="0"/>
              <a:t>        read or write till </a:t>
            </a:r>
          </a:p>
          <a:p>
            <a:r>
              <a:rPr lang="en-US" altLang="zh-CN" dirty="0"/>
              <a:t>    } </a:t>
            </a:r>
          </a:p>
          <a:p>
            <a:r>
              <a:rPr lang="en-US" altLang="zh-CN" dirty="0"/>
              <a:t>}</a:t>
            </a:r>
            <a:endParaRPr lang="zh-CN" altLang="en-US" dirty="0"/>
          </a:p>
        </p:txBody>
      </p:sp>
    </p:spTree>
    <p:extLst>
      <p:ext uri="{BB962C8B-B14F-4D97-AF65-F5344CB8AC3E}">
        <p14:creationId xmlns:p14="http://schemas.microsoft.com/office/powerpoint/2010/main" val="196524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信号驱动</a:t>
            </a:r>
            <a:r>
              <a:rPr lang="en-US" altLang="zh-CN" dirty="0"/>
              <a:t>IO</a:t>
            </a:r>
            <a:r>
              <a:rPr lang="zh-CN" altLang="en-US" dirty="0"/>
              <a:t>模型</a:t>
            </a:r>
            <a:endParaRPr kumimoji="1" lang="zh-CN" altLang="en-US" dirty="0"/>
          </a:p>
        </p:txBody>
      </p:sp>
      <p:sp>
        <p:nvSpPr>
          <p:cNvPr id="3" name="内容占位符 2"/>
          <p:cNvSpPr>
            <a:spLocks noGrp="1"/>
          </p:cNvSpPr>
          <p:nvPr>
            <p:ph idx="1"/>
          </p:nvPr>
        </p:nvSpPr>
        <p:spPr/>
        <p:txBody>
          <a:bodyPr/>
          <a:lstStyle/>
          <a:p>
            <a:pPr lvl="0"/>
            <a:r>
              <a:rPr lang="zh-CN" altLang="en-US" sz="2800" b="0" dirty="0">
                <a:latin typeface="Times New Roman"/>
              </a:rPr>
              <a:t>信号驱动的</a:t>
            </a:r>
            <a:r>
              <a:rPr lang="en-US" altLang="zh-CN" sz="2800" b="0" dirty="0">
                <a:latin typeface="Times New Roman"/>
              </a:rPr>
              <a:t>IO</a:t>
            </a:r>
            <a:r>
              <a:rPr lang="zh-CN" altLang="en-US" sz="2800" b="0" dirty="0">
                <a:latin typeface="Times New Roman"/>
              </a:rPr>
              <a:t>在进程开始的时候注册一个信号处理的回调函数，进程继续执行，当信号发生时，即有了</a:t>
            </a:r>
            <a:r>
              <a:rPr lang="en-US" altLang="zh-CN" sz="2800" b="0" dirty="0">
                <a:latin typeface="Times New Roman"/>
              </a:rPr>
              <a:t>IO</a:t>
            </a:r>
            <a:r>
              <a:rPr lang="zh-CN" altLang="en-US" sz="2800" b="0" dirty="0">
                <a:latin typeface="Times New Roman"/>
              </a:rPr>
              <a:t>的时间，这里即有数据到来，利用注册的回调函数将到来的数据用</a:t>
            </a:r>
            <a:r>
              <a:rPr lang="en-US" altLang="zh-CN" sz="2800" b="0" dirty="0" err="1">
                <a:latin typeface="Times New Roman"/>
              </a:rPr>
              <a:t>recvfrom</a:t>
            </a:r>
            <a:r>
              <a:rPr lang="en-US" altLang="zh-CN" sz="2800" b="0" dirty="0">
                <a:latin typeface="Times New Roman"/>
              </a:rPr>
              <a:t>()</a:t>
            </a:r>
            <a:r>
              <a:rPr lang="zh-CN" altLang="en-US" sz="2800" b="0" dirty="0">
                <a:latin typeface="Times New Roman"/>
              </a:rPr>
              <a:t>接收到。</a:t>
            </a:r>
          </a:p>
          <a:p>
            <a:endParaRPr kumimoji="1" lang="zh-CN" altLang="en-US" dirty="0"/>
          </a:p>
        </p:txBody>
      </p:sp>
      <p:graphicFrame>
        <p:nvGraphicFramePr>
          <p:cNvPr id="5" name="对象 4"/>
          <p:cNvGraphicFramePr>
            <a:graphicFrameLocks noChangeAspect="1"/>
          </p:cNvGraphicFramePr>
          <p:nvPr/>
        </p:nvGraphicFramePr>
        <p:xfrm>
          <a:off x="1784400" y="3402071"/>
          <a:ext cx="8875862" cy="2855853"/>
        </p:xfrm>
        <a:graphic>
          <a:graphicData uri="http://schemas.openxmlformats.org/presentationml/2006/ole">
            <mc:AlternateContent xmlns:mc="http://schemas.openxmlformats.org/markup-compatibility/2006">
              <mc:Choice xmlns:v="urn:schemas-microsoft-com:vml" Requires="v">
                <p:oleObj name="Visio" r:id="rId3" imgW="7759530" imgH="2495730" progId="Visio.Drawing.11">
                  <p:embed/>
                </p:oleObj>
              </mc:Choice>
              <mc:Fallback>
                <p:oleObj name="Visio" r:id="rId3" imgW="7759530" imgH="2495730" progId="Visio.Drawing.11">
                  <p:embed/>
                  <p:pic>
                    <p:nvPicPr>
                      <p:cNvPr id="5"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4400" y="3402071"/>
                        <a:ext cx="8875862" cy="2855853"/>
                      </a:xfrm>
                      <a:prstGeom prst="rect">
                        <a:avLst/>
                      </a:prstGeom>
                      <a:noFill/>
                    </p:spPr>
                  </p:pic>
                </p:oleObj>
              </mc:Fallback>
            </mc:AlternateContent>
          </a:graphicData>
        </a:graphic>
      </p:graphicFrame>
    </p:spTree>
    <p:extLst>
      <p:ext uri="{BB962C8B-B14F-4D97-AF65-F5344CB8AC3E}">
        <p14:creationId xmlns:p14="http://schemas.microsoft.com/office/powerpoint/2010/main" val="342124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信号驱动</a:t>
            </a:r>
            <a:r>
              <a:rPr lang="en-US" altLang="zh-CN" dirty="0"/>
              <a:t>IO</a:t>
            </a:r>
            <a:r>
              <a:rPr lang="zh-CN" altLang="en-US" dirty="0"/>
              <a:t>模型</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rotWithShape="1">
          <a:blip r:embed="rId3"/>
          <a:srcRect t="4606" b="5690"/>
          <a:stretch/>
        </p:blipFill>
        <p:spPr>
          <a:xfrm>
            <a:off x="717826" y="1334884"/>
            <a:ext cx="10416209" cy="4981527"/>
          </a:xfrm>
          <a:prstGeom prst="rect">
            <a:avLst/>
          </a:prstGeom>
        </p:spPr>
      </p:pic>
    </p:spTree>
    <p:extLst>
      <p:ext uri="{BB962C8B-B14F-4D97-AF65-F5344CB8AC3E}">
        <p14:creationId xmlns:p14="http://schemas.microsoft.com/office/powerpoint/2010/main" val="363486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异步</a:t>
            </a:r>
            <a:r>
              <a:rPr lang="en-US" altLang="zh-CN" dirty="0"/>
              <a:t>IO</a:t>
            </a:r>
            <a:r>
              <a:rPr lang="zh-CN" altLang="en-US" dirty="0"/>
              <a:t>模型</a:t>
            </a:r>
            <a:endParaRPr kumimoji="1" lang="zh-CN" altLang="en-US" dirty="0"/>
          </a:p>
        </p:txBody>
      </p:sp>
      <p:sp>
        <p:nvSpPr>
          <p:cNvPr id="3" name="内容占位符 2"/>
          <p:cNvSpPr>
            <a:spLocks noGrp="1"/>
          </p:cNvSpPr>
          <p:nvPr>
            <p:ph idx="1"/>
          </p:nvPr>
        </p:nvSpPr>
        <p:spPr>
          <a:xfrm>
            <a:off x="654756" y="1393371"/>
            <a:ext cx="10241844" cy="4864554"/>
          </a:xfrm>
        </p:spPr>
        <p:txBody>
          <a:bodyPr>
            <a:normAutofit/>
          </a:bodyPr>
          <a:lstStyle/>
          <a:p>
            <a:pPr lvl="0"/>
            <a:r>
              <a:rPr lang="zh-CN" altLang="en-US" sz="2800" b="0" dirty="0">
                <a:latin typeface="Times New Roman"/>
              </a:rPr>
              <a:t>异步</a:t>
            </a:r>
            <a:r>
              <a:rPr lang="en-US" altLang="zh-CN" sz="2800" b="0" dirty="0">
                <a:latin typeface="Times New Roman"/>
              </a:rPr>
              <a:t>IO</a:t>
            </a:r>
            <a:r>
              <a:rPr lang="zh-CN" altLang="en-US" sz="2800" b="0" dirty="0">
                <a:latin typeface="Times New Roman"/>
              </a:rPr>
              <a:t>与前面的信号驱动</a:t>
            </a:r>
            <a:r>
              <a:rPr lang="en-US" altLang="zh-CN" sz="2800" b="0" dirty="0">
                <a:latin typeface="Times New Roman"/>
              </a:rPr>
              <a:t>IO</a:t>
            </a:r>
            <a:r>
              <a:rPr lang="zh-CN" altLang="en-US" sz="2800" b="0" dirty="0">
                <a:latin typeface="Times New Roman"/>
              </a:rPr>
              <a:t>相似，其区别在于信号驱动</a:t>
            </a:r>
            <a:r>
              <a:rPr lang="en-US" altLang="zh-CN" sz="2800" b="0" dirty="0">
                <a:latin typeface="Times New Roman"/>
              </a:rPr>
              <a:t>IO</a:t>
            </a:r>
            <a:r>
              <a:rPr lang="zh-CN" altLang="en-US" sz="2800" b="0" dirty="0">
                <a:latin typeface="Times New Roman"/>
              </a:rPr>
              <a:t>当数据到来的时候，使用信号通知注册的信号处理函数，而异步</a:t>
            </a:r>
            <a:r>
              <a:rPr lang="en-US" altLang="zh-CN" sz="2800" b="0" dirty="0">
                <a:latin typeface="Times New Roman"/>
              </a:rPr>
              <a:t>IO</a:t>
            </a:r>
            <a:r>
              <a:rPr lang="zh-CN" altLang="en-US" sz="2800" b="0" dirty="0">
                <a:latin typeface="Times New Roman"/>
              </a:rPr>
              <a:t>则在数据复制完成的时候才发送信号通知注册的信号处理函数。</a:t>
            </a:r>
          </a:p>
        </p:txBody>
      </p:sp>
      <p:pic>
        <p:nvPicPr>
          <p:cNvPr id="5" name="Picture 2" descr="9-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2877958"/>
            <a:ext cx="8168640" cy="3871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785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981A5-40FC-074A-81C0-A9CF0A55CA80}"/>
              </a:ext>
            </a:extLst>
          </p:cNvPr>
          <p:cNvSpPr>
            <a:spLocks noGrp="1"/>
          </p:cNvSpPr>
          <p:nvPr>
            <p:ph type="title"/>
          </p:nvPr>
        </p:nvSpPr>
        <p:spPr/>
        <p:txBody>
          <a:bodyPr/>
          <a:lstStyle/>
          <a:p>
            <a:r>
              <a:rPr kumimoji="1" lang="zh-CN" altLang="en-US" dirty="0"/>
              <a:t>字节序</a:t>
            </a:r>
          </a:p>
        </p:txBody>
      </p:sp>
      <p:sp>
        <p:nvSpPr>
          <p:cNvPr id="3" name="内容占位符 2">
            <a:extLst>
              <a:ext uri="{FF2B5EF4-FFF2-40B4-BE49-F238E27FC236}">
                <a16:creationId xmlns:a16="http://schemas.microsoft.com/office/drawing/2014/main" id="{A10166ED-6BB9-B94C-8803-3DB1EEF10C7A}"/>
              </a:ext>
            </a:extLst>
          </p:cNvPr>
          <p:cNvSpPr>
            <a:spLocks noGrp="1"/>
          </p:cNvSpPr>
          <p:nvPr>
            <p:ph idx="1"/>
          </p:nvPr>
        </p:nvSpPr>
        <p:spPr/>
        <p:txBody>
          <a:bodyPr/>
          <a:lstStyle/>
          <a:p>
            <a:r>
              <a:rPr lang="zh-CN" altLang="en-US" dirty="0">
                <a:latin typeface="Courier" pitchFamily="2" charset="0"/>
              </a:rPr>
              <a:t>主机字节序变为网络字节序</a:t>
            </a:r>
            <a:endParaRPr lang="en-US" altLang="zh-CN" dirty="0">
              <a:latin typeface="Courier" pitchFamily="2" charset="0"/>
            </a:endParaRPr>
          </a:p>
          <a:p>
            <a:pPr lvl="1"/>
            <a:r>
              <a:rPr lang="en-US" altLang="zh-CN" dirty="0">
                <a:latin typeface="Courier" pitchFamily="2" charset="0"/>
              </a:rPr>
              <a:t>uint16_t  </a:t>
            </a:r>
            <a:r>
              <a:rPr lang="en-US" altLang="zh-CN" dirty="0" err="1">
                <a:latin typeface="Courier" pitchFamily="2" charset="0"/>
              </a:rPr>
              <a:t>htons</a:t>
            </a:r>
            <a:r>
              <a:rPr lang="en-US" altLang="zh-CN" dirty="0">
                <a:latin typeface="Courier" pitchFamily="2" charset="0"/>
              </a:rPr>
              <a:t>(uint16_t </a:t>
            </a:r>
            <a:r>
              <a:rPr lang="en-US" altLang="zh-CN" dirty="0" err="1">
                <a:latin typeface="Courier" pitchFamily="2" charset="0"/>
              </a:rPr>
              <a:t>hostshort</a:t>
            </a:r>
            <a:r>
              <a:rPr lang="en-US" altLang="zh-CN" dirty="0">
                <a:latin typeface="Courier" pitchFamily="2" charset="0"/>
              </a:rPr>
              <a:t>)</a:t>
            </a:r>
          </a:p>
          <a:p>
            <a:pPr lvl="1"/>
            <a:r>
              <a:rPr lang="en-US" altLang="zh-CN" dirty="0">
                <a:latin typeface="Courier" pitchFamily="2" charset="0"/>
              </a:rPr>
              <a:t>uint32_t  </a:t>
            </a:r>
            <a:r>
              <a:rPr lang="en-US" altLang="zh-CN" dirty="0" err="1">
                <a:latin typeface="Courier" pitchFamily="2" charset="0"/>
              </a:rPr>
              <a:t>htonl</a:t>
            </a:r>
            <a:r>
              <a:rPr lang="en-US" altLang="zh-CN" dirty="0">
                <a:latin typeface="Courier" pitchFamily="2" charset="0"/>
              </a:rPr>
              <a:t>(uint32_t </a:t>
            </a:r>
            <a:r>
              <a:rPr lang="en-US" altLang="zh-CN" dirty="0" err="1">
                <a:latin typeface="Courier" pitchFamily="2" charset="0"/>
              </a:rPr>
              <a:t>hostlong</a:t>
            </a:r>
            <a:r>
              <a:rPr lang="en-US" altLang="zh-CN" dirty="0">
                <a:latin typeface="Courier" pitchFamily="2" charset="0"/>
              </a:rPr>
              <a:t>)</a:t>
            </a:r>
          </a:p>
          <a:p>
            <a:pPr>
              <a:defRPr/>
            </a:pPr>
            <a:endParaRPr lang="en-US" altLang="zh-CN" dirty="0">
              <a:latin typeface="Courier" pitchFamily="2" charset="0"/>
            </a:endParaRPr>
          </a:p>
          <a:p>
            <a:pPr>
              <a:defRPr/>
            </a:pPr>
            <a:r>
              <a:rPr lang="zh-CN" altLang="en-US" dirty="0">
                <a:latin typeface="Courier" pitchFamily="2" charset="0"/>
              </a:rPr>
              <a:t>网络字节序变为主机字节序</a:t>
            </a:r>
            <a:endParaRPr lang="en-US" altLang="zh-CN" dirty="0">
              <a:latin typeface="Courier" pitchFamily="2" charset="0"/>
            </a:endParaRPr>
          </a:p>
          <a:p>
            <a:pPr lvl="1">
              <a:defRPr/>
            </a:pPr>
            <a:r>
              <a:rPr lang="en-US" altLang="zh-CN" dirty="0">
                <a:latin typeface="Courier" pitchFamily="2" charset="0"/>
              </a:rPr>
              <a:t>uint16_t  </a:t>
            </a:r>
            <a:r>
              <a:rPr lang="en-US" altLang="zh-CN" dirty="0" err="1">
                <a:latin typeface="Courier" pitchFamily="2" charset="0"/>
              </a:rPr>
              <a:t>ntohs</a:t>
            </a:r>
            <a:r>
              <a:rPr lang="en-US" altLang="zh-CN" dirty="0">
                <a:latin typeface="Courier" pitchFamily="2" charset="0"/>
              </a:rPr>
              <a:t>(uint16_t </a:t>
            </a:r>
            <a:r>
              <a:rPr lang="en-US" altLang="zh-CN" dirty="0" err="1">
                <a:latin typeface="Courier" pitchFamily="2" charset="0"/>
              </a:rPr>
              <a:t>netshort</a:t>
            </a:r>
            <a:r>
              <a:rPr lang="en-US" altLang="zh-CN" dirty="0">
                <a:latin typeface="Courier" pitchFamily="2" charset="0"/>
              </a:rPr>
              <a:t>)</a:t>
            </a:r>
          </a:p>
          <a:p>
            <a:pPr lvl="1">
              <a:defRPr/>
            </a:pPr>
            <a:r>
              <a:rPr lang="en-US" altLang="zh-CN" dirty="0">
                <a:latin typeface="Courier" pitchFamily="2" charset="0"/>
              </a:rPr>
              <a:t>uint32_t  </a:t>
            </a:r>
            <a:r>
              <a:rPr lang="en-US" altLang="zh-CN" dirty="0" err="1">
                <a:latin typeface="Courier" pitchFamily="2" charset="0"/>
              </a:rPr>
              <a:t>ntohl</a:t>
            </a:r>
            <a:r>
              <a:rPr lang="en-US" altLang="zh-CN" dirty="0">
                <a:latin typeface="Courier" pitchFamily="2" charset="0"/>
              </a:rPr>
              <a:t>(uint16_t </a:t>
            </a:r>
            <a:r>
              <a:rPr lang="en-US" altLang="zh-CN" dirty="0" err="1">
                <a:latin typeface="Courier" pitchFamily="2" charset="0"/>
              </a:rPr>
              <a:t>netlong</a:t>
            </a:r>
            <a:r>
              <a:rPr lang="en-US" altLang="zh-CN" dirty="0">
                <a:latin typeface="Courier" pitchFamily="2" charset="0"/>
              </a:rPr>
              <a:t>)</a:t>
            </a:r>
          </a:p>
        </p:txBody>
      </p:sp>
    </p:spTree>
    <p:extLst>
      <p:ext uri="{BB962C8B-B14F-4D97-AF65-F5344CB8AC3E}">
        <p14:creationId xmlns:p14="http://schemas.microsoft.com/office/powerpoint/2010/main" val="15992113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异步</a:t>
            </a:r>
            <a:r>
              <a:rPr lang="en-US" altLang="zh-CN" dirty="0"/>
              <a:t>IO</a:t>
            </a:r>
            <a:r>
              <a:rPr lang="zh-CN" altLang="en-US" dirty="0"/>
              <a:t>模型</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3"/>
          <a:stretch>
            <a:fillRect/>
          </a:stretch>
        </p:blipFill>
        <p:spPr>
          <a:xfrm>
            <a:off x="1063708" y="1527640"/>
            <a:ext cx="8976281" cy="5330360"/>
          </a:xfrm>
          <a:prstGeom prst="rect">
            <a:avLst/>
          </a:prstGeom>
        </p:spPr>
      </p:pic>
    </p:spTree>
    <p:extLst>
      <p:ext uri="{BB962C8B-B14F-4D97-AF65-F5344CB8AC3E}">
        <p14:creationId xmlns:p14="http://schemas.microsoft.com/office/powerpoint/2010/main" val="209618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1"/>
          </p:nvPr>
        </p:nvSpPr>
        <p:spPr>
          <a:xfrm>
            <a:off x="697506" y="233680"/>
            <a:ext cx="8229600" cy="5181600"/>
          </a:xfrm>
        </p:spPr>
        <p:txBody>
          <a:bodyPr/>
          <a:lstStyle/>
          <a:p>
            <a:pPr eaLnBrk="1" hangingPunct="1"/>
            <a:r>
              <a:rPr lang="en-US" altLang="zh-CN" dirty="0"/>
              <a:t>5</a:t>
            </a:r>
            <a:r>
              <a:rPr lang="zh-CN" altLang="en-US" dirty="0"/>
              <a:t>种</a:t>
            </a:r>
            <a:r>
              <a:rPr lang="en-US" altLang="zh-CN" dirty="0"/>
              <a:t>IO</a:t>
            </a:r>
            <a:r>
              <a:rPr lang="zh-CN" altLang="en-US" dirty="0"/>
              <a:t>模型的比较</a:t>
            </a:r>
          </a:p>
        </p:txBody>
      </p:sp>
      <p:pic>
        <p:nvPicPr>
          <p:cNvPr id="1331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1440" y="897006"/>
            <a:ext cx="9652442" cy="5290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8927106" y="6322814"/>
            <a:ext cx="2091278" cy="369332"/>
          </a:xfrm>
          <a:prstGeom prst="rect">
            <a:avLst/>
          </a:prstGeom>
        </p:spPr>
        <p:txBody>
          <a:bodyPr wrap="none">
            <a:spAutoFit/>
          </a:bodyPr>
          <a:lstStyle/>
          <a:p>
            <a:r>
              <a:rPr lang="en-US" altLang="zh-CN" dirty="0">
                <a:solidFill>
                  <a:srgbClr val="0070C0"/>
                </a:solidFill>
              </a:rPr>
              <a:t>Ref : UNP 6.2.6 </a:t>
            </a:r>
            <a:r>
              <a:rPr lang="zh-CN" altLang="en-US" dirty="0">
                <a:solidFill>
                  <a:srgbClr val="0070C0"/>
                </a:solidFill>
              </a:rPr>
              <a:t>节</a:t>
            </a:r>
          </a:p>
        </p:txBody>
      </p:sp>
    </p:spTree>
    <p:extLst>
      <p:ext uri="{BB962C8B-B14F-4D97-AF65-F5344CB8AC3E}">
        <p14:creationId xmlns:p14="http://schemas.microsoft.com/office/powerpoint/2010/main" val="19196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type="body" idx="1"/>
          </p:nvPr>
        </p:nvSpPr>
        <p:spPr>
          <a:xfrm>
            <a:off x="954157" y="367084"/>
            <a:ext cx="10595113" cy="6460435"/>
          </a:xfrm>
        </p:spPr>
        <p:txBody>
          <a:bodyPr>
            <a:noAutofit/>
          </a:bodyPr>
          <a:lstStyle/>
          <a:p>
            <a:pPr eaLnBrk="1" hangingPunct="1">
              <a:lnSpc>
                <a:spcPct val="90000"/>
              </a:lnSpc>
            </a:pPr>
            <a:r>
              <a:rPr lang="zh-CN" altLang="en-US" dirty="0"/>
              <a:t>同步与异步</a:t>
            </a:r>
            <a:r>
              <a:rPr lang="en-US" altLang="zh-CN" dirty="0"/>
              <a:t>IO</a:t>
            </a:r>
          </a:p>
          <a:p>
            <a:pPr lvl="1" eaLnBrk="1" hangingPunct="1">
              <a:lnSpc>
                <a:spcPct val="90000"/>
              </a:lnSpc>
            </a:pPr>
            <a:r>
              <a:rPr lang="en-US" altLang="zh-CN" sz="2800" dirty="0"/>
              <a:t>POSIX</a:t>
            </a:r>
            <a:r>
              <a:rPr lang="zh-CN" altLang="en-US" sz="2800" dirty="0"/>
              <a:t>定义这两个术语如下</a:t>
            </a:r>
          </a:p>
          <a:p>
            <a:pPr lvl="2" eaLnBrk="1" hangingPunct="1">
              <a:lnSpc>
                <a:spcPct val="90000"/>
              </a:lnSpc>
            </a:pPr>
            <a:r>
              <a:rPr lang="zh-CN" altLang="en-US" sz="2400" dirty="0"/>
              <a:t>同步</a:t>
            </a:r>
            <a:r>
              <a:rPr lang="en-US" altLang="zh-CN" sz="2400" dirty="0"/>
              <a:t>I/O</a:t>
            </a:r>
            <a:r>
              <a:rPr lang="zh-CN" altLang="en-US" sz="2400" dirty="0"/>
              <a:t>操作引起请求进程阻塞，知道</a:t>
            </a:r>
            <a:r>
              <a:rPr lang="en-US" altLang="zh-CN" sz="2400" dirty="0"/>
              <a:t>I/O</a:t>
            </a:r>
            <a:r>
              <a:rPr lang="zh-CN" altLang="en-US" sz="2400" dirty="0"/>
              <a:t>操作完成；</a:t>
            </a:r>
          </a:p>
          <a:p>
            <a:pPr lvl="2" eaLnBrk="1" hangingPunct="1">
              <a:lnSpc>
                <a:spcPct val="90000"/>
              </a:lnSpc>
            </a:pPr>
            <a:r>
              <a:rPr lang="zh-CN" altLang="en-US" sz="2400" dirty="0"/>
              <a:t>异步</a:t>
            </a:r>
            <a:r>
              <a:rPr lang="en-US" altLang="zh-CN" sz="2400" dirty="0"/>
              <a:t>I/O</a:t>
            </a:r>
            <a:r>
              <a:rPr lang="zh-CN" altLang="en-US" sz="2400" dirty="0"/>
              <a:t>操作不引起请求进程阻塞；</a:t>
            </a:r>
          </a:p>
          <a:p>
            <a:pPr lvl="1" eaLnBrk="1" hangingPunct="1">
              <a:lnSpc>
                <a:spcPct val="90000"/>
              </a:lnSpc>
            </a:pPr>
            <a:r>
              <a:rPr lang="en-US" altLang="zh-CN" sz="2800" b="1" dirty="0">
                <a:solidFill>
                  <a:srgbClr val="C00000"/>
                </a:solidFill>
              </a:rPr>
              <a:t>IO</a:t>
            </a:r>
            <a:r>
              <a:rPr lang="zh-CN" altLang="en-US" sz="2800" b="1" dirty="0">
                <a:solidFill>
                  <a:srgbClr val="C00000"/>
                </a:solidFill>
              </a:rPr>
              <a:t>的两个阶段都没有被阻塞，才能被称为异步</a:t>
            </a:r>
            <a:r>
              <a:rPr lang="en-US" altLang="zh-CN" sz="2800" b="1" dirty="0">
                <a:solidFill>
                  <a:srgbClr val="C00000"/>
                </a:solidFill>
              </a:rPr>
              <a:t>IO</a:t>
            </a:r>
          </a:p>
          <a:p>
            <a:pPr lvl="1" eaLnBrk="1" hangingPunct="1">
              <a:lnSpc>
                <a:spcPct val="90000"/>
              </a:lnSpc>
            </a:pPr>
            <a:r>
              <a:rPr lang="zh-CN" altLang="en-US" sz="2800" dirty="0"/>
              <a:t>因此，阻塞</a:t>
            </a:r>
            <a:r>
              <a:rPr lang="en-US" altLang="zh-CN" sz="2800" dirty="0"/>
              <a:t>I/O</a:t>
            </a:r>
            <a:r>
              <a:rPr lang="zh-CN" altLang="en-US" sz="2800" dirty="0"/>
              <a:t>模型、非阻塞</a:t>
            </a:r>
            <a:r>
              <a:rPr lang="en-US" altLang="zh-CN" sz="2800" dirty="0"/>
              <a:t>I/O</a:t>
            </a:r>
            <a:r>
              <a:rPr lang="zh-CN" altLang="en-US" sz="2800" dirty="0"/>
              <a:t>模型、 </a:t>
            </a:r>
            <a:r>
              <a:rPr lang="en-US" altLang="zh-CN" sz="2800" dirty="0"/>
              <a:t>I/O</a:t>
            </a:r>
            <a:r>
              <a:rPr lang="zh-CN" altLang="en-US" sz="2800" dirty="0"/>
              <a:t>复用模型和信号驱动模型都是同步</a:t>
            </a:r>
            <a:r>
              <a:rPr lang="en-US" altLang="zh-CN" sz="2800" dirty="0"/>
              <a:t>I/O</a:t>
            </a:r>
            <a:r>
              <a:rPr lang="zh-CN" altLang="en-US" sz="2800" dirty="0"/>
              <a:t>模型；最后一种才是异步</a:t>
            </a:r>
            <a:r>
              <a:rPr lang="en-US" altLang="zh-CN" sz="2800" dirty="0"/>
              <a:t>IO</a:t>
            </a:r>
          </a:p>
          <a:p>
            <a:pPr eaLnBrk="1" hangingPunct="1">
              <a:lnSpc>
                <a:spcPct val="90000"/>
              </a:lnSpc>
            </a:pPr>
            <a:r>
              <a:rPr lang="zh-CN" altLang="en-US" dirty="0"/>
              <a:t>实际编程中，这几种</a:t>
            </a:r>
            <a:r>
              <a:rPr lang="en-US" altLang="zh-CN" dirty="0"/>
              <a:t>IO</a:t>
            </a:r>
            <a:r>
              <a:rPr lang="zh-CN" altLang="en-US" dirty="0"/>
              <a:t>模型经常根据需要混用</a:t>
            </a:r>
          </a:p>
          <a:p>
            <a:pPr lvl="1" eaLnBrk="1" hangingPunct="1">
              <a:lnSpc>
                <a:spcPct val="90000"/>
              </a:lnSpc>
            </a:pPr>
            <a:r>
              <a:rPr lang="zh-CN" altLang="en-US" sz="2800" dirty="0"/>
              <a:t>首先要避免被阻塞，但是阻塞都不好？</a:t>
            </a:r>
          </a:p>
          <a:p>
            <a:pPr lvl="1" eaLnBrk="1" hangingPunct="1">
              <a:lnSpc>
                <a:spcPct val="90000"/>
              </a:lnSpc>
            </a:pPr>
            <a:r>
              <a:rPr lang="zh-CN" altLang="en-US" sz="2800" dirty="0"/>
              <a:t>在事件的检查点要阻塞</a:t>
            </a:r>
          </a:p>
          <a:p>
            <a:pPr lvl="1" eaLnBrk="1" hangingPunct="1">
              <a:lnSpc>
                <a:spcPct val="90000"/>
              </a:lnSpc>
            </a:pPr>
            <a:r>
              <a:rPr lang="zh-CN" altLang="en-US" sz="2800" dirty="0"/>
              <a:t>避免采用信号机制，主要原因是信号是异步的，将使程序变得很难编写。</a:t>
            </a:r>
          </a:p>
        </p:txBody>
      </p:sp>
    </p:spTree>
    <p:extLst>
      <p:ext uri="{BB962C8B-B14F-4D97-AF65-F5344CB8AC3E}">
        <p14:creationId xmlns:p14="http://schemas.microsoft.com/office/powerpoint/2010/main" val="390103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dirty="0"/>
              <a:t>IO</a:t>
            </a:r>
            <a:r>
              <a:rPr lang="zh-CN" altLang="en-US" dirty="0"/>
              <a:t>复用函数</a:t>
            </a:r>
            <a:r>
              <a:rPr lang="en-US" altLang="zh-CN" dirty="0"/>
              <a:t>/</a:t>
            </a:r>
            <a:r>
              <a:rPr lang="zh-CN" altLang="en-US" dirty="0"/>
              <a:t>系统调用</a:t>
            </a:r>
          </a:p>
        </p:txBody>
      </p:sp>
      <p:sp>
        <p:nvSpPr>
          <p:cNvPr id="15363" name="Rectangle 3"/>
          <p:cNvSpPr>
            <a:spLocks noGrp="1" noChangeArrowheads="1"/>
          </p:cNvSpPr>
          <p:nvPr>
            <p:ph type="body" idx="1"/>
          </p:nvPr>
        </p:nvSpPr>
        <p:spPr>
          <a:xfrm>
            <a:off x="733777" y="1393371"/>
            <a:ext cx="10837333" cy="4864554"/>
          </a:xfrm>
        </p:spPr>
        <p:txBody>
          <a:bodyPr>
            <a:noAutofit/>
          </a:bodyPr>
          <a:lstStyle/>
          <a:p>
            <a:pPr eaLnBrk="1" hangingPunct="1">
              <a:lnSpc>
                <a:spcPct val="90000"/>
              </a:lnSpc>
            </a:pPr>
            <a:r>
              <a:rPr lang="en-US" altLang="zh-CN" b="0" dirty="0"/>
              <a:t>IO</a:t>
            </a:r>
            <a:r>
              <a:rPr lang="zh-CN" altLang="en-US" b="0" dirty="0"/>
              <a:t>复用技术能够使能应用程序同时等待多个事件的发生</a:t>
            </a:r>
          </a:p>
          <a:p>
            <a:pPr eaLnBrk="1" hangingPunct="1">
              <a:lnSpc>
                <a:spcPct val="90000"/>
              </a:lnSpc>
            </a:pPr>
            <a:r>
              <a:rPr lang="en-US" altLang="zh-CN" b="0" dirty="0"/>
              <a:t>IO</a:t>
            </a:r>
            <a:r>
              <a:rPr lang="zh-CN" altLang="en-US" b="0" dirty="0"/>
              <a:t>复用技术的引入，使得网络编程的模式发生了巨大变化</a:t>
            </a:r>
          </a:p>
          <a:p>
            <a:pPr eaLnBrk="1" hangingPunct="1">
              <a:lnSpc>
                <a:spcPct val="90000"/>
              </a:lnSpc>
            </a:pPr>
            <a:r>
              <a:rPr lang="zh-CN" altLang="en-US" b="0" dirty="0"/>
              <a:t>常用的</a:t>
            </a:r>
            <a:r>
              <a:rPr lang="en-US" altLang="zh-CN" b="0" dirty="0"/>
              <a:t>IO</a:t>
            </a:r>
            <a:r>
              <a:rPr lang="zh-CN" altLang="en-US" b="0" dirty="0"/>
              <a:t>复用函数有</a:t>
            </a:r>
          </a:p>
          <a:p>
            <a:pPr lvl="1" eaLnBrk="1" hangingPunct="1">
              <a:lnSpc>
                <a:spcPct val="90000"/>
              </a:lnSpc>
            </a:pPr>
            <a:r>
              <a:rPr lang="en-US" altLang="zh-CN" sz="2800" b="1" dirty="0">
                <a:solidFill>
                  <a:srgbClr val="FF0000"/>
                </a:solidFill>
              </a:rPr>
              <a:t>select</a:t>
            </a:r>
            <a:r>
              <a:rPr lang="en-US" altLang="zh-CN" sz="2800" dirty="0">
                <a:solidFill>
                  <a:srgbClr val="FF0000"/>
                </a:solidFill>
              </a:rPr>
              <a:t>/poll/</a:t>
            </a:r>
            <a:r>
              <a:rPr lang="en-US" altLang="zh-CN" sz="2800" dirty="0" err="1">
                <a:solidFill>
                  <a:srgbClr val="FF0000"/>
                </a:solidFill>
              </a:rPr>
              <a:t>pselect</a:t>
            </a:r>
            <a:endParaRPr lang="en-US" altLang="zh-CN" sz="2800" dirty="0">
              <a:solidFill>
                <a:srgbClr val="FF0000"/>
              </a:solidFill>
            </a:endParaRPr>
          </a:p>
          <a:p>
            <a:pPr lvl="1" eaLnBrk="1" hangingPunct="1">
              <a:lnSpc>
                <a:spcPct val="90000"/>
              </a:lnSpc>
            </a:pPr>
            <a:r>
              <a:rPr lang="en-US" altLang="zh-CN" sz="2800" b="1" dirty="0" err="1">
                <a:solidFill>
                  <a:srgbClr val="FF0000"/>
                </a:solidFill>
              </a:rPr>
              <a:t>epoll</a:t>
            </a:r>
            <a:r>
              <a:rPr lang="en-US" altLang="zh-CN" sz="2800" b="1" dirty="0">
                <a:solidFill>
                  <a:srgbClr val="FF0000"/>
                </a:solidFill>
              </a:rPr>
              <a:t> (Linux)</a:t>
            </a:r>
          </a:p>
          <a:p>
            <a:pPr lvl="1">
              <a:lnSpc>
                <a:spcPct val="90000"/>
              </a:lnSpc>
            </a:pPr>
            <a:r>
              <a:rPr lang="en-US" altLang="zh-CN" sz="2800" dirty="0" err="1">
                <a:solidFill>
                  <a:srgbClr val="FF0000"/>
                </a:solidFill>
              </a:rPr>
              <a:t>kqueue</a:t>
            </a:r>
            <a:r>
              <a:rPr lang="en-US" altLang="zh-CN" sz="2800" dirty="0">
                <a:solidFill>
                  <a:srgbClr val="FF0000"/>
                </a:solidFill>
              </a:rPr>
              <a:t> (FreeBSD)</a:t>
            </a:r>
          </a:p>
        </p:txBody>
      </p:sp>
      <p:sp>
        <p:nvSpPr>
          <p:cNvPr id="2" name="矩形 1"/>
          <p:cNvSpPr/>
          <p:nvPr/>
        </p:nvSpPr>
        <p:spPr>
          <a:xfrm>
            <a:off x="3542274" y="5010847"/>
            <a:ext cx="7920758" cy="400110"/>
          </a:xfrm>
          <a:prstGeom prst="rect">
            <a:avLst/>
          </a:prstGeom>
        </p:spPr>
        <p:txBody>
          <a:bodyPr wrap="none">
            <a:spAutoFit/>
          </a:bodyPr>
          <a:lstStyle/>
          <a:p>
            <a:r>
              <a:rPr lang="en-US" altLang="zh-CN" sz="2000" b="1" dirty="0">
                <a:solidFill>
                  <a:schemeClr val="accent1"/>
                </a:solidFill>
              </a:rPr>
              <a:t>select </a:t>
            </a:r>
            <a:r>
              <a:rPr lang="zh-CN" altLang="en-US" sz="2000" b="1" dirty="0">
                <a:solidFill>
                  <a:schemeClr val="accent1"/>
                </a:solidFill>
              </a:rPr>
              <a:t>及 </a:t>
            </a:r>
            <a:r>
              <a:rPr lang="en-US" altLang="zh-CN" sz="2000" b="1" dirty="0" err="1">
                <a:solidFill>
                  <a:schemeClr val="accent1"/>
                </a:solidFill>
              </a:rPr>
              <a:t>epoll</a:t>
            </a:r>
            <a:r>
              <a:rPr lang="en-US" altLang="zh-CN" sz="2000" b="1" dirty="0">
                <a:solidFill>
                  <a:schemeClr val="accent1"/>
                </a:solidFill>
              </a:rPr>
              <a:t> </a:t>
            </a:r>
            <a:r>
              <a:rPr lang="zh-CN" altLang="en-US" sz="2000" b="1" dirty="0">
                <a:solidFill>
                  <a:schemeClr val="accent1"/>
                </a:solidFill>
              </a:rPr>
              <a:t>的内容，参见 “第四章</a:t>
            </a:r>
            <a:r>
              <a:rPr lang="en-US" altLang="zh-CN" sz="2000" b="1" dirty="0">
                <a:solidFill>
                  <a:schemeClr val="accent1"/>
                </a:solidFill>
              </a:rPr>
              <a:t>IO</a:t>
            </a:r>
            <a:r>
              <a:rPr lang="zh-CN" altLang="en-US" sz="2000" b="1" dirty="0">
                <a:solidFill>
                  <a:schemeClr val="accent1"/>
                </a:solidFill>
              </a:rPr>
              <a:t>复用技术部分扩展内容</a:t>
            </a:r>
            <a:r>
              <a:rPr lang="en-US" altLang="zh-CN" sz="2000" b="1" dirty="0">
                <a:solidFill>
                  <a:schemeClr val="accent1"/>
                </a:solidFill>
              </a:rPr>
              <a:t>.</a:t>
            </a:r>
            <a:r>
              <a:rPr lang="en-US" altLang="zh-CN" sz="2000" b="1" dirty="0" err="1">
                <a:solidFill>
                  <a:schemeClr val="accent1"/>
                </a:solidFill>
              </a:rPr>
              <a:t>pptx</a:t>
            </a:r>
            <a:r>
              <a:rPr lang="en-US" altLang="zh-CN" sz="2000" b="1" dirty="0">
                <a:solidFill>
                  <a:schemeClr val="accent1"/>
                </a:solidFill>
              </a:rPr>
              <a:t>”</a:t>
            </a:r>
            <a:endParaRPr lang="zh-CN" altLang="en-US" sz="2000" b="1" dirty="0">
              <a:solidFill>
                <a:schemeClr val="accent1"/>
              </a:solidFill>
            </a:endParaRPr>
          </a:p>
        </p:txBody>
      </p:sp>
    </p:spTree>
    <p:extLst>
      <p:ext uri="{BB962C8B-B14F-4D97-AF65-F5344CB8AC3E}">
        <p14:creationId xmlns:p14="http://schemas.microsoft.com/office/powerpoint/2010/main" val="363387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5093"/>
            <a:ext cx="9601200" cy="1142385"/>
          </a:xfrm>
        </p:spPr>
        <p:txBody>
          <a:bodyPr>
            <a:normAutofit fontScale="90000"/>
          </a:bodyPr>
          <a:lstStyle/>
          <a:p>
            <a:pPr algn="ctr"/>
            <a:r>
              <a:rPr lang="zh-CN" altLang="en-US" sz="4000" b="1" dirty="0"/>
              <a:t>高性能 </a:t>
            </a:r>
            <a:r>
              <a:rPr lang="en-US" altLang="zh-CN" sz="4000" b="1" dirty="0"/>
              <a:t>I/O </a:t>
            </a:r>
            <a:r>
              <a:rPr lang="zh-CN" altLang="en-US" sz="4000" b="1" dirty="0"/>
              <a:t>复用设计模式</a:t>
            </a:r>
            <a:br>
              <a:rPr lang="en-US" altLang="zh-CN" sz="4000" b="1" dirty="0"/>
            </a:br>
            <a:r>
              <a:rPr lang="en-US" altLang="zh-CN" sz="4000" b="1" dirty="0"/>
              <a:t>——</a:t>
            </a:r>
            <a:r>
              <a:rPr lang="zh-CN" altLang="en-US" sz="4000" b="1" dirty="0"/>
              <a:t> </a:t>
            </a:r>
            <a:r>
              <a:rPr lang="en-US" altLang="zh-CN" sz="4000" b="1" dirty="0"/>
              <a:t>Reactor</a:t>
            </a:r>
            <a:r>
              <a:rPr lang="zh-CN" altLang="en-US" sz="4000" b="1" dirty="0"/>
              <a:t>和</a:t>
            </a:r>
            <a:r>
              <a:rPr lang="en-US" altLang="zh-CN" sz="4000" b="1" dirty="0" err="1"/>
              <a:t>Proactor</a:t>
            </a:r>
            <a:r>
              <a:rPr lang="en-US" altLang="zh-CN" sz="4000" b="1"/>
              <a:t> </a:t>
            </a:r>
            <a:r>
              <a:rPr lang="zh-CN" altLang="en-US" sz="4000" b="1"/>
              <a:t>*</a:t>
            </a:r>
            <a:endParaRPr lang="zh-CN" altLang="en-US" sz="4000" b="1" dirty="0"/>
          </a:p>
        </p:txBody>
      </p:sp>
      <p:sp>
        <p:nvSpPr>
          <p:cNvPr id="3" name="内容占位符 2"/>
          <p:cNvSpPr>
            <a:spLocks noGrp="1"/>
          </p:cNvSpPr>
          <p:nvPr>
            <p:ph idx="1"/>
          </p:nvPr>
        </p:nvSpPr>
        <p:spPr/>
        <p:txBody>
          <a:bodyPr>
            <a:normAutofit/>
          </a:bodyPr>
          <a:lstStyle/>
          <a:p>
            <a:r>
              <a:rPr lang="en-US" altLang="zh-CN" sz="2800" b="0" dirty="0"/>
              <a:t>Reactor </a:t>
            </a:r>
            <a:r>
              <a:rPr lang="zh-CN" altLang="en-US" sz="2800" b="0" dirty="0"/>
              <a:t>和 </a:t>
            </a:r>
            <a:r>
              <a:rPr lang="en-US" altLang="zh-CN" sz="2800" b="0" dirty="0"/>
              <a:t>Proactor </a:t>
            </a:r>
            <a:r>
              <a:rPr lang="zh-CN" altLang="en-US" sz="2800" b="0" dirty="0"/>
              <a:t>是基于事件驱动，在网络编程中经常用到的两种设计模式</a:t>
            </a:r>
            <a:endParaRPr lang="en-US" altLang="zh-CN" sz="2800" b="0" dirty="0"/>
          </a:p>
          <a:p>
            <a:r>
              <a:rPr lang="zh-CN" altLang="en-US" sz="2800" b="0" dirty="0"/>
              <a:t>一般地</a:t>
            </a:r>
            <a:r>
              <a:rPr lang="en-US" altLang="zh-CN" sz="2800" b="0" dirty="0"/>
              <a:t>,I/O</a:t>
            </a:r>
            <a:r>
              <a:rPr lang="zh-CN" altLang="en-US" sz="2800" b="0" dirty="0"/>
              <a:t>多路复用机制都依赖于一个事件多路分离器</a:t>
            </a:r>
            <a:r>
              <a:rPr lang="en-US" altLang="zh-CN" sz="2800" b="0" dirty="0"/>
              <a:t>(Event </a:t>
            </a:r>
            <a:r>
              <a:rPr lang="en-US" altLang="zh-CN" sz="2800" b="0" dirty="0" err="1"/>
              <a:t>Demultiplexer</a:t>
            </a:r>
            <a:r>
              <a:rPr lang="en-US" altLang="zh-CN" sz="2800" b="0" dirty="0"/>
              <a:t>)</a:t>
            </a:r>
            <a:r>
              <a:rPr lang="zh-CN" altLang="en-US" sz="2800" b="0" dirty="0"/>
              <a:t>。分离器对象可将来自事件源的</a:t>
            </a:r>
            <a:r>
              <a:rPr lang="en-US" altLang="zh-CN" sz="2800" b="0" dirty="0"/>
              <a:t>I/O</a:t>
            </a:r>
            <a:r>
              <a:rPr lang="zh-CN" altLang="en-US" sz="2800" b="0" dirty="0"/>
              <a:t>事件分离出来，并分发到对应的</a:t>
            </a:r>
            <a:r>
              <a:rPr lang="en-US" altLang="zh-CN" sz="2800" b="0" dirty="0"/>
              <a:t>read/write</a:t>
            </a:r>
            <a:r>
              <a:rPr lang="zh-CN" altLang="en-US" sz="2800" b="0" dirty="0"/>
              <a:t>事件处理器</a:t>
            </a:r>
            <a:r>
              <a:rPr lang="en-US" altLang="zh-CN" sz="2800" b="0" dirty="0"/>
              <a:t>(Event Handler)</a:t>
            </a:r>
            <a:r>
              <a:rPr lang="zh-CN" altLang="en-US" sz="2800" b="0" dirty="0"/>
              <a:t>。开发人员预先注册需要处理的事件及其事件处理器（或回调函数）；事件分离器负责将请求事件传递给事件处理器。</a:t>
            </a:r>
            <a:endParaRPr lang="en-US" altLang="zh-CN" sz="2800" b="0" dirty="0"/>
          </a:p>
          <a:p>
            <a:r>
              <a:rPr lang="zh-CN" altLang="en-US" sz="2800" b="0" dirty="0"/>
              <a:t>两个与事件分离器有关的模式是</a:t>
            </a:r>
            <a:r>
              <a:rPr lang="en-US" altLang="zh-CN" sz="2800" b="0" dirty="0"/>
              <a:t>Reactor</a:t>
            </a:r>
            <a:r>
              <a:rPr lang="zh-CN" altLang="en-US" sz="2800" b="0" dirty="0"/>
              <a:t>和</a:t>
            </a:r>
            <a:r>
              <a:rPr lang="en-US" altLang="zh-CN" sz="2800" b="0" dirty="0"/>
              <a:t>Proactor</a:t>
            </a:r>
            <a:r>
              <a:rPr lang="zh-CN" altLang="en-US" sz="2800" b="0" dirty="0"/>
              <a:t>。</a:t>
            </a:r>
            <a:r>
              <a:rPr lang="en-US" altLang="zh-CN" sz="2800" b="0" dirty="0"/>
              <a:t>Reactor</a:t>
            </a:r>
            <a:r>
              <a:rPr lang="zh-CN" altLang="en-US" sz="2800" b="0" dirty="0"/>
              <a:t>模式采用同步</a:t>
            </a:r>
            <a:r>
              <a:rPr lang="en-US" altLang="zh-CN" sz="2800" b="0" dirty="0"/>
              <a:t>IO</a:t>
            </a:r>
            <a:r>
              <a:rPr lang="zh-CN" altLang="en-US" sz="2800" b="0" dirty="0"/>
              <a:t>，而</a:t>
            </a:r>
            <a:r>
              <a:rPr lang="en-US" altLang="zh-CN" sz="2800" b="0" dirty="0"/>
              <a:t>Proactor</a:t>
            </a:r>
            <a:r>
              <a:rPr lang="zh-CN" altLang="en-US" sz="2800" b="0" dirty="0"/>
              <a:t>采用异步</a:t>
            </a:r>
            <a:r>
              <a:rPr lang="en-US" altLang="zh-CN" sz="2800" b="0" dirty="0"/>
              <a:t>IO</a:t>
            </a:r>
            <a:r>
              <a:rPr lang="zh-CN" altLang="en-US" sz="2800" b="0" dirty="0"/>
              <a:t>。</a:t>
            </a:r>
          </a:p>
        </p:txBody>
      </p:sp>
    </p:spTree>
    <p:extLst>
      <p:ext uri="{BB962C8B-B14F-4D97-AF65-F5344CB8AC3E}">
        <p14:creationId xmlns:p14="http://schemas.microsoft.com/office/powerpoint/2010/main" val="15352097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3539"/>
            <a:ext cx="10515600" cy="1325563"/>
          </a:xfrm>
        </p:spPr>
        <p:txBody>
          <a:bodyPr/>
          <a:lstStyle/>
          <a:p>
            <a:r>
              <a:rPr lang="en-US" altLang="zh-CN" b="0" dirty="0"/>
              <a:t>Reactor</a:t>
            </a:r>
            <a:r>
              <a:rPr lang="zh-CN" altLang="en-US" b="0" dirty="0"/>
              <a:t> </a:t>
            </a:r>
            <a:r>
              <a:rPr lang="en-US" altLang="zh-CN" b="0" dirty="0"/>
              <a:t>vs Proactor</a:t>
            </a:r>
            <a:endParaRPr lang="zh-CN" altLang="en-US" b="0" dirty="0"/>
          </a:p>
        </p:txBody>
      </p:sp>
      <p:sp>
        <p:nvSpPr>
          <p:cNvPr id="3" name="内容占位符 2"/>
          <p:cNvSpPr>
            <a:spLocks noGrp="1"/>
          </p:cNvSpPr>
          <p:nvPr>
            <p:ph idx="1"/>
          </p:nvPr>
        </p:nvSpPr>
        <p:spPr>
          <a:xfrm>
            <a:off x="838200" y="1509102"/>
            <a:ext cx="10515600" cy="4351338"/>
          </a:xfrm>
        </p:spPr>
        <p:txBody>
          <a:bodyPr>
            <a:normAutofit/>
          </a:bodyPr>
          <a:lstStyle/>
          <a:p>
            <a:pPr>
              <a:lnSpc>
                <a:spcPct val="120000"/>
              </a:lnSpc>
              <a:spcBef>
                <a:spcPts val="600"/>
              </a:spcBef>
            </a:pPr>
            <a:r>
              <a:rPr lang="zh-CN" altLang="en-US" sz="2800" b="0" dirty="0"/>
              <a:t>在</a:t>
            </a:r>
            <a:r>
              <a:rPr lang="en-US" altLang="zh-CN" sz="2800" b="0" dirty="0"/>
              <a:t>Reactor</a:t>
            </a:r>
            <a:r>
              <a:rPr lang="zh-CN" altLang="en-US" sz="2800" b="0" dirty="0"/>
              <a:t>中，事件分离器负责等待文件描述符或</a:t>
            </a:r>
            <a:r>
              <a:rPr lang="en-US" altLang="zh-CN" sz="2800" b="0" dirty="0"/>
              <a:t>socket</a:t>
            </a:r>
            <a:r>
              <a:rPr lang="zh-CN" altLang="en-US" sz="2800" b="0" dirty="0"/>
              <a:t>为读写操作准备就绪，然后将就绪事件传递给对应的处理器，最后由处理器负责完成实际的读写工作。</a:t>
            </a:r>
            <a:endParaRPr lang="en-US" altLang="zh-CN" sz="2800" b="0" dirty="0"/>
          </a:p>
          <a:p>
            <a:pPr>
              <a:lnSpc>
                <a:spcPct val="120000"/>
              </a:lnSpc>
              <a:spcBef>
                <a:spcPts val="600"/>
              </a:spcBef>
            </a:pPr>
            <a:r>
              <a:rPr lang="zh-CN" altLang="en-US" sz="2800" b="0" dirty="0"/>
              <a:t>而在</a:t>
            </a:r>
            <a:r>
              <a:rPr lang="en-US" altLang="zh-CN" sz="2800" b="0" dirty="0"/>
              <a:t>Proactor</a:t>
            </a:r>
            <a:r>
              <a:rPr lang="zh-CN" altLang="en-US" sz="2800" b="0" dirty="0"/>
              <a:t>模式中，处理器</a:t>
            </a:r>
            <a:r>
              <a:rPr lang="en-US" altLang="zh-CN" sz="2800" b="0" dirty="0"/>
              <a:t>--</a:t>
            </a:r>
            <a:r>
              <a:rPr lang="zh-CN" altLang="en-US" sz="2800" b="0" dirty="0"/>
              <a:t>或者兼任处理器的事件分离器，只负责发起异步读写操作。</a:t>
            </a:r>
            <a:r>
              <a:rPr lang="en-US" altLang="zh-CN" sz="2800" b="0" dirty="0"/>
              <a:t>IO</a:t>
            </a:r>
            <a:r>
              <a:rPr lang="zh-CN" altLang="en-US" sz="2800" b="0" dirty="0"/>
              <a:t>操作本身由操作系统来完成。</a:t>
            </a:r>
            <a:endParaRPr lang="en-US" altLang="zh-CN" sz="2800" b="0" dirty="0"/>
          </a:p>
          <a:p>
            <a:pPr lvl="1">
              <a:lnSpc>
                <a:spcPct val="120000"/>
              </a:lnSpc>
              <a:spcBef>
                <a:spcPts val="600"/>
              </a:spcBef>
            </a:pPr>
            <a:r>
              <a:rPr lang="zh-CN" altLang="en-US" sz="1800" b="0" dirty="0"/>
              <a:t>典型的异步模式实现，都建立在操作系统支持异步</a:t>
            </a:r>
            <a:r>
              <a:rPr lang="en-US" altLang="zh-CN" sz="1800" b="0" dirty="0"/>
              <a:t>API</a:t>
            </a:r>
            <a:r>
              <a:rPr lang="zh-CN" altLang="en-US" sz="1800" b="0" dirty="0"/>
              <a:t>的基础之上，这种实现称为“系统级”异步或“真”异步，因为应用程序完全依赖操作系统执行真正的</a:t>
            </a:r>
            <a:r>
              <a:rPr lang="en-US" altLang="zh-CN" sz="1800" b="0" dirty="0"/>
              <a:t>IO</a:t>
            </a:r>
            <a:r>
              <a:rPr lang="zh-CN" altLang="en-US" sz="1800" b="0" dirty="0"/>
              <a:t>工作。比如，在</a:t>
            </a:r>
            <a:r>
              <a:rPr lang="en-US" altLang="zh-CN" sz="1800" b="0" dirty="0"/>
              <a:t>windows</a:t>
            </a:r>
            <a:r>
              <a:rPr lang="zh-CN" altLang="en-US" sz="1800" b="0" dirty="0"/>
              <a:t>上，处理器发起一个异步</a:t>
            </a:r>
            <a:r>
              <a:rPr lang="en-US" altLang="zh-CN" sz="1800" b="0" dirty="0"/>
              <a:t>IO</a:t>
            </a:r>
            <a:r>
              <a:rPr lang="zh-CN" altLang="en-US" sz="1800" b="0" dirty="0"/>
              <a:t>操作，再由事件分离器等待</a:t>
            </a:r>
            <a:r>
              <a:rPr lang="en-US" altLang="zh-CN" sz="1800" b="0" dirty="0" err="1"/>
              <a:t>IOCompletion</a:t>
            </a:r>
            <a:r>
              <a:rPr lang="zh-CN" altLang="en-US" sz="1800" b="0" dirty="0"/>
              <a:t>事件。</a:t>
            </a:r>
          </a:p>
        </p:txBody>
      </p:sp>
      <p:sp>
        <p:nvSpPr>
          <p:cNvPr id="4" name="矩形 3"/>
          <p:cNvSpPr/>
          <p:nvPr/>
        </p:nvSpPr>
        <p:spPr>
          <a:xfrm>
            <a:off x="1159890" y="5750093"/>
            <a:ext cx="7924800" cy="646331"/>
          </a:xfrm>
          <a:prstGeom prst="rect">
            <a:avLst/>
          </a:prstGeom>
        </p:spPr>
        <p:txBody>
          <a:bodyPr wrap="square">
            <a:spAutoFit/>
          </a:bodyPr>
          <a:lstStyle/>
          <a:p>
            <a:r>
              <a:rPr lang="en-US" altLang="zh-CN" dirty="0">
                <a:solidFill>
                  <a:srgbClr val="0070C0"/>
                </a:solidFill>
              </a:rPr>
              <a:t>Ref</a:t>
            </a:r>
            <a:r>
              <a:rPr lang="zh-CN" altLang="en-US" dirty="0">
                <a:solidFill>
                  <a:srgbClr val="0070C0"/>
                </a:solidFill>
              </a:rPr>
              <a:t>：http://www.dre.vanderbilt.edu/~schmidt/PDF/reactor-siemens.pdf</a:t>
            </a:r>
            <a:endParaRPr lang="en-US" altLang="zh-CN" dirty="0">
              <a:solidFill>
                <a:srgbClr val="0070C0"/>
              </a:solidFill>
            </a:endParaRPr>
          </a:p>
          <a:p>
            <a:r>
              <a:rPr lang="en-US" altLang="zh-CN" dirty="0">
                <a:solidFill>
                  <a:srgbClr val="0070C0"/>
                </a:solidFill>
              </a:rPr>
              <a:t>         http://www.laputan.org/pub/sag/proactor.pdf</a:t>
            </a:r>
            <a:endParaRPr lang="zh-CN" altLang="en-US" dirty="0">
              <a:solidFill>
                <a:srgbClr val="0070C0"/>
              </a:solidFill>
            </a:endParaRPr>
          </a:p>
        </p:txBody>
      </p:sp>
    </p:spTree>
    <p:extLst>
      <p:ext uri="{BB962C8B-B14F-4D97-AF65-F5344CB8AC3E}">
        <p14:creationId xmlns:p14="http://schemas.microsoft.com/office/powerpoint/2010/main" val="32553505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Reactor</a:t>
            </a:r>
            <a:r>
              <a:rPr lang="zh-CN" altLang="en-US" dirty="0"/>
              <a:t>模式架构图</a:t>
            </a:r>
          </a:p>
        </p:txBody>
      </p:sp>
      <p:sp>
        <p:nvSpPr>
          <p:cNvPr id="3" name="内容占位符 2"/>
          <p:cNvSpPr>
            <a:spLocks noGrp="1"/>
          </p:cNvSpPr>
          <p:nvPr>
            <p:ph idx="1"/>
          </p:nvPr>
        </p:nvSpPr>
        <p:spPr>
          <a:xfrm>
            <a:off x="7650866" y="1393371"/>
            <a:ext cx="3245734" cy="4864554"/>
          </a:xfrm>
        </p:spPr>
        <p:txBody>
          <a:bodyPr>
            <a:normAutofit/>
          </a:bodyPr>
          <a:lstStyle/>
          <a:p>
            <a:endParaRPr lang="zh-CN" altLang="en-US" dirty="0"/>
          </a:p>
        </p:txBody>
      </p:sp>
      <p:pic>
        <p:nvPicPr>
          <p:cNvPr id="24578" name="Picture 2" descr="https://segmentfault.com/img/bVlyF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860" y="1393371"/>
            <a:ext cx="10954248" cy="4965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2521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Reactor</a:t>
            </a:r>
            <a:r>
              <a:rPr lang="zh-CN" altLang="en-US" dirty="0"/>
              <a:t>模式架构图</a:t>
            </a:r>
          </a:p>
        </p:txBody>
      </p:sp>
      <p:sp>
        <p:nvSpPr>
          <p:cNvPr id="3" name="内容占位符 2"/>
          <p:cNvSpPr>
            <a:spLocks noGrp="1"/>
          </p:cNvSpPr>
          <p:nvPr>
            <p:ph idx="1"/>
          </p:nvPr>
        </p:nvSpPr>
        <p:spPr>
          <a:xfrm>
            <a:off x="7824485" y="1146254"/>
            <a:ext cx="4166887" cy="5023051"/>
          </a:xfrm>
        </p:spPr>
        <p:txBody>
          <a:bodyPr>
            <a:normAutofit fontScale="47500" lnSpcReduction="20000"/>
          </a:bodyPr>
          <a:lstStyle/>
          <a:p>
            <a:pPr algn="l">
              <a:lnSpc>
                <a:spcPct val="120000"/>
              </a:lnSpc>
              <a:spcBef>
                <a:spcPts val="600"/>
              </a:spcBef>
            </a:pPr>
            <a:r>
              <a:rPr lang="en-US" altLang="zh-CN" b="0" dirty="0"/>
              <a:t>Reactor</a:t>
            </a:r>
            <a:r>
              <a:rPr lang="zh-CN" altLang="en-US" b="0" dirty="0"/>
              <a:t>包含如下角色：</a:t>
            </a:r>
          </a:p>
          <a:p>
            <a:pPr lvl="1" algn="l">
              <a:lnSpc>
                <a:spcPct val="120000"/>
              </a:lnSpc>
              <a:spcBef>
                <a:spcPts val="600"/>
              </a:spcBef>
            </a:pPr>
            <a:r>
              <a:rPr lang="en-US" altLang="zh-CN" sz="3400" b="0" dirty="0"/>
              <a:t>Handle </a:t>
            </a:r>
            <a:r>
              <a:rPr lang="zh-CN" altLang="en-US" sz="3400" b="0" dirty="0"/>
              <a:t>句柄；用来标识</a:t>
            </a:r>
            <a:r>
              <a:rPr lang="en-US" altLang="zh-CN" sz="3400" b="0" dirty="0"/>
              <a:t>socket</a:t>
            </a:r>
            <a:r>
              <a:rPr lang="zh-CN" altLang="en-US" sz="3400" b="0" dirty="0"/>
              <a:t>连接或是打开文件；</a:t>
            </a:r>
          </a:p>
          <a:p>
            <a:pPr lvl="1" algn="l">
              <a:lnSpc>
                <a:spcPct val="120000"/>
              </a:lnSpc>
              <a:spcBef>
                <a:spcPts val="600"/>
              </a:spcBef>
            </a:pPr>
            <a:r>
              <a:rPr lang="en-US" altLang="zh-CN" sz="3400" b="0" dirty="0"/>
              <a:t>Synchronous Event </a:t>
            </a:r>
            <a:r>
              <a:rPr lang="en-US" altLang="zh-CN" sz="3400" b="0" dirty="0" err="1"/>
              <a:t>Demultiplexer</a:t>
            </a:r>
            <a:r>
              <a:rPr lang="zh-CN" altLang="en-US" sz="3400" b="0" dirty="0"/>
              <a:t>：同步事件多路分解器：由操作系统内核实现的一个函数；用于阻塞等待发生在句柄集合上的一个或多个事件；（如</a:t>
            </a:r>
            <a:r>
              <a:rPr lang="en-US" altLang="zh-CN" sz="3400" b="0" dirty="0"/>
              <a:t>select/</a:t>
            </a:r>
            <a:r>
              <a:rPr lang="en-US" altLang="zh-CN" sz="3400" b="0" dirty="0" err="1"/>
              <a:t>epoll</a:t>
            </a:r>
            <a:r>
              <a:rPr lang="zh-CN" altLang="en-US" sz="3400" b="0" dirty="0"/>
              <a:t>；）</a:t>
            </a:r>
          </a:p>
          <a:p>
            <a:pPr lvl="1" algn="l">
              <a:lnSpc>
                <a:spcPct val="120000"/>
              </a:lnSpc>
              <a:spcBef>
                <a:spcPts val="600"/>
              </a:spcBef>
            </a:pPr>
            <a:r>
              <a:rPr lang="en-US" altLang="zh-CN" sz="3400" b="0" dirty="0"/>
              <a:t>Event Handler</a:t>
            </a:r>
            <a:r>
              <a:rPr lang="zh-CN" altLang="en-US" sz="3400" b="0" dirty="0"/>
              <a:t>：事件处理接口</a:t>
            </a:r>
          </a:p>
          <a:p>
            <a:pPr lvl="1" algn="l">
              <a:lnSpc>
                <a:spcPct val="120000"/>
              </a:lnSpc>
              <a:spcBef>
                <a:spcPts val="600"/>
              </a:spcBef>
            </a:pPr>
            <a:r>
              <a:rPr lang="en-US" altLang="zh-CN" sz="3400" b="0" dirty="0"/>
              <a:t>Concrete Event </a:t>
            </a:r>
            <a:r>
              <a:rPr lang="en-US" altLang="zh-CN" sz="3400" b="0" dirty="0" err="1"/>
              <a:t>HandlerA</a:t>
            </a:r>
            <a:r>
              <a:rPr lang="zh-CN" altLang="en-US" sz="3400" b="0" dirty="0"/>
              <a:t>：实现应用程序所提供的特定事件处理逻辑；</a:t>
            </a:r>
          </a:p>
          <a:p>
            <a:pPr lvl="1" algn="l">
              <a:lnSpc>
                <a:spcPct val="120000"/>
              </a:lnSpc>
              <a:spcBef>
                <a:spcPts val="600"/>
              </a:spcBef>
            </a:pPr>
            <a:r>
              <a:rPr lang="en-US" altLang="zh-CN" sz="3400" b="0" dirty="0"/>
              <a:t>Reactor</a:t>
            </a:r>
            <a:r>
              <a:rPr lang="zh-CN" altLang="en-US" sz="3400" b="0" dirty="0"/>
              <a:t>：反应器，定义一个接口，实现以下功能：</a:t>
            </a:r>
            <a:br>
              <a:rPr lang="zh-CN" altLang="en-US" sz="3400" b="0" dirty="0"/>
            </a:br>
            <a:r>
              <a:rPr lang="en-US" altLang="zh-CN" sz="3400" b="0" dirty="0"/>
              <a:t>1</a:t>
            </a:r>
            <a:r>
              <a:rPr lang="en-US" altLang="zh-CN" sz="3400" dirty="0"/>
              <a:t>) </a:t>
            </a:r>
            <a:r>
              <a:rPr lang="zh-CN" altLang="en-US" sz="3400" b="0" dirty="0"/>
              <a:t>供应用程序注册和删除关注的事件句柄；</a:t>
            </a:r>
            <a:br>
              <a:rPr lang="zh-CN" altLang="en-US" sz="3400" b="0" dirty="0"/>
            </a:br>
            <a:r>
              <a:rPr lang="en-US" altLang="zh-CN" sz="3400" b="0" dirty="0"/>
              <a:t>2) </a:t>
            </a:r>
            <a:r>
              <a:rPr lang="zh-CN" altLang="en-US" sz="3400" b="0" dirty="0"/>
              <a:t>运行事件循环；</a:t>
            </a:r>
            <a:br>
              <a:rPr lang="zh-CN" altLang="en-US" sz="3400" b="0" dirty="0"/>
            </a:br>
            <a:r>
              <a:rPr lang="en-US" altLang="zh-CN" sz="3400" b="0" dirty="0"/>
              <a:t>3) </a:t>
            </a:r>
            <a:r>
              <a:rPr lang="zh-CN" altLang="en-US" sz="3400" b="0" dirty="0"/>
              <a:t>有就绪事件到来时，分发事件到之前注册的回调函数上处理</a:t>
            </a:r>
            <a:endParaRPr lang="zh-CN" altLang="en-US" sz="3400" dirty="0"/>
          </a:p>
        </p:txBody>
      </p:sp>
      <p:pic>
        <p:nvPicPr>
          <p:cNvPr id="24578" name="Picture 2" descr="https://segmentfault.com/img/bVlyF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25" y="1374162"/>
            <a:ext cx="7650866" cy="5111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5812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Reactor</a:t>
            </a:r>
            <a:r>
              <a:rPr lang="zh-CN" altLang="en-US" dirty="0"/>
              <a:t>模式业务流程及时序图</a:t>
            </a:r>
          </a:p>
        </p:txBody>
      </p:sp>
      <p:pic>
        <p:nvPicPr>
          <p:cNvPr id="25602" name="Picture 2" descr="https://segmentfault.com/img/bVlyF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79544"/>
            <a:ext cx="9601730" cy="52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8772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Reactor</a:t>
            </a:r>
            <a:r>
              <a:rPr lang="zh-CN" altLang="en-US" dirty="0"/>
              <a:t>模式业务流程及时序图</a:t>
            </a:r>
          </a:p>
        </p:txBody>
      </p:sp>
      <p:sp>
        <p:nvSpPr>
          <p:cNvPr id="3" name="内容占位符 2"/>
          <p:cNvSpPr>
            <a:spLocks noGrp="1"/>
          </p:cNvSpPr>
          <p:nvPr>
            <p:ph idx="1"/>
          </p:nvPr>
        </p:nvSpPr>
        <p:spPr>
          <a:xfrm>
            <a:off x="7639290" y="1393371"/>
            <a:ext cx="3889095" cy="4864554"/>
          </a:xfrm>
        </p:spPr>
        <p:txBody>
          <a:bodyPr>
            <a:normAutofit/>
          </a:bodyPr>
          <a:lstStyle/>
          <a:p>
            <a:pPr>
              <a:spcBef>
                <a:spcPts val="600"/>
              </a:spcBef>
            </a:pPr>
            <a:r>
              <a:rPr lang="zh-CN" altLang="en-US" sz="2800" b="0" dirty="0"/>
              <a:t>应用启动，将关注的事件</a:t>
            </a:r>
            <a:r>
              <a:rPr lang="en-US" altLang="zh-CN" sz="2800" b="0" dirty="0"/>
              <a:t>handle</a:t>
            </a:r>
            <a:r>
              <a:rPr lang="zh-CN" altLang="en-US" sz="2800" b="0" dirty="0"/>
              <a:t>注册到</a:t>
            </a:r>
            <a:r>
              <a:rPr lang="en-US" altLang="zh-CN" sz="2800" b="0" dirty="0"/>
              <a:t>Reactor</a:t>
            </a:r>
            <a:r>
              <a:rPr lang="zh-CN" altLang="en-US" sz="2800" b="0" dirty="0"/>
              <a:t>中；</a:t>
            </a:r>
          </a:p>
          <a:p>
            <a:pPr>
              <a:spcBef>
                <a:spcPts val="600"/>
              </a:spcBef>
            </a:pPr>
            <a:r>
              <a:rPr lang="zh-CN" altLang="en-US" sz="2800" b="0" dirty="0"/>
              <a:t>调用</a:t>
            </a:r>
            <a:r>
              <a:rPr lang="en-US" altLang="zh-CN" sz="2800" b="0" dirty="0"/>
              <a:t>Reactor</a:t>
            </a:r>
            <a:r>
              <a:rPr lang="zh-CN" altLang="en-US" sz="2800" b="0" dirty="0"/>
              <a:t>，进入无限事件循环，等待注册的事件到来；</a:t>
            </a:r>
          </a:p>
          <a:p>
            <a:pPr>
              <a:spcBef>
                <a:spcPts val="600"/>
              </a:spcBef>
            </a:pPr>
            <a:r>
              <a:rPr lang="zh-CN" altLang="en-US" sz="2800" b="0" dirty="0"/>
              <a:t>事件到来，</a:t>
            </a:r>
            <a:r>
              <a:rPr lang="en-US" altLang="zh-CN" sz="2800" b="0" dirty="0"/>
              <a:t>select</a:t>
            </a:r>
            <a:r>
              <a:rPr lang="zh-CN" altLang="en-US" sz="2800" b="0" dirty="0"/>
              <a:t>返回，</a:t>
            </a:r>
            <a:r>
              <a:rPr lang="en-US" altLang="zh-CN" sz="2800" b="0" dirty="0"/>
              <a:t>Reactor</a:t>
            </a:r>
            <a:r>
              <a:rPr lang="zh-CN" altLang="en-US" sz="2800" b="0" dirty="0"/>
              <a:t>将事件分发到之前注册的回调函数中处理；</a:t>
            </a:r>
          </a:p>
          <a:p>
            <a:endParaRPr lang="zh-CN" altLang="en-US" dirty="0"/>
          </a:p>
        </p:txBody>
      </p:sp>
      <p:pic>
        <p:nvPicPr>
          <p:cNvPr id="25602" name="Picture 2" descr="https://segmentfault.com/img/bVlyF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619" y="1532164"/>
            <a:ext cx="7016621" cy="3831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212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CE419-2F35-1945-ACB3-E11D1F24F1F4}"/>
              </a:ext>
            </a:extLst>
          </p:cNvPr>
          <p:cNvSpPr>
            <a:spLocks noGrp="1"/>
          </p:cNvSpPr>
          <p:nvPr>
            <p:ph type="title"/>
          </p:nvPr>
        </p:nvSpPr>
        <p:spPr/>
        <p:txBody>
          <a:bodyPr/>
          <a:lstStyle/>
          <a:p>
            <a:r>
              <a:rPr kumimoji="1" lang="zh-CN" altLang="en-US" dirty="0"/>
              <a:t>字节序</a:t>
            </a:r>
          </a:p>
        </p:txBody>
      </p:sp>
      <p:sp>
        <p:nvSpPr>
          <p:cNvPr id="3" name="内容占位符 2">
            <a:extLst>
              <a:ext uri="{FF2B5EF4-FFF2-40B4-BE49-F238E27FC236}">
                <a16:creationId xmlns:a16="http://schemas.microsoft.com/office/drawing/2014/main" id="{95DF6248-E642-AA43-9760-795CF90782F9}"/>
              </a:ext>
            </a:extLst>
          </p:cNvPr>
          <p:cNvSpPr>
            <a:spLocks noGrp="1"/>
          </p:cNvSpPr>
          <p:nvPr>
            <p:ph idx="1"/>
          </p:nvPr>
        </p:nvSpPr>
        <p:spPr/>
        <p:txBody>
          <a:bodyPr/>
          <a:lstStyle/>
          <a:p>
            <a:r>
              <a:rPr lang="zh-CN" altLang="en-US" dirty="0">
                <a:latin typeface="Courier" pitchFamily="2" charset="0"/>
              </a:rPr>
              <a:t>思考</a:t>
            </a:r>
            <a:endParaRPr lang="en-US" altLang="zh-CN" dirty="0">
              <a:latin typeface="Courier" pitchFamily="2" charset="0"/>
            </a:endParaRPr>
          </a:p>
          <a:p>
            <a:pPr lvl="1"/>
            <a:r>
              <a:rPr lang="en-US" altLang="zh-CN" dirty="0">
                <a:latin typeface="Courier" pitchFamily="2" charset="0"/>
              </a:rPr>
              <a:t>struct { char a; char b; };</a:t>
            </a:r>
          </a:p>
          <a:p>
            <a:pPr lvl="2"/>
            <a:r>
              <a:rPr lang="zh-CN" altLang="en-US" dirty="0">
                <a:latin typeface="Courier" pitchFamily="2" charset="0"/>
              </a:rPr>
              <a:t>大小端字节序规则下，所在地址空间的存储值是否一致</a:t>
            </a:r>
            <a:r>
              <a:rPr lang="en-US" altLang="zh-CN" dirty="0">
                <a:latin typeface="Courier" pitchFamily="2" charset="0"/>
              </a:rPr>
              <a:t>?</a:t>
            </a:r>
            <a:endParaRPr lang="zh-CN" altLang="en-US" dirty="0">
              <a:latin typeface="Courier" pitchFamily="2" charset="0"/>
            </a:endParaRPr>
          </a:p>
          <a:p>
            <a:pPr lvl="2"/>
            <a:r>
              <a:rPr lang="zh-CN" altLang="en-US" dirty="0">
                <a:latin typeface="Courier" pitchFamily="2" charset="0"/>
              </a:rPr>
              <a:t>大小端字节序规则下，假设未进行字节序转换，若按网络字节序发送该结构所在地址空间信息，请问</a:t>
            </a:r>
            <a:r>
              <a:rPr lang="en-US" altLang="zh-CN" dirty="0">
                <a:latin typeface="Courier" pitchFamily="2" charset="0"/>
              </a:rPr>
              <a:t>a</a:t>
            </a:r>
            <a:r>
              <a:rPr lang="zh-CN" altLang="en-US" dirty="0">
                <a:latin typeface="Courier" pitchFamily="2" charset="0"/>
              </a:rPr>
              <a:t>是先发还是后发。</a:t>
            </a:r>
          </a:p>
          <a:p>
            <a:pPr lvl="1"/>
            <a:r>
              <a:rPr lang="zh-CN" altLang="en-US" dirty="0">
                <a:latin typeface="Courier" pitchFamily="2" charset="0"/>
              </a:rPr>
              <a:t>请分别按照大小端字节序以及网络字节序，画图指出用于存储</a:t>
            </a:r>
            <a:r>
              <a:rPr lang="en-US" altLang="zh-CN" dirty="0">
                <a:latin typeface="Courier" pitchFamily="2" charset="0"/>
              </a:rPr>
              <a:t>IPv4</a:t>
            </a:r>
            <a:r>
              <a:rPr lang="zh-CN" altLang="en-US" dirty="0">
                <a:latin typeface="Courier" pitchFamily="2" charset="0"/>
              </a:rPr>
              <a:t>地址</a:t>
            </a:r>
            <a:r>
              <a:rPr lang="en" altLang="zh-CN" dirty="0">
                <a:latin typeface="Courier" pitchFamily="2" charset="0"/>
              </a:rPr>
              <a:t>192.168.128.64</a:t>
            </a:r>
            <a:r>
              <a:rPr lang="zh-CN" altLang="en" dirty="0">
                <a:latin typeface="Courier" pitchFamily="2" charset="0"/>
              </a:rPr>
              <a:t>的</a:t>
            </a:r>
            <a:r>
              <a:rPr lang="zh-CN" altLang="en-US" dirty="0">
                <a:latin typeface="Courier" pitchFamily="2" charset="0"/>
              </a:rPr>
              <a:t>四个字节空间中的值（低位地址空间在左，高位地址空间在右）。</a:t>
            </a:r>
          </a:p>
          <a:p>
            <a:endParaRPr kumimoji="1" lang="zh-CN" altLang="en-US" dirty="0">
              <a:latin typeface="Courier" pitchFamily="2" charset="0"/>
            </a:endParaRPr>
          </a:p>
        </p:txBody>
      </p:sp>
    </p:spTree>
    <p:extLst>
      <p:ext uri="{BB962C8B-B14F-4D97-AF65-F5344CB8AC3E}">
        <p14:creationId xmlns:p14="http://schemas.microsoft.com/office/powerpoint/2010/main" val="32264873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Proactor</a:t>
            </a:r>
            <a:r>
              <a:rPr lang="zh-CN" altLang="en-US" dirty="0"/>
              <a:t>模式架构图</a:t>
            </a:r>
          </a:p>
        </p:txBody>
      </p:sp>
      <p:pic>
        <p:nvPicPr>
          <p:cNvPr id="29698" name="Picture 2" descr="https://segmentfault.com/img/bVlyF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91" y="1489950"/>
            <a:ext cx="10470861" cy="4973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4039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Proactor</a:t>
            </a:r>
            <a:r>
              <a:rPr lang="zh-CN" altLang="en-US" dirty="0"/>
              <a:t>模式架构图</a:t>
            </a:r>
          </a:p>
        </p:txBody>
      </p:sp>
      <p:sp>
        <p:nvSpPr>
          <p:cNvPr id="3" name="内容占位符 2"/>
          <p:cNvSpPr>
            <a:spLocks noGrp="1"/>
          </p:cNvSpPr>
          <p:nvPr>
            <p:ph idx="1"/>
          </p:nvPr>
        </p:nvSpPr>
        <p:spPr>
          <a:xfrm>
            <a:off x="7511971" y="1146254"/>
            <a:ext cx="4479402" cy="5023051"/>
          </a:xfrm>
        </p:spPr>
        <p:txBody>
          <a:bodyPr>
            <a:noAutofit/>
          </a:bodyPr>
          <a:lstStyle/>
          <a:p>
            <a:pPr>
              <a:lnSpc>
                <a:spcPct val="120000"/>
              </a:lnSpc>
              <a:spcBef>
                <a:spcPts val="600"/>
              </a:spcBef>
            </a:pPr>
            <a:r>
              <a:rPr lang="en-US" altLang="zh-CN" sz="1600" b="0" dirty="0"/>
              <a:t>Proactor</a:t>
            </a:r>
            <a:r>
              <a:rPr lang="zh-CN" altLang="en-US" sz="1600" b="0" dirty="0"/>
              <a:t>主动器模式包含如下角色</a:t>
            </a:r>
          </a:p>
          <a:p>
            <a:pPr lvl="1">
              <a:lnSpc>
                <a:spcPct val="120000"/>
              </a:lnSpc>
              <a:spcBef>
                <a:spcPts val="600"/>
              </a:spcBef>
            </a:pPr>
            <a:r>
              <a:rPr lang="en-US" altLang="zh-CN" sz="1400" b="0" dirty="0"/>
              <a:t>Handle </a:t>
            </a:r>
            <a:r>
              <a:rPr lang="zh-CN" altLang="en-US" sz="1400" b="0" dirty="0"/>
              <a:t>句柄；用来标识</a:t>
            </a:r>
            <a:r>
              <a:rPr lang="en-US" altLang="zh-CN" sz="1400" b="0" dirty="0"/>
              <a:t>socket</a:t>
            </a:r>
            <a:r>
              <a:rPr lang="zh-CN" altLang="en-US" sz="1400" b="0" dirty="0"/>
              <a:t>连接或是打开文件；</a:t>
            </a:r>
          </a:p>
          <a:p>
            <a:pPr lvl="1">
              <a:lnSpc>
                <a:spcPct val="120000"/>
              </a:lnSpc>
              <a:spcBef>
                <a:spcPts val="600"/>
              </a:spcBef>
            </a:pPr>
            <a:r>
              <a:rPr lang="en-US" altLang="zh-CN" sz="1400" b="0" dirty="0"/>
              <a:t>Asynchronous Operation Processor</a:t>
            </a:r>
            <a:r>
              <a:rPr lang="zh-CN" altLang="en-US" sz="1400" b="0" dirty="0"/>
              <a:t>：异步操作处理器；负责执行异步操作，一般由操作系统内核实现；</a:t>
            </a:r>
          </a:p>
          <a:p>
            <a:pPr lvl="1">
              <a:lnSpc>
                <a:spcPct val="120000"/>
              </a:lnSpc>
              <a:spcBef>
                <a:spcPts val="600"/>
              </a:spcBef>
            </a:pPr>
            <a:r>
              <a:rPr lang="en-US" altLang="zh-CN" sz="1400" b="0" dirty="0"/>
              <a:t>Asynchronous Operation</a:t>
            </a:r>
            <a:r>
              <a:rPr lang="zh-CN" altLang="en-US" sz="1400" b="0" dirty="0"/>
              <a:t>：异步操作</a:t>
            </a:r>
          </a:p>
          <a:p>
            <a:pPr lvl="1">
              <a:lnSpc>
                <a:spcPct val="120000"/>
              </a:lnSpc>
              <a:spcBef>
                <a:spcPts val="600"/>
              </a:spcBef>
            </a:pPr>
            <a:r>
              <a:rPr lang="en-US" altLang="zh-CN" sz="1400" b="0" dirty="0"/>
              <a:t>Completion Event Queue</a:t>
            </a:r>
            <a:r>
              <a:rPr lang="zh-CN" altLang="en-US" sz="1400" b="0" dirty="0"/>
              <a:t>：完成事件队列；异步操作完成的结果放到队列中等待后续使用</a:t>
            </a:r>
          </a:p>
          <a:p>
            <a:pPr lvl="1">
              <a:lnSpc>
                <a:spcPct val="120000"/>
              </a:lnSpc>
              <a:spcBef>
                <a:spcPts val="600"/>
              </a:spcBef>
            </a:pPr>
            <a:r>
              <a:rPr lang="en-US" altLang="zh-CN" sz="1400" b="0" dirty="0"/>
              <a:t>Proactor</a:t>
            </a:r>
            <a:r>
              <a:rPr lang="zh-CN" altLang="en-US" sz="1400" b="0" dirty="0"/>
              <a:t>：主动器；为应用程序进程提供事件循环；从完成事件队列中取出异步操作的结果，分发调用相应的后续处理逻辑；</a:t>
            </a:r>
          </a:p>
          <a:p>
            <a:pPr lvl="1">
              <a:lnSpc>
                <a:spcPct val="120000"/>
              </a:lnSpc>
              <a:spcBef>
                <a:spcPts val="600"/>
              </a:spcBef>
            </a:pPr>
            <a:r>
              <a:rPr lang="en-US" altLang="zh-CN" sz="1400" b="0" dirty="0"/>
              <a:t>Completion Handler</a:t>
            </a:r>
            <a:r>
              <a:rPr lang="zh-CN" altLang="en-US" sz="1400" b="0" dirty="0"/>
              <a:t>：完成事件接口；一般是由回调函数组成的接口；</a:t>
            </a:r>
          </a:p>
          <a:p>
            <a:pPr lvl="1">
              <a:lnSpc>
                <a:spcPct val="120000"/>
              </a:lnSpc>
              <a:spcBef>
                <a:spcPts val="600"/>
              </a:spcBef>
            </a:pPr>
            <a:r>
              <a:rPr lang="en-US" altLang="zh-CN" sz="1400" b="0" dirty="0"/>
              <a:t>Concrete Completion Handler</a:t>
            </a:r>
            <a:r>
              <a:rPr lang="zh-CN" altLang="en-US" sz="1400" b="0" dirty="0"/>
              <a:t>：完成事件处理逻辑；实现接口定义特定的应用处理逻辑；</a:t>
            </a:r>
          </a:p>
        </p:txBody>
      </p:sp>
      <p:pic>
        <p:nvPicPr>
          <p:cNvPr id="28676" name="Picture 4" descr="https://segmentfault.com/img/bVlyF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952" y="1489154"/>
            <a:ext cx="7116019" cy="417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5283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Proactor</a:t>
            </a:r>
            <a:r>
              <a:rPr lang="zh-CN" altLang="en-US" dirty="0"/>
              <a:t>模式业务流程及时序图</a:t>
            </a:r>
          </a:p>
        </p:txBody>
      </p:sp>
      <p:pic>
        <p:nvPicPr>
          <p:cNvPr id="27650" name="Picture 2" descr="https://segmentfault.com/img/bVlyF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629" y="1434469"/>
            <a:ext cx="10036110" cy="5130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5705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Proactor</a:t>
            </a:r>
            <a:r>
              <a:rPr lang="zh-CN" altLang="en-US" dirty="0"/>
              <a:t>模式业务流程及时序图</a:t>
            </a:r>
          </a:p>
        </p:txBody>
      </p:sp>
      <p:sp>
        <p:nvSpPr>
          <p:cNvPr id="3" name="内容占位符 2"/>
          <p:cNvSpPr>
            <a:spLocks noGrp="1"/>
          </p:cNvSpPr>
          <p:nvPr>
            <p:ph idx="1"/>
          </p:nvPr>
        </p:nvSpPr>
        <p:spPr>
          <a:xfrm>
            <a:off x="7639290" y="1393371"/>
            <a:ext cx="3889095" cy="4864554"/>
          </a:xfrm>
        </p:spPr>
        <p:txBody>
          <a:bodyPr>
            <a:noAutofit/>
          </a:bodyPr>
          <a:lstStyle/>
          <a:p>
            <a:pPr>
              <a:lnSpc>
                <a:spcPct val="120000"/>
              </a:lnSpc>
              <a:spcBef>
                <a:spcPts val="600"/>
              </a:spcBef>
            </a:pPr>
            <a:r>
              <a:rPr lang="zh-CN" altLang="en-US" sz="1800" b="0" dirty="0"/>
              <a:t>应用程序启动，调用异步操作处理器提供的异步操作接口函数，调用之后应用程序和异步操作处理就独立运行；应用程序可以调用新的异步操作，而其它操作可以并发进行；</a:t>
            </a:r>
          </a:p>
          <a:p>
            <a:pPr>
              <a:lnSpc>
                <a:spcPct val="120000"/>
              </a:lnSpc>
              <a:spcBef>
                <a:spcPts val="600"/>
              </a:spcBef>
            </a:pPr>
            <a:r>
              <a:rPr lang="zh-CN" altLang="en-US" sz="1800" b="0" dirty="0"/>
              <a:t>应用程序启动</a:t>
            </a:r>
            <a:r>
              <a:rPr lang="en-US" altLang="zh-CN" sz="1800" b="0" dirty="0"/>
              <a:t>Proactor</a:t>
            </a:r>
            <a:r>
              <a:rPr lang="zh-CN" altLang="en-US" sz="1800" b="0" dirty="0"/>
              <a:t>主动器，进行无限的事件循环，等待完成事件到来；</a:t>
            </a:r>
          </a:p>
          <a:p>
            <a:pPr>
              <a:lnSpc>
                <a:spcPct val="120000"/>
              </a:lnSpc>
              <a:spcBef>
                <a:spcPts val="600"/>
              </a:spcBef>
            </a:pPr>
            <a:r>
              <a:rPr lang="zh-CN" altLang="en-US" sz="1800" b="0" dirty="0"/>
              <a:t>异步操作处理器执行异步操作，完成后将结果放入到完成事件队列；</a:t>
            </a:r>
          </a:p>
          <a:p>
            <a:pPr>
              <a:lnSpc>
                <a:spcPct val="120000"/>
              </a:lnSpc>
              <a:spcBef>
                <a:spcPts val="600"/>
              </a:spcBef>
            </a:pPr>
            <a:r>
              <a:rPr lang="zh-CN" altLang="en-US" sz="1800" b="0" dirty="0"/>
              <a:t>主动器从完成事件队列中取出结果，分发到相应的完成事件回调函数处理逻辑中</a:t>
            </a:r>
          </a:p>
        </p:txBody>
      </p:sp>
      <p:pic>
        <p:nvPicPr>
          <p:cNvPr id="26626" name="Picture 2" descr="https://segmentfault.com/img/bVlyF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615" y="1581149"/>
            <a:ext cx="6935983" cy="3546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5700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Reactor</a:t>
            </a:r>
            <a:r>
              <a:rPr lang="zh-CN" altLang="en-US" dirty="0"/>
              <a:t>和</a:t>
            </a:r>
            <a:r>
              <a:rPr lang="en-US" altLang="zh-CN" dirty="0"/>
              <a:t>Proactor</a:t>
            </a:r>
            <a:r>
              <a:rPr lang="zh-CN" altLang="en-US" dirty="0"/>
              <a:t>优缺点分析</a:t>
            </a:r>
          </a:p>
        </p:txBody>
      </p:sp>
      <p:sp>
        <p:nvSpPr>
          <p:cNvPr id="3" name="内容占位符 2"/>
          <p:cNvSpPr>
            <a:spLocks noGrp="1"/>
          </p:cNvSpPr>
          <p:nvPr>
            <p:ph idx="1"/>
          </p:nvPr>
        </p:nvSpPr>
        <p:spPr/>
        <p:txBody>
          <a:bodyPr>
            <a:normAutofit/>
          </a:bodyPr>
          <a:lstStyle/>
          <a:p>
            <a:pPr>
              <a:lnSpc>
                <a:spcPct val="120000"/>
              </a:lnSpc>
              <a:spcBef>
                <a:spcPts val="600"/>
              </a:spcBef>
            </a:pPr>
            <a:r>
              <a:rPr lang="zh-CN" altLang="en-US" b="0" dirty="0"/>
              <a:t>优点</a:t>
            </a:r>
          </a:p>
          <a:p>
            <a:pPr lvl="1">
              <a:lnSpc>
                <a:spcPct val="120000"/>
              </a:lnSpc>
              <a:spcBef>
                <a:spcPts val="600"/>
              </a:spcBef>
            </a:pPr>
            <a:r>
              <a:rPr lang="en-US" altLang="zh-CN" b="0" dirty="0"/>
              <a:t>Reactor</a:t>
            </a:r>
            <a:r>
              <a:rPr lang="zh-CN" altLang="en-US" b="0" dirty="0"/>
              <a:t>实现相对简单，对于耗时短的处理场景处理高效</a:t>
            </a:r>
          </a:p>
          <a:p>
            <a:pPr lvl="1">
              <a:lnSpc>
                <a:spcPct val="120000"/>
              </a:lnSpc>
              <a:spcBef>
                <a:spcPts val="600"/>
              </a:spcBef>
            </a:pPr>
            <a:r>
              <a:rPr lang="zh-CN" altLang="en-US" b="0" dirty="0"/>
              <a:t>操作系统可以在多个事件源上等待，并且避免了多线程编程相关的性能开销和编程复杂性</a:t>
            </a:r>
          </a:p>
          <a:p>
            <a:pPr lvl="1">
              <a:lnSpc>
                <a:spcPct val="120000"/>
              </a:lnSpc>
              <a:spcBef>
                <a:spcPts val="600"/>
              </a:spcBef>
            </a:pPr>
            <a:r>
              <a:rPr lang="zh-CN" altLang="en-US" b="0" dirty="0"/>
              <a:t>事件的串行化对应用是透明的，可以顺序的同步执行而不需要加锁</a:t>
            </a:r>
          </a:p>
          <a:p>
            <a:pPr lvl="1">
              <a:lnSpc>
                <a:spcPct val="120000"/>
              </a:lnSpc>
              <a:spcBef>
                <a:spcPts val="600"/>
              </a:spcBef>
            </a:pPr>
            <a:r>
              <a:rPr lang="zh-CN" altLang="en-US" b="0" dirty="0"/>
              <a:t>事务分离：将与应用无关的多路分解和分配机制和与应用相关的回调函数分离开来</a:t>
            </a:r>
          </a:p>
          <a:p>
            <a:pPr lvl="1">
              <a:lnSpc>
                <a:spcPct val="120000"/>
              </a:lnSpc>
              <a:spcBef>
                <a:spcPts val="600"/>
              </a:spcBef>
            </a:pPr>
            <a:r>
              <a:rPr lang="en-US" altLang="zh-CN" b="0" dirty="0"/>
              <a:t>Proactor</a:t>
            </a:r>
            <a:r>
              <a:rPr lang="zh-CN" altLang="en-US" b="0" dirty="0"/>
              <a:t>性能更高，能够处理耗时长的并发场景</a:t>
            </a:r>
          </a:p>
        </p:txBody>
      </p:sp>
    </p:spTree>
    <p:extLst>
      <p:ext uri="{BB962C8B-B14F-4D97-AF65-F5344CB8AC3E}">
        <p14:creationId xmlns:p14="http://schemas.microsoft.com/office/powerpoint/2010/main" val="35025128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Reactor</a:t>
            </a:r>
            <a:r>
              <a:rPr lang="zh-CN" altLang="en-US" dirty="0"/>
              <a:t>和</a:t>
            </a:r>
            <a:r>
              <a:rPr lang="en-US" altLang="zh-CN" dirty="0"/>
              <a:t>Proactor</a:t>
            </a:r>
            <a:r>
              <a:rPr lang="zh-CN" altLang="en-US" dirty="0"/>
              <a:t>优缺点分析</a:t>
            </a:r>
          </a:p>
        </p:txBody>
      </p:sp>
      <p:sp>
        <p:nvSpPr>
          <p:cNvPr id="3" name="内容占位符 2"/>
          <p:cNvSpPr>
            <a:spLocks noGrp="1"/>
          </p:cNvSpPr>
          <p:nvPr>
            <p:ph idx="1"/>
          </p:nvPr>
        </p:nvSpPr>
        <p:spPr/>
        <p:txBody>
          <a:bodyPr>
            <a:normAutofit/>
          </a:bodyPr>
          <a:lstStyle/>
          <a:p>
            <a:pPr>
              <a:lnSpc>
                <a:spcPct val="110000"/>
              </a:lnSpc>
              <a:spcBef>
                <a:spcPts val="600"/>
              </a:spcBef>
            </a:pPr>
            <a:r>
              <a:rPr lang="zh-CN" altLang="en-US" sz="3200" b="0" dirty="0"/>
              <a:t>缺点</a:t>
            </a:r>
          </a:p>
          <a:p>
            <a:pPr lvl="1">
              <a:lnSpc>
                <a:spcPct val="110000"/>
              </a:lnSpc>
              <a:spcBef>
                <a:spcPts val="600"/>
              </a:spcBef>
            </a:pPr>
            <a:r>
              <a:rPr lang="en-US" altLang="zh-CN" sz="2800" b="0" dirty="0"/>
              <a:t>Reactor</a:t>
            </a:r>
            <a:r>
              <a:rPr lang="zh-CN" altLang="en-US" sz="2800" b="0" dirty="0"/>
              <a:t>处理耗时长的操作会造成事件分发的阻塞，影响到后续事件的处理</a:t>
            </a:r>
          </a:p>
          <a:p>
            <a:pPr lvl="1">
              <a:lnSpc>
                <a:spcPct val="110000"/>
              </a:lnSpc>
              <a:spcBef>
                <a:spcPts val="600"/>
              </a:spcBef>
            </a:pPr>
            <a:r>
              <a:rPr lang="en-US" altLang="zh-CN" sz="2800" b="0" dirty="0"/>
              <a:t>Proactor</a:t>
            </a:r>
            <a:r>
              <a:rPr lang="zh-CN" altLang="en-US" sz="2800" b="0" dirty="0"/>
              <a:t>实现逻辑复杂；依赖操作系统对异步的支持，目前实现了纯异步操作的操作系统少，实现优秀的如</a:t>
            </a:r>
            <a:r>
              <a:rPr lang="en-US" altLang="zh-CN" sz="2800" b="0" dirty="0"/>
              <a:t>windows IOCP</a:t>
            </a:r>
            <a:r>
              <a:rPr lang="zh-CN" altLang="en-US" sz="2800" b="0" dirty="0"/>
              <a:t>，但由于其</a:t>
            </a:r>
            <a:r>
              <a:rPr lang="en-US" altLang="zh-CN" sz="2800" b="0" dirty="0"/>
              <a:t>windows</a:t>
            </a:r>
            <a:r>
              <a:rPr lang="zh-CN" altLang="en-US" sz="2800" b="0" dirty="0"/>
              <a:t>系统用于服务器的局限性，目前应用范围较小。而</a:t>
            </a:r>
            <a:r>
              <a:rPr lang="en-US" altLang="zh-CN" sz="2800" b="0" dirty="0"/>
              <a:t>Unix/Linux</a:t>
            </a:r>
            <a:r>
              <a:rPr lang="zh-CN" altLang="en-US" sz="2800" b="0" dirty="0"/>
              <a:t>系统对纯异步的支持有限，应用事件驱动的主流还是通过</a:t>
            </a:r>
            <a:r>
              <a:rPr lang="en-US" altLang="zh-CN" sz="2800" b="0" dirty="0"/>
              <a:t>select/</a:t>
            </a:r>
            <a:r>
              <a:rPr lang="en-US" altLang="zh-CN" sz="2800" b="0" dirty="0" err="1"/>
              <a:t>epoll</a:t>
            </a:r>
            <a:r>
              <a:rPr lang="zh-CN" altLang="en-US" sz="2800" b="0" dirty="0"/>
              <a:t>来实现</a:t>
            </a:r>
          </a:p>
        </p:txBody>
      </p:sp>
    </p:spTree>
    <p:extLst>
      <p:ext uri="{BB962C8B-B14F-4D97-AF65-F5344CB8AC3E}">
        <p14:creationId xmlns:p14="http://schemas.microsoft.com/office/powerpoint/2010/main" val="39189627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0" dirty="0"/>
              <a:t>常见的</a:t>
            </a:r>
            <a:r>
              <a:rPr lang="en-US" altLang="zh-CN" sz="4400" b="0" dirty="0"/>
              <a:t>Reactor</a:t>
            </a:r>
            <a:r>
              <a:rPr lang="zh-CN" altLang="en-US" sz="4400" b="0" dirty="0"/>
              <a:t>和</a:t>
            </a:r>
            <a:r>
              <a:rPr lang="en-US" altLang="zh-CN" sz="4400" b="0" dirty="0"/>
              <a:t>Proactor</a:t>
            </a:r>
            <a:r>
              <a:rPr lang="zh-CN" altLang="en-US" sz="4400" b="0" dirty="0"/>
              <a:t>框架</a:t>
            </a:r>
            <a:r>
              <a:rPr lang="en-US" altLang="zh-CN" sz="4400" b="0" dirty="0"/>
              <a:t>/</a:t>
            </a:r>
            <a:r>
              <a:rPr lang="zh-CN" altLang="en-US" sz="4400" b="0" dirty="0"/>
              <a:t>机制</a:t>
            </a:r>
          </a:p>
        </p:txBody>
      </p:sp>
      <p:sp>
        <p:nvSpPr>
          <p:cNvPr id="3" name="内容占位符 2"/>
          <p:cNvSpPr>
            <a:spLocks noGrp="1"/>
          </p:cNvSpPr>
          <p:nvPr>
            <p:ph idx="1"/>
          </p:nvPr>
        </p:nvSpPr>
        <p:spPr>
          <a:xfrm>
            <a:off x="1034143" y="1537062"/>
            <a:ext cx="9601200" cy="4864554"/>
          </a:xfrm>
        </p:spPr>
        <p:txBody>
          <a:bodyPr>
            <a:noAutofit/>
          </a:bodyPr>
          <a:lstStyle/>
          <a:p>
            <a:pPr>
              <a:spcBef>
                <a:spcPts val="600"/>
              </a:spcBef>
            </a:pPr>
            <a:r>
              <a:rPr lang="en-US" altLang="zh-CN" sz="3600" dirty="0"/>
              <a:t>Reactor : </a:t>
            </a:r>
          </a:p>
          <a:p>
            <a:pPr lvl="2">
              <a:spcBef>
                <a:spcPts val="600"/>
              </a:spcBef>
            </a:pPr>
            <a:r>
              <a:rPr lang="en-US" altLang="zh-CN" sz="2400" dirty="0" err="1"/>
              <a:t>Epoll</a:t>
            </a:r>
            <a:endParaRPr lang="en-US" altLang="zh-CN" sz="2400" dirty="0"/>
          </a:p>
          <a:p>
            <a:pPr lvl="2">
              <a:spcBef>
                <a:spcPts val="600"/>
              </a:spcBef>
            </a:pPr>
            <a:r>
              <a:rPr lang="en-US" altLang="zh-CN" sz="2400" b="1" dirty="0" err="1"/>
              <a:t>Libevent</a:t>
            </a:r>
            <a:endParaRPr lang="en-US" altLang="zh-CN" sz="2400" b="1" dirty="0"/>
          </a:p>
          <a:p>
            <a:pPr lvl="2">
              <a:spcBef>
                <a:spcPts val="600"/>
              </a:spcBef>
            </a:pPr>
            <a:r>
              <a:rPr lang="en-US" altLang="zh-CN" sz="2400" dirty="0" err="1"/>
              <a:t>Libev</a:t>
            </a:r>
            <a:endParaRPr lang="en-US" altLang="zh-CN" sz="2400" dirty="0"/>
          </a:p>
          <a:p>
            <a:pPr lvl="2">
              <a:spcBef>
                <a:spcPts val="600"/>
              </a:spcBef>
            </a:pPr>
            <a:r>
              <a:rPr lang="en-US" altLang="zh-CN" sz="2400" dirty="0" err="1"/>
              <a:t>Libuv</a:t>
            </a:r>
            <a:endParaRPr lang="en-US" altLang="zh-CN" sz="2400" dirty="0"/>
          </a:p>
          <a:p>
            <a:pPr lvl="2">
              <a:spcBef>
                <a:spcPts val="600"/>
              </a:spcBef>
            </a:pPr>
            <a:r>
              <a:rPr lang="en-US" altLang="zh-CN" sz="2400" dirty="0" err="1"/>
              <a:t>ZeroMQ</a:t>
            </a:r>
            <a:endParaRPr lang="en-US" altLang="zh-CN" sz="2400" dirty="0"/>
          </a:p>
          <a:p>
            <a:pPr lvl="2">
              <a:spcBef>
                <a:spcPts val="600"/>
              </a:spcBef>
            </a:pPr>
            <a:r>
              <a:rPr lang="en-US" altLang="zh-CN" sz="2400" dirty="0"/>
              <a:t>Event Library in </a:t>
            </a:r>
            <a:r>
              <a:rPr lang="en-US" altLang="zh-CN" sz="2400" dirty="0" err="1"/>
              <a:t>Redis</a:t>
            </a:r>
            <a:endParaRPr lang="en-US" altLang="zh-CN" sz="2400" dirty="0"/>
          </a:p>
          <a:p>
            <a:pPr>
              <a:spcBef>
                <a:spcPts val="600"/>
              </a:spcBef>
            </a:pPr>
            <a:r>
              <a:rPr lang="en-US" altLang="zh-CN" sz="3600" dirty="0"/>
              <a:t>Proactor</a:t>
            </a:r>
            <a:r>
              <a:rPr lang="zh-CN" altLang="en-US" sz="3600" dirty="0"/>
              <a:t>：</a:t>
            </a:r>
            <a:endParaRPr lang="en-US" altLang="zh-CN" sz="3600" dirty="0"/>
          </a:p>
          <a:p>
            <a:pPr lvl="2">
              <a:spcBef>
                <a:spcPts val="600"/>
              </a:spcBef>
            </a:pPr>
            <a:r>
              <a:rPr lang="en-US" altLang="zh-CN" sz="2400" dirty="0"/>
              <a:t>IOCP</a:t>
            </a:r>
          </a:p>
          <a:p>
            <a:pPr lvl="2">
              <a:spcBef>
                <a:spcPts val="600"/>
              </a:spcBef>
            </a:pPr>
            <a:r>
              <a:rPr lang="en-US" altLang="zh-CN" sz="2400" dirty="0" err="1"/>
              <a:t>Boost.Asio</a:t>
            </a:r>
            <a:endParaRPr lang="zh-CN" altLang="en-US" sz="2400" dirty="0"/>
          </a:p>
        </p:txBody>
      </p:sp>
    </p:spTree>
    <p:extLst>
      <p:ext uri="{BB962C8B-B14F-4D97-AF65-F5344CB8AC3E}">
        <p14:creationId xmlns:p14="http://schemas.microsoft.com/office/powerpoint/2010/main" val="2887410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30A020-F601-8741-9277-AC7A6A464868}"/>
              </a:ext>
            </a:extLst>
          </p:cNvPr>
          <p:cNvSpPr>
            <a:spLocks noGrp="1"/>
          </p:cNvSpPr>
          <p:nvPr>
            <p:ph type="title"/>
          </p:nvPr>
        </p:nvSpPr>
        <p:spPr/>
        <p:txBody>
          <a:bodyPr/>
          <a:lstStyle/>
          <a:p>
            <a:r>
              <a:rPr lang="en-US" altLang="zh-CN" dirty="0"/>
              <a:t>ILP/LP/LLP</a:t>
            </a:r>
            <a:r>
              <a:rPr lang="zh-CN" altLang="en-US" dirty="0"/>
              <a:t>约定</a:t>
            </a:r>
            <a:endParaRPr kumimoji="1" lang="zh-CN" altLang="en-US" dirty="0"/>
          </a:p>
        </p:txBody>
      </p:sp>
      <p:sp>
        <p:nvSpPr>
          <p:cNvPr id="3" name="内容占位符 2">
            <a:extLst>
              <a:ext uri="{FF2B5EF4-FFF2-40B4-BE49-F238E27FC236}">
                <a16:creationId xmlns:a16="http://schemas.microsoft.com/office/drawing/2014/main" id="{4CFD1960-3153-B54D-943C-927147A7A680}"/>
              </a:ext>
            </a:extLst>
          </p:cNvPr>
          <p:cNvSpPr>
            <a:spLocks noGrp="1"/>
          </p:cNvSpPr>
          <p:nvPr>
            <p:ph idx="1"/>
          </p:nvPr>
        </p:nvSpPr>
        <p:spPr/>
        <p:txBody>
          <a:bodyPr/>
          <a:lstStyle/>
          <a:p>
            <a:pPr lvl="1"/>
            <a:r>
              <a:rPr lang="en-US" altLang="zh-CN" b="1" dirty="0">
                <a:solidFill>
                  <a:srgbClr val="C00000"/>
                </a:solidFill>
              </a:rPr>
              <a:t>integers (I), long integers (L), and pointers (P)</a:t>
            </a:r>
          </a:p>
          <a:p>
            <a:pPr lvl="1"/>
            <a:r>
              <a:rPr lang="en-US" altLang="zh-CN" b="1" dirty="0">
                <a:solidFill>
                  <a:srgbClr val="C00000"/>
                </a:solidFill>
              </a:rPr>
              <a:t>Linux/Unix: LP64;	Windows: LLP64</a:t>
            </a:r>
            <a:endParaRPr lang="zh-CN" altLang="en-US" b="1" dirty="0">
              <a:solidFill>
                <a:srgbClr val="C00000"/>
              </a:solidFill>
            </a:endParaRPr>
          </a:p>
          <a:p>
            <a:endParaRPr kumimoji="1" lang="zh-CN" altLang="en-US" dirty="0"/>
          </a:p>
        </p:txBody>
      </p:sp>
      <p:graphicFrame>
        <p:nvGraphicFramePr>
          <p:cNvPr id="4" name="Group 64">
            <a:extLst>
              <a:ext uri="{FF2B5EF4-FFF2-40B4-BE49-F238E27FC236}">
                <a16:creationId xmlns:a16="http://schemas.microsoft.com/office/drawing/2014/main" id="{EBF0AFA9-EF9C-9D45-A5AF-3FAF3EB8B424}"/>
              </a:ext>
            </a:extLst>
          </p:cNvPr>
          <p:cNvGraphicFramePr>
            <a:graphicFrameLocks/>
          </p:cNvGraphicFramePr>
          <p:nvPr/>
        </p:nvGraphicFramePr>
        <p:xfrm>
          <a:off x="1450848" y="2470123"/>
          <a:ext cx="8168641" cy="3200400"/>
        </p:xfrm>
        <a:graphic>
          <a:graphicData uri="http://schemas.openxmlformats.org/drawingml/2006/table">
            <a:tbl>
              <a:tblPr/>
              <a:tblGrid>
                <a:gridCol w="2023872">
                  <a:extLst>
                    <a:ext uri="{9D8B030D-6E8A-4147-A177-3AD203B41FA5}">
                      <a16:colId xmlns:a16="http://schemas.microsoft.com/office/drawing/2014/main" val="20000"/>
                    </a:ext>
                  </a:extLst>
                </a:gridCol>
                <a:gridCol w="1499616">
                  <a:extLst>
                    <a:ext uri="{9D8B030D-6E8A-4147-A177-3AD203B41FA5}">
                      <a16:colId xmlns:a16="http://schemas.microsoft.com/office/drawing/2014/main" val="20001"/>
                    </a:ext>
                  </a:extLst>
                </a:gridCol>
                <a:gridCol w="1517904">
                  <a:extLst>
                    <a:ext uri="{9D8B030D-6E8A-4147-A177-3AD203B41FA5}">
                      <a16:colId xmlns:a16="http://schemas.microsoft.com/office/drawing/2014/main" val="20002"/>
                    </a:ext>
                  </a:extLst>
                </a:gridCol>
                <a:gridCol w="1463040">
                  <a:extLst>
                    <a:ext uri="{9D8B030D-6E8A-4147-A177-3AD203B41FA5}">
                      <a16:colId xmlns:a16="http://schemas.microsoft.com/office/drawing/2014/main" val="20003"/>
                    </a:ext>
                  </a:extLst>
                </a:gridCol>
                <a:gridCol w="1664209">
                  <a:extLst>
                    <a:ext uri="{9D8B030D-6E8A-4147-A177-3AD203B41FA5}">
                      <a16:colId xmlns:a16="http://schemas.microsoft.com/office/drawing/2014/main" val="20004"/>
                    </a:ext>
                  </a:extLst>
                </a:gridCol>
              </a:tblGrid>
              <a:tr h="225070">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00"/>
                          </a:solidFill>
                          <a:effectLst/>
                          <a:latin typeface="Arial Rounded MT Bold" panose="020F0704030504030204" pitchFamily="34" charset="0"/>
                          <a:ea typeface="Simsun"/>
                          <a:cs typeface="Arial" pitchFamily="34" charset="0"/>
                        </a:rPr>
                        <a:t> </a:t>
                      </a:r>
                      <a:endParaRPr kumimoji="0" lang="en-US" altLang="zh-CN" sz="2400" b="0" i="0" u="none" strike="noStrike" cap="none" normalizeH="0" baseline="0" dirty="0">
                        <a:ln>
                          <a:noFill/>
                        </a:ln>
                        <a:solidFill>
                          <a:schemeClr val="tx1"/>
                        </a:solidFill>
                        <a:effectLst/>
                        <a:latin typeface="Arial Rounded MT Bold" panose="020F0704030504030204" pitchFamily="34" charset="0"/>
                        <a:ea typeface="Simsun"/>
                        <a:cs typeface="Arial" pitchFamily="34" charset="0"/>
                      </a:endParaRPr>
                    </a:p>
                  </a:txBody>
                  <a:tcPr horzOverflow="overflow">
                    <a:lnL cap="flat">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00"/>
                          </a:solidFill>
                          <a:effectLst/>
                          <a:latin typeface="Arial Rounded MT Bold" panose="020F0704030504030204" pitchFamily="34" charset="0"/>
                          <a:ea typeface="Simsun"/>
                          <a:cs typeface="Arial" pitchFamily="34" charset="0"/>
                        </a:rPr>
                        <a:t>ILP32</a:t>
                      </a:r>
                      <a:endParaRPr kumimoji="0" lang="en-US" altLang="zh-CN" sz="2400" b="0" i="0" u="none" strike="noStrike" cap="none" normalizeH="0" baseline="0" dirty="0">
                        <a:ln>
                          <a:noFill/>
                        </a:ln>
                        <a:solidFill>
                          <a:schemeClr val="tx1"/>
                        </a:solidFill>
                        <a:effectLst/>
                        <a:latin typeface="Arial Rounded MT Bold" panose="020F0704030504030204" pitchFamily="34" charset="0"/>
                        <a:ea typeface="Simsun"/>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00"/>
                          </a:solidFill>
                          <a:effectLst/>
                          <a:latin typeface="Arial Rounded MT Bold" panose="020F0704030504030204" pitchFamily="34" charset="0"/>
                          <a:ea typeface="Simsun"/>
                          <a:cs typeface="Arial" pitchFamily="34" charset="0"/>
                        </a:rPr>
                        <a:t>LP64</a:t>
                      </a:r>
                      <a:endParaRPr kumimoji="0" lang="en-US" altLang="zh-CN" sz="2400" b="0" i="0" u="none" strike="noStrike" cap="none" normalizeH="0" baseline="0" dirty="0">
                        <a:ln>
                          <a:noFill/>
                        </a:ln>
                        <a:solidFill>
                          <a:schemeClr val="tx1"/>
                        </a:solidFill>
                        <a:effectLst/>
                        <a:latin typeface="Arial Rounded MT Bold" panose="020F0704030504030204" pitchFamily="34" charset="0"/>
                        <a:ea typeface="Simsun"/>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00"/>
                          </a:solidFill>
                          <a:effectLst/>
                          <a:latin typeface="Arial Rounded MT Bold" panose="020F0704030504030204" pitchFamily="34" charset="0"/>
                          <a:ea typeface="Simsun"/>
                          <a:cs typeface="Arial" pitchFamily="34" charset="0"/>
                        </a:rPr>
                        <a:t>LLP64</a:t>
                      </a:r>
                      <a:endParaRPr kumimoji="0" lang="en-US" altLang="zh-CN" sz="2400" b="0" i="0" u="none" strike="noStrike" cap="none" normalizeH="0" baseline="0" dirty="0">
                        <a:ln>
                          <a:noFill/>
                        </a:ln>
                        <a:solidFill>
                          <a:schemeClr val="tx1"/>
                        </a:solidFill>
                        <a:effectLst/>
                        <a:latin typeface="Arial Rounded MT Bold" panose="020F0704030504030204" pitchFamily="34" charset="0"/>
                        <a:ea typeface="Simsun"/>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00"/>
                          </a:solidFill>
                          <a:effectLst/>
                          <a:latin typeface="Arial Rounded MT Bold" panose="020F0704030504030204" pitchFamily="34" charset="0"/>
                          <a:ea typeface="Simsun"/>
                          <a:cs typeface="Arial" pitchFamily="34" charset="0"/>
                        </a:rPr>
                        <a:t>ILP64</a:t>
                      </a:r>
                      <a:endParaRPr kumimoji="0" lang="en-US" altLang="zh-CN" sz="2400" b="0" i="0" u="none" strike="noStrike" cap="none" normalizeH="0" baseline="0" dirty="0">
                        <a:ln>
                          <a:noFill/>
                        </a:ln>
                        <a:solidFill>
                          <a:schemeClr val="tx1"/>
                        </a:solidFill>
                        <a:effectLst/>
                        <a:latin typeface="Arial Rounded MT Bold" panose="020F0704030504030204" pitchFamily="34" charset="0"/>
                        <a:ea typeface="Simsun"/>
                        <a:cs typeface="Arial" pitchFamily="34" charset="0"/>
                      </a:endParaRPr>
                    </a:p>
                  </a:txBody>
                  <a:tcPr horzOverflow="overflow">
                    <a:lnL w="12700" cap="flat" cmpd="sng" algn="ctr">
                      <a:solidFill>
                        <a:schemeClr val="tx1"/>
                      </a:solidFill>
                      <a:prstDash val="solid"/>
                      <a:round/>
                      <a:headEnd type="none" w="med" len="med"/>
                      <a:tailEnd type="none" w="med" len="med"/>
                    </a:lnL>
                    <a:lnR cap="flat">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225070">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Arial Rounded MT Bold" panose="020F0704030504030204" pitchFamily="34" charset="0"/>
                          <a:ea typeface="Simsun"/>
                          <a:cs typeface="Arial" pitchFamily="34" charset="0"/>
                        </a:rPr>
                        <a:t>char</a:t>
                      </a:r>
                      <a:endParaRPr kumimoji="0" lang="en-US" altLang="zh-CN" sz="2400" b="0" i="0" u="none" strike="noStrike" cap="none" normalizeH="0" baseline="0" dirty="0">
                        <a:ln>
                          <a:noFill/>
                        </a:ln>
                        <a:solidFill>
                          <a:schemeClr val="tx1"/>
                        </a:solidFill>
                        <a:effectLst/>
                        <a:latin typeface="Arial Rounded MT Bold" panose="020F0704030504030204" pitchFamily="34" charset="0"/>
                        <a:ea typeface="Simsun"/>
                        <a:cs typeface="Arial" pitchFamily="34" charset="0"/>
                      </a:endParaRPr>
                    </a:p>
                  </a:txBody>
                  <a:tcPr horzOverflow="overflow">
                    <a:lnL cap="flat">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Rounded MT Bold" panose="020F0704030504030204" pitchFamily="34" charset="0"/>
                          <a:ea typeface="Simsun"/>
                          <a:cs typeface="Arial" pitchFamily="34" charset="0"/>
                        </a:rPr>
                        <a:t>8</a:t>
                      </a:r>
                      <a:endParaRPr kumimoji="0" lang="en-US" altLang="zh-CN" sz="2400" b="0" i="0" u="none" strike="noStrike" cap="none" normalizeH="0" baseline="0">
                        <a:ln>
                          <a:noFill/>
                        </a:ln>
                        <a:solidFill>
                          <a:schemeClr val="tx1"/>
                        </a:solidFill>
                        <a:effectLst/>
                        <a:latin typeface="Arial Rounded MT Bold" panose="020F0704030504030204" pitchFamily="34" charset="0"/>
                        <a:ea typeface="Simsun"/>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Arial Rounded MT Bold" panose="020F0704030504030204" pitchFamily="34" charset="0"/>
                          <a:ea typeface="Simsun"/>
                          <a:cs typeface="Arial" pitchFamily="34" charset="0"/>
                        </a:rPr>
                        <a:t>8</a:t>
                      </a:r>
                      <a:endParaRPr kumimoji="0" lang="en-US" altLang="zh-CN" sz="2400" b="0" i="0" u="none" strike="noStrike" cap="none" normalizeH="0" baseline="0" dirty="0">
                        <a:ln>
                          <a:noFill/>
                        </a:ln>
                        <a:solidFill>
                          <a:schemeClr val="tx1"/>
                        </a:solidFill>
                        <a:effectLst/>
                        <a:latin typeface="Arial Rounded MT Bold" panose="020F0704030504030204" pitchFamily="34" charset="0"/>
                        <a:ea typeface="Simsun"/>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Arial Rounded MT Bold" panose="020F0704030504030204" pitchFamily="34" charset="0"/>
                          <a:ea typeface="Simsun"/>
                          <a:cs typeface="Arial" pitchFamily="34" charset="0"/>
                        </a:rPr>
                        <a:t>8</a:t>
                      </a:r>
                      <a:endParaRPr kumimoji="0" lang="en-US" altLang="zh-CN" sz="2400" b="0" i="0" u="none" strike="noStrike" cap="none" normalizeH="0" baseline="0" dirty="0">
                        <a:ln>
                          <a:noFill/>
                        </a:ln>
                        <a:solidFill>
                          <a:schemeClr val="tx1"/>
                        </a:solidFill>
                        <a:effectLst/>
                        <a:latin typeface="Arial Rounded MT Bold" panose="020F0704030504030204" pitchFamily="34" charset="0"/>
                        <a:ea typeface="Simsun"/>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Rounded MT Bold" panose="020F0704030504030204" pitchFamily="34" charset="0"/>
                          <a:ea typeface="Simsun"/>
                          <a:cs typeface="Arial" pitchFamily="34" charset="0"/>
                        </a:rPr>
                        <a:t>8</a:t>
                      </a:r>
                      <a:endParaRPr kumimoji="0" lang="en-US" altLang="zh-CN" sz="2400" b="0" i="0" u="none" strike="noStrike" cap="none" normalizeH="0" baseline="0">
                        <a:ln>
                          <a:noFill/>
                        </a:ln>
                        <a:solidFill>
                          <a:schemeClr val="tx1"/>
                        </a:solidFill>
                        <a:effectLst/>
                        <a:latin typeface="Arial Rounded MT Bold" panose="020F0704030504030204" pitchFamily="34" charset="0"/>
                        <a:ea typeface="Simsun"/>
                        <a:cs typeface="Arial" pitchFamily="34" charset="0"/>
                      </a:endParaRPr>
                    </a:p>
                  </a:txBody>
                  <a:tcPr horzOverflow="overflow">
                    <a:lnL w="12700" cap="flat" cmpd="sng" algn="ctr">
                      <a:solidFill>
                        <a:schemeClr val="tx1"/>
                      </a:solidFill>
                      <a:prstDash val="solid"/>
                      <a:round/>
                      <a:headEnd type="none" w="med" len="med"/>
                      <a:tailEnd type="none" w="med" len="med"/>
                    </a:lnL>
                    <a:lnR cap="flat">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225070">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Arial Rounded MT Bold" panose="020F0704030504030204" pitchFamily="34" charset="0"/>
                          <a:ea typeface="Simsun"/>
                          <a:cs typeface="Arial" pitchFamily="34" charset="0"/>
                        </a:rPr>
                        <a:t>short</a:t>
                      </a:r>
                      <a:endParaRPr kumimoji="0" lang="en-US" altLang="zh-CN" sz="2400" b="0" i="0" u="none" strike="noStrike" cap="none" normalizeH="0" baseline="0" dirty="0">
                        <a:ln>
                          <a:noFill/>
                        </a:ln>
                        <a:solidFill>
                          <a:schemeClr val="tx1"/>
                        </a:solidFill>
                        <a:effectLst/>
                        <a:latin typeface="Arial Rounded MT Bold" panose="020F0704030504030204" pitchFamily="34" charset="0"/>
                        <a:ea typeface="Simsun"/>
                        <a:cs typeface="Arial" pitchFamily="34" charset="0"/>
                      </a:endParaRPr>
                    </a:p>
                  </a:txBody>
                  <a:tcPr horzOverflow="overflow">
                    <a:lnL cap="flat">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Arial Rounded MT Bold" panose="020F0704030504030204" pitchFamily="34" charset="0"/>
                          <a:ea typeface="Simsun"/>
                          <a:cs typeface="Arial" pitchFamily="34" charset="0"/>
                        </a:rPr>
                        <a:t>16</a:t>
                      </a:r>
                      <a:endParaRPr kumimoji="0" lang="en-US" altLang="zh-CN" sz="2400" b="0" i="0" u="none" strike="noStrike" cap="none" normalizeH="0" baseline="0" dirty="0">
                        <a:ln>
                          <a:noFill/>
                        </a:ln>
                        <a:solidFill>
                          <a:schemeClr val="tx1"/>
                        </a:solidFill>
                        <a:effectLst/>
                        <a:latin typeface="Arial Rounded MT Bold" panose="020F0704030504030204" pitchFamily="34" charset="0"/>
                        <a:ea typeface="Simsun"/>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Rounded MT Bold" panose="020F0704030504030204" pitchFamily="34" charset="0"/>
                          <a:ea typeface="Simsun"/>
                          <a:cs typeface="Arial" pitchFamily="34" charset="0"/>
                        </a:rPr>
                        <a:t>16</a:t>
                      </a:r>
                      <a:endParaRPr kumimoji="0" lang="en-US" altLang="zh-CN" sz="2400" b="0" i="0" u="none" strike="noStrike" cap="none" normalizeH="0" baseline="0">
                        <a:ln>
                          <a:noFill/>
                        </a:ln>
                        <a:solidFill>
                          <a:schemeClr val="tx1"/>
                        </a:solidFill>
                        <a:effectLst/>
                        <a:latin typeface="Arial Rounded MT Bold" panose="020F0704030504030204" pitchFamily="34" charset="0"/>
                        <a:ea typeface="Simsun"/>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Arial Rounded MT Bold" panose="020F0704030504030204" pitchFamily="34" charset="0"/>
                          <a:ea typeface="Simsun"/>
                          <a:cs typeface="Arial" pitchFamily="34" charset="0"/>
                        </a:rPr>
                        <a:t>16</a:t>
                      </a:r>
                      <a:endParaRPr kumimoji="0" lang="en-US" altLang="zh-CN" sz="2400" b="0" i="0" u="none" strike="noStrike" cap="none" normalizeH="0" baseline="0" dirty="0">
                        <a:ln>
                          <a:noFill/>
                        </a:ln>
                        <a:solidFill>
                          <a:schemeClr val="tx1"/>
                        </a:solidFill>
                        <a:effectLst/>
                        <a:latin typeface="Arial Rounded MT Bold" panose="020F0704030504030204" pitchFamily="34" charset="0"/>
                        <a:ea typeface="Simsun"/>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Rounded MT Bold" panose="020F0704030504030204" pitchFamily="34" charset="0"/>
                          <a:ea typeface="Simsun"/>
                          <a:cs typeface="Arial" pitchFamily="34" charset="0"/>
                        </a:rPr>
                        <a:t>16</a:t>
                      </a:r>
                      <a:endParaRPr kumimoji="0" lang="en-US" altLang="zh-CN" sz="2400" b="0" i="0" u="none" strike="noStrike" cap="none" normalizeH="0" baseline="0">
                        <a:ln>
                          <a:noFill/>
                        </a:ln>
                        <a:solidFill>
                          <a:schemeClr val="tx1"/>
                        </a:solidFill>
                        <a:effectLst/>
                        <a:latin typeface="Arial Rounded MT Bold" panose="020F0704030504030204" pitchFamily="34" charset="0"/>
                        <a:ea typeface="Simsun"/>
                        <a:cs typeface="Arial" pitchFamily="34" charset="0"/>
                      </a:endParaRPr>
                    </a:p>
                  </a:txBody>
                  <a:tcPr horzOverflow="overflow">
                    <a:lnL w="12700" cap="flat" cmpd="sng" algn="ctr">
                      <a:solidFill>
                        <a:schemeClr val="tx1"/>
                      </a:solidFill>
                      <a:prstDash val="solid"/>
                      <a:round/>
                      <a:headEnd type="none" w="med" len="med"/>
                      <a:tailEnd type="none" w="med" len="med"/>
                    </a:lnL>
                    <a:lnR cap="flat">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225070">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dirty="0" err="1">
                          <a:ln>
                            <a:noFill/>
                          </a:ln>
                          <a:solidFill>
                            <a:srgbClr val="000000"/>
                          </a:solidFill>
                          <a:effectLst/>
                          <a:latin typeface="Arial Rounded MT Bold" panose="020F0704030504030204" pitchFamily="34" charset="0"/>
                          <a:ea typeface="Simsun"/>
                          <a:cs typeface="Arial" pitchFamily="34" charset="0"/>
                        </a:rPr>
                        <a:t>int</a:t>
                      </a:r>
                      <a:endParaRPr kumimoji="0" lang="en-US" altLang="zh-CN" sz="2400" b="0" i="0" u="none" strike="noStrike" cap="none" normalizeH="0" baseline="0" dirty="0">
                        <a:ln>
                          <a:noFill/>
                        </a:ln>
                        <a:solidFill>
                          <a:schemeClr val="tx1"/>
                        </a:solidFill>
                        <a:effectLst/>
                        <a:latin typeface="Arial Rounded MT Bold" panose="020F0704030504030204" pitchFamily="34" charset="0"/>
                        <a:ea typeface="Simsun"/>
                        <a:cs typeface="Arial" pitchFamily="34" charset="0"/>
                      </a:endParaRPr>
                    </a:p>
                  </a:txBody>
                  <a:tcPr horzOverflow="overflow">
                    <a:lnL cap="flat">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Arial Rounded MT Bold" panose="020F0704030504030204" pitchFamily="34" charset="0"/>
                          <a:ea typeface="Simsun"/>
                          <a:cs typeface="Arial" pitchFamily="34" charset="0"/>
                        </a:rPr>
                        <a:t>32</a:t>
                      </a:r>
                      <a:endParaRPr kumimoji="0" lang="en-US" altLang="zh-CN" sz="2400" b="0" i="0" u="none" strike="noStrike" cap="none" normalizeH="0" baseline="0" dirty="0">
                        <a:ln>
                          <a:noFill/>
                        </a:ln>
                        <a:solidFill>
                          <a:schemeClr val="tx1"/>
                        </a:solidFill>
                        <a:effectLst/>
                        <a:latin typeface="Arial Rounded MT Bold" panose="020F0704030504030204" pitchFamily="34" charset="0"/>
                        <a:ea typeface="Simsun"/>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Rounded MT Bold" panose="020F0704030504030204" pitchFamily="34" charset="0"/>
                          <a:ea typeface="Simsun"/>
                          <a:cs typeface="Arial" pitchFamily="34" charset="0"/>
                        </a:rPr>
                        <a:t>32</a:t>
                      </a:r>
                      <a:endParaRPr kumimoji="0" lang="en-US" altLang="zh-CN" sz="2400" b="0" i="0" u="none" strike="noStrike" cap="none" normalizeH="0" baseline="0">
                        <a:ln>
                          <a:noFill/>
                        </a:ln>
                        <a:solidFill>
                          <a:schemeClr val="tx1"/>
                        </a:solidFill>
                        <a:effectLst/>
                        <a:latin typeface="Arial Rounded MT Bold" panose="020F0704030504030204" pitchFamily="34" charset="0"/>
                        <a:ea typeface="Simsun"/>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Arial Rounded MT Bold" panose="020F0704030504030204" pitchFamily="34" charset="0"/>
                          <a:ea typeface="Simsun"/>
                          <a:cs typeface="Arial" pitchFamily="34" charset="0"/>
                        </a:rPr>
                        <a:t>32</a:t>
                      </a:r>
                      <a:endParaRPr kumimoji="0" lang="en-US" altLang="zh-CN" sz="2400" b="0" i="0" u="none" strike="noStrike" cap="none" normalizeH="0" baseline="0" dirty="0">
                        <a:ln>
                          <a:noFill/>
                        </a:ln>
                        <a:solidFill>
                          <a:schemeClr val="tx1"/>
                        </a:solidFill>
                        <a:effectLst/>
                        <a:latin typeface="Arial Rounded MT Bold" panose="020F0704030504030204" pitchFamily="34" charset="0"/>
                        <a:ea typeface="Simsun"/>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Arial Rounded MT Bold" panose="020F0704030504030204" pitchFamily="34" charset="0"/>
                          <a:ea typeface="Simsun"/>
                          <a:cs typeface="Arial" pitchFamily="34" charset="0"/>
                        </a:rPr>
                        <a:t>64</a:t>
                      </a:r>
                      <a:endParaRPr kumimoji="0" lang="en-US" altLang="zh-CN" sz="2400" b="0" i="0" u="none" strike="noStrike" cap="none" normalizeH="0" baseline="0" dirty="0">
                        <a:ln>
                          <a:noFill/>
                        </a:ln>
                        <a:solidFill>
                          <a:schemeClr val="tx1"/>
                        </a:solidFill>
                        <a:effectLst/>
                        <a:latin typeface="Arial Rounded MT Bold" panose="020F0704030504030204" pitchFamily="34" charset="0"/>
                        <a:ea typeface="Simsun"/>
                        <a:cs typeface="Arial" pitchFamily="34" charset="0"/>
                      </a:endParaRPr>
                    </a:p>
                  </a:txBody>
                  <a:tcPr horzOverflow="overflow">
                    <a:lnL w="12700" cap="flat" cmpd="sng" algn="ctr">
                      <a:solidFill>
                        <a:schemeClr val="tx1"/>
                      </a:solidFill>
                      <a:prstDash val="solid"/>
                      <a:round/>
                      <a:headEnd type="none" w="med" len="med"/>
                      <a:tailEnd type="none" w="med" len="med"/>
                    </a:lnL>
                    <a:lnR cap="flat">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3"/>
                  </a:ext>
                </a:extLst>
              </a:tr>
              <a:tr h="225070">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Arial Rounded MT Bold" panose="020F0704030504030204" pitchFamily="34" charset="0"/>
                          <a:ea typeface="Simsun"/>
                          <a:cs typeface="Arial" pitchFamily="34" charset="0"/>
                        </a:rPr>
                        <a:t>long </a:t>
                      </a:r>
                      <a:endParaRPr kumimoji="0" lang="en-US" altLang="zh-CN" sz="2400" b="0" i="0" u="none" strike="noStrike" cap="none" normalizeH="0" baseline="0" dirty="0">
                        <a:ln>
                          <a:noFill/>
                        </a:ln>
                        <a:solidFill>
                          <a:schemeClr val="tx1"/>
                        </a:solidFill>
                        <a:effectLst/>
                        <a:latin typeface="Arial Rounded MT Bold" panose="020F0704030504030204" pitchFamily="34" charset="0"/>
                        <a:ea typeface="Simsun"/>
                        <a:cs typeface="Arial" pitchFamily="34" charset="0"/>
                      </a:endParaRPr>
                    </a:p>
                  </a:txBody>
                  <a:tcPr horzOverflow="overflow">
                    <a:lnL cap="flat">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Rounded MT Bold" panose="020F0704030504030204" pitchFamily="34" charset="0"/>
                          <a:ea typeface="Simsun"/>
                          <a:cs typeface="Arial" pitchFamily="34" charset="0"/>
                        </a:rPr>
                        <a:t>32</a:t>
                      </a:r>
                      <a:endParaRPr kumimoji="0" lang="en-US" altLang="zh-CN" sz="2400" b="0" i="0" u="none" strike="noStrike" cap="none" normalizeH="0" baseline="0">
                        <a:ln>
                          <a:noFill/>
                        </a:ln>
                        <a:solidFill>
                          <a:schemeClr val="tx1"/>
                        </a:solidFill>
                        <a:effectLst/>
                        <a:latin typeface="Arial Rounded MT Bold" panose="020F0704030504030204" pitchFamily="34" charset="0"/>
                        <a:ea typeface="Simsun"/>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F3300"/>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Arial Rounded MT Bold" panose="020F0704030504030204" pitchFamily="34" charset="0"/>
                          <a:ea typeface="Simsun"/>
                          <a:cs typeface="Arial" pitchFamily="34" charset="0"/>
                        </a:rPr>
                        <a:t>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F3300"/>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Arial Rounded MT Bold" panose="020F0704030504030204" pitchFamily="34" charset="0"/>
                          <a:ea typeface="Simsun"/>
                          <a:cs typeface="Arial" pitchFamily="34" charset="0"/>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F3300"/>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Arial Rounded MT Bold" panose="020F0704030504030204" pitchFamily="34" charset="0"/>
                          <a:ea typeface="Simsun"/>
                          <a:cs typeface="Arial" pitchFamily="34" charset="0"/>
                        </a:rPr>
                        <a:t>64</a:t>
                      </a:r>
                      <a:endParaRPr kumimoji="0" lang="en-US" altLang="zh-CN" sz="2400" b="0" i="0" u="none" strike="noStrike" cap="none" normalizeH="0" baseline="0" dirty="0">
                        <a:ln>
                          <a:noFill/>
                        </a:ln>
                        <a:solidFill>
                          <a:schemeClr val="tx1"/>
                        </a:solidFill>
                        <a:effectLst/>
                        <a:latin typeface="Arial Rounded MT Bold" panose="020F0704030504030204" pitchFamily="34" charset="0"/>
                        <a:ea typeface="Simsun"/>
                        <a:cs typeface="Arial" pitchFamily="34" charset="0"/>
                      </a:endParaRPr>
                    </a:p>
                  </a:txBody>
                  <a:tcPr horzOverflow="overflow">
                    <a:lnL w="12700" cap="flat" cmpd="sng" algn="ctr">
                      <a:solidFill>
                        <a:schemeClr val="tx1"/>
                      </a:solidFill>
                      <a:prstDash val="solid"/>
                      <a:round/>
                      <a:headEnd type="none" w="med" len="med"/>
                      <a:tailEnd type="none" w="med" len="med"/>
                    </a:lnL>
                    <a:lnR cap="flat">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413130">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Arial Rounded MT Bold" panose="020F0704030504030204" pitchFamily="34" charset="0"/>
                          <a:ea typeface="Simsun"/>
                          <a:cs typeface="Arial" pitchFamily="34" charset="0"/>
                        </a:rPr>
                        <a:t>long </a:t>
                      </a:r>
                      <a:r>
                        <a:rPr kumimoji="0" lang="en-US" altLang="zh-CN" sz="2400" b="0" i="0" u="none" strike="noStrike" cap="none" normalizeH="0" baseline="0" dirty="0" err="1">
                          <a:ln>
                            <a:noFill/>
                          </a:ln>
                          <a:solidFill>
                            <a:srgbClr val="000000"/>
                          </a:solidFill>
                          <a:effectLst/>
                          <a:latin typeface="Arial Rounded MT Bold" panose="020F0704030504030204" pitchFamily="34" charset="0"/>
                          <a:ea typeface="Simsun"/>
                          <a:cs typeface="Arial" pitchFamily="34" charset="0"/>
                        </a:rPr>
                        <a:t>long</a:t>
                      </a:r>
                      <a:endParaRPr kumimoji="0" lang="en-US" altLang="zh-CN" sz="2400" b="0" i="0" u="none" strike="noStrike" cap="none" normalizeH="0" baseline="0" dirty="0">
                        <a:ln>
                          <a:noFill/>
                        </a:ln>
                        <a:solidFill>
                          <a:schemeClr val="tx1"/>
                        </a:solidFill>
                        <a:effectLst/>
                        <a:latin typeface="Arial Rounded MT Bold" panose="020F0704030504030204" pitchFamily="34" charset="0"/>
                        <a:ea typeface="Simsun"/>
                        <a:cs typeface="Arial" pitchFamily="34" charset="0"/>
                      </a:endParaRPr>
                    </a:p>
                  </a:txBody>
                  <a:tcPr horzOverflow="overflow">
                    <a:lnL cap="flat">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Rounded MT Bold" panose="020F0704030504030204" pitchFamily="34" charset="0"/>
                          <a:ea typeface="Simsun"/>
                          <a:cs typeface="Arial" pitchFamily="34" charset="0"/>
                        </a:rPr>
                        <a:t>64</a:t>
                      </a:r>
                      <a:endParaRPr kumimoji="0" lang="en-US" altLang="zh-CN" sz="2400" b="0" i="0" u="none" strike="noStrike" cap="none" normalizeH="0" baseline="0">
                        <a:ln>
                          <a:noFill/>
                        </a:ln>
                        <a:solidFill>
                          <a:schemeClr val="tx1"/>
                        </a:solidFill>
                        <a:effectLst/>
                        <a:latin typeface="Arial Rounded MT Bold" panose="020F0704030504030204" pitchFamily="34" charset="0"/>
                        <a:ea typeface="Simsun"/>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Rounded MT Bold" panose="020F0704030504030204" pitchFamily="34" charset="0"/>
                          <a:ea typeface="Simsun"/>
                          <a:cs typeface="Arial" pitchFamily="34" charset="0"/>
                        </a:rPr>
                        <a:t>64</a:t>
                      </a:r>
                      <a:endParaRPr kumimoji="0" lang="en-US" altLang="zh-CN" sz="2400" b="0" i="0" u="none" strike="noStrike" cap="none" normalizeH="0" baseline="0">
                        <a:ln>
                          <a:noFill/>
                        </a:ln>
                        <a:solidFill>
                          <a:schemeClr val="tx1"/>
                        </a:solidFill>
                        <a:effectLst/>
                        <a:latin typeface="Arial Rounded MT Bold" panose="020F0704030504030204" pitchFamily="34" charset="0"/>
                        <a:ea typeface="Simsun"/>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Arial Rounded MT Bold" panose="020F0704030504030204" pitchFamily="34" charset="0"/>
                          <a:ea typeface="Simsun"/>
                          <a:cs typeface="Arial" pitchFamily="34" charset="0"/>
                        </a:rPr>
                        <a:t>64</a:t>
                      </a:r>
                      <a:endParaRPr kumimoji="0" lang="en-US" altLang="zh-CN" sz="2400" b="0" i="0" u="none" strike="noStrike" cap="none" normalizeH="0" baseline="0" dirty="0">
                        <a:ln>
                          <a:noFill/>
                        </a:ln>
                        <a:solidFill>
                          <a:schemeClr val="tx1"/>
                        </a:solidFill>
                        <a:effectLst/>
                        <a:latin typeface="Arial Rounded MT Bold" panose="020F0704030504030204" pitchFamily="34" charset="0"/>
                        <a:ea typeface="Simsun"/>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Arial Rounded MT Bold" panose="020F0704030504030204" pitchFamily="34" charset="0"/>
                          <a:ea typeface="Simsun"/>
                          <a:cs typeface="Arial" pitchFamily="34" charset="0"/>
                        </a:rPr>
                        <a:t>64</a:t>
                      </a:r>
                      <a:endParaRPr kumimoji="0" lang="en-US" altLang="zh-CN" sz="2400" b="0" i="0" u="none" strike="noStrike" cap="none" normalizeH="0" baseline="0" dirty="0">
                        <a:ln>
                          <a:noFill/>
                        </a:ln>
                        <a:solidFill>
                          <a:schemeClr val="tx1"/>
                        </a:solidFill>
                        <a:effectLst/>
                        <a:latin typeface="Arial Rounded MT Bold" panose="020F0704030504030204" pitchFamily="34" charset="0"/>
                        <a:ea typeface="Simsun"/>
                        <a:cs typeface="Arial" pitchFamily="34" charset="0"/>
                      </a:endParaRPr>
                    </a:p>
                  </a:txBody>
                  <a:tcPr horzOverflow="overflow">
                    <a:lnL w="12700" cap="flat" cmpd="sng" algn="ctr">
                      <a:solidFill>
                        <a:schemeClr val="tx1"/>
                      </a:solidFill>
                      <a:prstDash val="solid"/>
                      <a:round/>
                      <a:headEnd type="none" w="med" len="med"/>
                      <a:tailEnd type="none" w="med" len="med"/>
                    </a:lnL>
                    <a:lnR cap="flat">
                      <a:noFill/>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225070">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Arial Rounded MT Bold" panose="020F0704030504030204" pitchFamily="34" charset="0"/>
                          <a:ea typeface="Simsun"/>
                          <a:cs typeface="Arial" pitchFamily="34" charset="0"/>
                        </a:rPr>
                        <a:t>pointer</a:t>
                      </a:r>
                      <a:endParaRPr kumimoji="0" lang="en-US" altLang="zh-CN" sz="2400" b="0" i="0" u="none" strike="noStrike" cap="none" normalizeH="0" baseline="0" dirty="0">
                        <a:ln>
                          <a:noFill/>
                        </a:ln>
                        <a:solidFill>
                          <a:schemeClr val="tx1"/>
                        </a:solidFill>
                        <a:effectLst/>
                        <a:latin typeface="Arial Rounded MT Bold" panose="020F0704030504030204" pitchFamily="34" charset="0"/>
                        <a:ea typeface="Simsun"/>
                        <a:cs typeface="Arial" pitchFamily="34" charset="0"/>
                      </a:endParaRPr>
                    </a:p>
                  </a:txBody>
                  <a:tcPr horzOverflow="overflow">
                    <a:lnL cap="flat">
                      <a:noFill/>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cap="flat">
                      <a:noFill/>
                    </a:lnB>
                    <a:lnTlToBr>
                      <a:noFill/>
                    </a:lnTlToBr>
                    <a:lnBlToTr>
                      <a:noFill/>
                    </a:lnBlToTr>
                    <a:solidFill>
                      <a:srgbClr val="FF9900"/>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Rounded MT Bold" panose="020F0704030504030204" pitchFamily="34" charset="0"/>
                          <a:ea typeface="Simsun"/>
                          <a:cs typeface="Arial" pitchFamily="34" charset="0"/>
                        </a:rPr>
                        <a:t>32</a:t>
                      </a:r>
                      <a:endParaRPr kumimoji="0" lang="en-US" altLang="zh-CN" sz="2400" b="0" i="0" u="none" strike="noStrike" cap="none" normalizeH="0" baseline="0">
                        <a:ln>
                          <a:noFill/>
                        </a:ln>
                        <a:solidFill>
                          <a:schemeClr val="tx1"/>
                        </a:solidFill>
                        <a:effectLst/>
                        <a:latin typeface="Arial Rounded MT Bold" panose="020F0704030504030204" pitchFamily="34" charset="0"/>
                        <a:ea typeface="Simsun"/>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cap="flat">
                      <a:noFill/>
                    </a:lnB>
                    <a:lnTlToBr>
                      <a:noFill/>
                    </a:lnTlToBr>
                    <a:lnBlToTr>
                      <a:noFill/>
                    </a:lnBlToTr>
                    <a:solidFill>
                      <a:srgbClr val="FF9900"/>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Arial Rounded MT Bold" panose="020F0704030504030204" pitchFamily="34" charset="0"/>
                          <a:ea typeface="Simsun"/>
                          <a:cs typeface="Arial" pitchFamily="34" charset="0"/>
                        </a:rPr>
                        <a:t>64</a:t>
                      </a:r>
                      <a:endParaRPr kumimoji="0" lang="en-US" altLang="zh-CN" sz="2400" b="0" i="0" u="none" strike="noStrike" cap="none" normalizeH="0" baseline="0" dirty="0">
                        <a:ln>
                          <a:noFill/>
                        </a:ln>
                        <a:solidFill>
                          <a:schemeClr val="tx1"/>
                        </a:solidFill>
                        <a:effectLst/>
                        <a:latin typeface="Arial Rounded MT Bold" panose="020F0704030504030204" pitchFamily="34" charset="0"/>
                        <a:ea typeface="Simsun"/>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cap="flat">
                      <a:noFill/>
                    </a:lnB>
                    <a:lnTlToBr>
                      <a:noFill/>
                    </a:lnTlToBr>
                    <a:lnBlToTr>
                      <a:noFill/>
                    </a:lnBlToTr>
                    <a:solidFill>
                      <a:srgbClr val="FF9900"/>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Rounded MT Bold" panose="020F0704030504030204" pitchFamily="34" charset="0"/>
                          <a:ea typeface="Simsun"/>
                          <a:cs typeface="Arial" pitchFamily="34" charset="0"/>
                        </a:rPr>
                        <a:t>64</a:t>
                      </a:r>
                      <a:endParaRPr kumimoji="0" lang="en-US" altLang="zh-CN" sz="2400" b="0" i="0" u="none" strike="noStrike" cap="none" normalizeH="0" baseline="0">
                        <a:ln>
                          <a:noFill/>
                        </a:ln>
                        <a:solidFill>
                          <a:schemeClr val="tx1"/>
                        </a:solidFill>
                        <a:effectLst/>
                        <a:latin typeface="Arial Rounded MT Bold" panose="020F0704030504030204" pitchFamily="34" charset="0"/>
                        <a:ea typeface="Simsun"/>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solidFill>
                        <a:srgbClr val="CCCCCC"/>
                      </a:solidFill>
                      <a:prstDash val="solid"/>
                      <a:round/>
                      <a:headEnd type="none" w="med" len="med"/>
                      <a:tailEnd type="none" w="med" len="med"/>
                    </a:lnT>
                    <a:lnB cap="flat">
                      <a:noFill/>
                    </a:lnB>
                    <a:lnTlToBr>
                      <a:noFill/>
                    </a:lnTlToBr>
                    <a:lnBlToTr>
                      <a:noFill/>
                    </a:lnBlToTr>
                    <a:solidFill>
                      <a:srgbClr val="FF9900"/>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Arial Rounded MT Bold" panose="020F0704030504030204" pitchFamily="34" charset="0"/>
                          <a:ea typeface="Simsun"/>
                          <a:cs typeface="Arial" pitchFamily="34" charset="0"/>
                        </a:rPr>
                        <a:t>64</a:t>
                      </a:r>
                      <a:endParaRPr kumimoji="0" lang="en-US" altLang="zh-CN" sz="2400" b="0" i="0" u="none" strike="noStrike" cap="none" normalizeH="0" baseline="0" dirty="0">
                        <a:ln>
                          <a:noFill/>
                        </a:ln>
                        <a:solidFill>
                          <a:schemeClr val="tx1"/>
                        </a:solidFill>
                        <a:effectLst/>
                        <a:latin typeface="Arial Rounded MT Bold" panose="020F0704030504030204" pitchFamily="34" charset="0"/>
                        <a:ea typeface="Simsun"/>
                        <a:cs typeface="Arial" pitchFamily="34" charset="0"/>
                      </a:endParaRPr>
                    </a:p>
                  </a:txBody>
                  <a:tcPr horzOverflow="overflow">
                    <a:lnL w="12700" cap="flat" cmpd="sng" algn="ctr">
                      <a:solidFill>
                        <a:schemeClr val="tx1"/>
                      </a:solidFill>
                      <a:prstDash val="solid"/>
                      <a:round/>
                      <a:headEnd type="none" w="med" len="med"/>
                      <a:tailEnd type="none" w="med" len="med"/>
                    </a:lnL>
                    <a:lnR cap="flat">
                      <a:noFill/>
                    </a:lnR>
                    <a:lnT w="0" cap="flat" cmpd="sng" algn="ctr">
                      <a:solidFill>
                        <a:srgbClr val="CCCCCC"/>
                      </a:solidFill>
                      <a:prstDash val="solid"/>
                      <a:round/>
                      <a:headEnd type="none" w="med" len="med"/>
                      <a:tailEnd type="none" w="med" len="med"/>
                    </a:lnT>
                    <a:lnB cap="flat">
                      <a:noFill/>
                    </a:lnB>
                    <a:lnTlToBr>
                      <a:noFill/>
                    </a:lnTlToBr>
                    <a:lnBlToTr>
                      <a:noFill/>
                    </a:lnBlToTr>
                    <a:solidFill>
                      <a:srgbClr val="FF9900"/>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40964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278E2B-C713-1A40-B80D-F144E55605E1}"/>
              </a:ext>
            </a:extLst>
          </p:cNvPr>
          <p:cNvSpPr>
            <a:spLocks noGrp="1"/>
          </p:cNvSpPr>
          <p:nvPr>
            <p:ph type="title"/>
          </p:nvPr>
        </p:nvSpPr>
        <p:spPr/>
        <p:txBody>
          <a:bodyPr/>
          <a:lstStyle/>
          <a:p>
            <a:r>
              <a:rPr lang="zh-CN" altLang="en-US" dirty="0"/>
              <a:t>数据结构对齐</a:t>
            </a:r>
            <a:endParaRPr kumimoji="1" lang="zh-CN" altLang="en-US" dirty="0"/>
          </a:p>
        </p:txBody>
      </p:sp>
      <p:sp>
        <p:nvSpPr>
          <p:cNvPr id="3" name="内容占位符 2">
            <a:extLst>
              <a:ext uri="{FF2B5EF4-FFF2-40B4-BE49-F238E27FC236}">
                <a16:creationId xmlns:a16="http://schemas.microsoft.com/office/drawing/2014/main" id="{18EB147A-07BC-8546-833C-70D38D837A08}"/>
              </a:ext>
            </a:extLst>
          </p:cNvPr>
          <p:cNvSpPr>
            <a:spLocks noGrp="1"/>
          </p:cNvSpPr>
          <p:nvPr>
            <p:ph idx="1"/>
          </p:nvPr>
        </p:nvSpPr>
        <p:spPr/>
        <p:txBody>
          <a:bodyPr/>
          <a:lstStyle/>
          <a:p>
            <a:r>
              <a:rPr kumimoji="1" lang="zh-CN" altLang="en-US" dirty="0"/>
              <a:t>先看一段代码</a:t>
            </a:r>
          </a:p>
        </p:txBody>
      </p:sp>
      <p:sp>
        <p:nvSpPr>
          <p:cNvPr id="4" name="矩形 3">
            <a:extLst>
              <a:ext uri="{FF2B5EF4-FFF2-40B4-BE49-F238E27FC236}">
                <a16:creationId xmlns:a16="http://schemas.microsoft.com/office/drawing/2014/main" id="{3968CB98-6616-6E4A-AEC1-B684DDF2D3FE}"/>
              </a:ext>
            </a:extLst>
          </p:cNvPr>
          <p:cNvSpPr/>
          <p:nvPr/>
        </p:nvSpPr>
        <p:spPr>
          <a:xfrm>
            <a:off x="4395216" y="487025"/>
            <a:ext cx="6096000" cy="6370975"/>
          </a:xfrm>
          <a:prstGeom prst="rect">
            <a:avLst/>
          </a:prstGeom>
        </p:spPr>
        <p:txBody>
          <a:bodyPr>
            <a:spAutoFit/>
          </a:bodyPr>
          <a:lstStyle/>
          <a:p>
            <a:r>
              <a:rPr lang="zh-CN" altLang="en-US" sz="2400" dirty="0">
                <a:latin typeface="Courier" pitchFamily="2" charset="0"/>
              </a:rPr>
              <a:t>#include &lt;stdio.h&gt;</a:t>
            </a:r>
          </a:p>
          <a:p>
            <a:endParaRPr lang="zh-CN" altLang="en-US" sz="2400" dirty="0">
              <a:latin typeface="Courier" pitchFamily="2" charset="0"/>
            </a:endParaRPr>
          </a:p>
          <a:p>
            <a:r>
              <a:rPr lang="zh-CN" altLang="en-US" sz="2400" dirty="0">
                <a:latin typeface="Courier" pitchFamily="2" charset="0"/>
              </a:rPr>
              <a:t>struct Exam2_2</a:t>
            </a:r>
          </a:p>
          <a:p>
            <a:r>
              <a:rPr lang="zh-CN" altLang="en-US" sz="2400" dirty="0">
                <a:latin typeface="Courier" pitchFamily="2" charset="0"/>
              </a:rPr>
              <a:t>{</a:t>
            </a:r>
          </a:p>
          <a:p>
            <a:r>
              <a:rPr lang="zh-CN" altLang="en-US" sz="2400" dirty="0">
                <a:latin typeface="Courier" pitchFamily="2" charset="0"/>
              </a:rPr>
              <a:t>	char x1;</a:t>
            </a:r>
            <a:endParaRPr lang="en-US" altLang="zh-CN" sz="2400" dirty="0">
              <a:latin typeface="Courier" pitchFamily="2" charset="0"/>
            </a:endParaRPr>
          </a:p>
          <a:p>
            <a:r>
              <a:rPr lang="en-US" altLang="zh-CN" sz="2400" strike="sngStrike" dirty="0">
                <a:latin typeface="Courier" pitchFamily="2" charset="0"/>
              </a:rPr>
              <a:t>	char x1_paddings[3];</a:t>
            </a:r>
            <a:endParaRPr lang="zh-CN" altLang="en-US" sz="2400" strike="sngStrike" dirty="0">
              <a:latin typeface="Courier" pitchFamily="2" charset="0"/>
            </a:endParaRPr>
          </a:p>
          <a:p>
            <a:r>
              <a:rPr lang="zh-CN" altLang="en-US" sz="2400" dirty="0">
                <a:latin typeface="Courier" pitchFamily="2" charset="0"/>
              </a:rPr>
              <a:t>	int x2;</a:t>
            </a:r>
          </a:p>
          <a:p>
            <a:r>
              <a:rPr lang="zh-CN" altLang="en-US" sz="2400" dirty="0">
                <a:latin typeface="Courier" pitchFamily="2" charset="0"/>
              </a:rPr>
              <a:t>};</a:t>
            </a:r>
            <a:endParaRPr lang="en-US" altLang="zh-CN" sz="2400" dirty="0">
              <a:latin typeface="Courier" pitchFamily="2" charset="0"/>
            </a:endParaRPr>
          </a:p>
          <a:p>
            <a:endParaRPr lang="zh-CN" altLang="en-US" sz="2400" dirty="0">
              <a:latin typeface="Courier" pitchFamily="2" charset="0"/>
            </a:endParaRPr>
          </a:p>
          <a:p>
            <a:r>
              <a:rPr lang="zh-CN" altLang="en-US" sz="2400" dirty="0">
                <a:latin typeface="Courier" pitchFamily="2" charset="0"/>
              </a:rPr>
              <a:t>int main(int argc, char *argv[])</a:t>
            </a:r>
          </a:p>
          <a:p>
            <a:r>
              <a:rPr lang="zh-CN" altLang="en-US" sz="2400" dirty="0">
                <a:latin typeface="Courier" pitchFamily="2" charset="0"/>
              </a:rPr>
              <a:t>{</a:t>
            </a:r>
          </a:p>
          <a:p>
            <a:r>
              <a:rPr lang="zh-CN" altLang="en-US" sz="2400" dirty="0">
                <a:latin typeface="Courier" pitchFamily="2" charset="0"/>
              </a:rPr>
              <a:t>	int size = sizeof(struct Exam2_2);</a:t>
            </a:r>
          </a:p>
          <a:p>
            <a:r>
              <a:rPr lang="zh-CN" altLang="en-US" sz="2400" dirty="0">
                <a:latin typeface="Courier" pitchFamily="2" charset="0"/>
              </a:rPr>
              <a:t>	printf("size = %d\n", size);</a:t>
            </a:r>
          </a:p>
          <a:p>
            <a:r>
              <a:rPr lang="zh-CN" altLang="en-US" sz="2400" dirty="0">
                <a:latin typeface="Courier" pitchFamily="2" charset="0"/>
              </a:rPr>
              <a:t>	</a:t>
            </a:r>
          </a:p>
          <a:p>
            <a:r>
              <a:rPr lang="zh-CN" altLang="en-US" sz="2400" dirty="0">
                <a:latin typeface="Courier" pitchFamily="2" charset="0"/>
              </a:rPr>
              <a:t>	return 0;</a:t>
            </a:r>
          </a:p>
          <a:p>
            <a:r>
              <a:rPr lang="zh-CN" altLang="en-US" sz="2400" dirty="0">
                <a:latin typeface="Courier" pitchFamily="2" charset="0"/>
              </a:rPr>
              <a:t>}</a:t>
            </a:r>
          </a:p>
        </p:txBody>
      </p:sp>
    </p:spTree>
    <p:extLst>
      <p:ext uri="{BB962C8B-B14F-4D97-AF65-F5344CB8AC3E}">
        <p14:creationId xmlns:p14="http://schemas.microsoft.com/office/powerpoint/2010/main" val="172051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06E4B-FCE4-3C4D-893F-AE99C53B641E}"/>
              </a:ext>
            </a:extLst>
          </p:cNvPr>
          <p:cNvSpPr>
            <a:spLocks noGrp="1"/>
          </p:cNvSpPr>
          <p:nvPr>
            <p:ph type="title"/>
          </p:nvPr>
        </p:nvSpPr>
        <p:spPr/>
        <p:txBody>
          <a:bodyPr/>
          <a:lstStyle/>
          <a:p>
            <a:r>
              <a:rPr kumimoji="1" lang="zh-CN" altLang="en-US" dirty="0"/>
              <a:t>数据结构对齐</a:t>
            </a:r>
          </a:p>
        </p:txBody>
      </p:sp>
      <p:sp>
        <p:nvSpPr>
          <p:cNvPr id="3" name="内容占位符 2">
            <a:extLst>
              <a:ext uri="{FF2B5EF4-FFF2-40B4-BE49-F238E27FC236}">
                <a16:creationId xmlns:a16="http://schemas.microsoft.com/office/drawing/2014/main" id="{F457715B-1133-4748-936F-A89F5014620F}"/>
              </a:ext>
            </a:extLst>
          </p:cNvPr>
          <p:cNvSpPr>
            <a:spLocks noGrp="1"/>
          </p:cNvSpPr>
          <p:nvPr>
            <p:ph idx="1"/>
          </p:nvPr>
        </p:nvSpPr>
        <p:spPr/>
        <p:txBody>
          <a:bodyPr/>
          <a:lstStyle/>
          <a:p>
            <a:r>
              <a:rPr lang="zh-CN" altLang="en-US" dirty="0"/>
              <a:t>对齐系数</a:t>
            </a:r>
            <a:endParaRPr lang="en-US" altLang="zh-CN" dirty="0"/>
          </a:p>
          <a:p>
            <a:pPr lvl="1"/>
            <a:r>
              <a:rPr lang="zh-CN" altLang="en-US" dirty="0"/>
              <a:t>每个特定平台的编译器都有自己的默认“对齐系数”</a:t>
            </a:r>
            <a:r>
              <a:rPr lang="en-US" altLang="zh-CN" dirty="0"/>
              <a:t> </a:t>
            </a:r>
            <a:r>
              <a:rPr lang="zh-CN" altLang="en-US" dirty="0"/>
              <a:t>。</a:t>
            </a:r>
            <a:endParaRPr lang="en-US" altLang="zh-CN" dirty="0"/>
          </a:p>
          <a:p>
            <a:pPr lvl="1"/>
            <a:r>
              <a:rPr lang="zh-CN" altLang="en-US" dirty="0"/>
              <a:t>通过预编译命令</a:t>
            </a:r>
            <a:r>
              <a:rPr lang="en-US" altLang="zh-CN" dirty="0"/>
              <a:t>#pragma pack(n)</a:t>
            </a:r>
            <a:r>
              <a:rPr lang="zh-CN" altLang="en-US" dirty="0"/>
              <a:t>，</a:t>
            </a:r>
            <a:r>
              <a:rPr lang="en-US" altLang="zh-CN" dirty="0"/>
              <a:t>n=1,2,4,8,16</a:t>
            </a:r>
            <a:r>
              <a:rPr lang="zh-CN" altLang="en-US" dirty="0"/>
              <a:t>来改变这一系数，其中的</a:t>
            </a:r>
            <a:r>
              <a:rPr lang="en-US" altLang="zh-CN" dirty="0"/>
              <a:t>n</a:t>
            </a:r>
            <a:r>
              <a:rPr lang="zh-CN" altLang="en-US" dirty="0"/>
              <a:t>就是指定的“对齐系数”。</a:t>
            </a:r>
          </a:p>
          <a:p>
            <a:r>
              <a:rPr kumimoji="1" lang="zh-CN" altLang="en-US" dirty="0"/>
              <a:t>结构体对齐规则：</a:t>
            </a:r>
            <a:endParaRPr kumimoji="1" lang="en-US" altLang="zh-CN" dirty="0"/>
          </a:p>
          <a:p>
            <a:pPr marL="914400" lvl="1" indent="-457200">
              <a:lnSpc>
                <a:spcPts val="3600"/>
              </a:lnSpc>
              <a:buFont typeface="+mj-ea"/>
              <a:buAutoNum type="circleNumDbPlain"/>
            </a:pPr>
            <a:r>
              <a:rPr kumimoji="1" lang="zh-CN" altLang="en-US" dirty="0">
                <a:latin typeface="Heiti SC Medium" pitchFamily="2" charset="-128"/>
                <a:ea typeface="Heiti SC Medium" pitchFamily="2" charset="-128"/>
              </a:rPr>
              <a:t>结构体变量的首地址能够被其最宽基本类型成员的大小所整除；</a:t>
            </a:r>
          </a:p>
          <a:p>
            <a:pPr marL="914400" lvl="1" indent="-457200">
              <a:lnSpc>
                <a:spcPts val="3600"/>
              </a:lnSpc>
              <a:buFont typeface="+mj-ea"/>
              <a:buAutoNum type="circleNumDbPlain"/>
            </a:pPr>
            <a:r>
              <a:rPr kumimoji="1" lang="zh-CN" altLang="en-US" dirty="0">
                <a:latin typeface="Heiti SC Medium" pitchFamily="2" charset="-128"/>
                <a:ea typeface="Heiti SC Medium" pitchFamily="2" charset="-128"/>
              </a:rPr>
              <a:t>结构体每个成员相对结构体首地址的偏移量</a:t>
            </a:r>
            <a:r>
              <a:rPr kumimoji="1" lang="en-US" altLang="zh-CN" dirty="0">
                <a:latin typeface="Heiti SC Medium" pitchFamily="2" charset="-128"/>
                <a:ea typeface="Heiti SC Medium" pitchFamily="2" charset="-128"/>
              </a:rPr>
              <a:t>(offset)</a:t>
            </a:r>
            <a:r>
              <a:rPr kumimoji="1" lang="zh-CN" altLang="en-US" dirty="0">
                <a:latin typeface="Heiti SC Medium" pitchFamily="2" charset="-128"/>
                <a:ea typeface="Heiti SC Medium" pitchFamily="2" charset="-128"/>
              </a:rPr>
              <a:t>都是成员大小的整数倍，如有需要编译器会在成员之间加上填充字节；</a:t>
            </a:r>
          </a:p>
          <a:p>
            <a:pPr marL="914400" lvl="1" indent="-457200">
              <a:lnSpc>
                <a:spcPts val="3600"/>
              </a:lnSpc>
              <a:buFont typeface="+mj-ea"/>
              <a:buAutoNum type="circleNumDbPlain"/>
            </a:pPr>
            <a:r>
              <a:rPr kumimoji="1" lang="zh-CN" altLang="en-US" dirty="0">
                <a:latin typeface="Heiti SC Medium" pitchFamily="2" charset="-128"/>
                <a:ea typeface="Heiti SC Medium" pitchFamily="2" charset="-128"/>
              </a:rPr>
              <a:t>结构体的总大小为结构体最宽基本类型成员大小的整数倍，如有需要编译器会在最末一个成员之后加上填充字节。</a:t>
            </a:r>
          </a:p>
          <a:p>
            <a:endParaRPr kumimoji="1" lang="zh-CN" altLang="en-US" dirty="0"/>
          </a:p>
        </p:txBody>
      </p:sp>
    </p:spTree>
    <p:extLst>
      <p:ext uri="{BB962C8B-B14F-4D97-AF65-F5344CB8AC3E}">
        <p14:creationId xmlns:p14="http://schemas.microsoft.com/office/powerpoint/2010/main" val="237695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06E4B-FCE4-3C4D-893F-AE99C53B641E}"/>
              </a:ext>
            </a:extLst>
          </p:cNvPr>
          <p:cNvSpPr>
            <a:spLocks noGrp="1"/>
          </p:cNvSpPr>
          <p:nvPr>
            <p:ph type="title"/>
          </p:nvPr>
        </p:nvSpPr>
        <p:spPr/>
        <p:txBody>
          <a:bodyPr/>
          <a:lstStyle/>
          <a:p>
            <a:r>
              <a:rPr kumimoji="1" lang="zh-CN" altLang="en-US" dirty="0"/>
              <a:t>数据结构对齐</a:t>
            </a:r>
          </a:p>
        </p:txBody>
      </p:sp>
      <p:sp>
        <p:nvSpPr>
          <p:cNvPr id="3" name="内容占位符 2">
            <a:extLst>
              <a:ext uri="{FF2B5EF4-FFF2-40B4-BE49-F238E27FC236}">
                <a16:creationId xmlns:a16="http://schemas.microsoft.com/office/drawing/2014/main" id="{F457715B-1133-4748-936F-A89F5014620F}"/>
              </a:ext>
            </a:extLst>
          </p:cNvPr>
          <p:cNvSpPr>
            <a:spLocks noGrp="1"/>
          </p:cNvSpPr>
          <p:nvPr>
            <p:ph idx="1"/>
          </p:nvPr>
        </p:nvSpPr>
        <p:spPr/>
        <p:txBody>
          <a:bodyPr/>
          <a:lstStyle/>
          <a:p>
            <a:r>
              <a:rPr lang="zh-CN" altLang="en-US" dirty="0"/>
              <a:t>编译器为什么会填充？</a:t>
            </a:r>
          </a:p>
          <a:p>
            <a:pPr lvl="1"/>
            <a:r>
              <a:rPr lang="zh-CN" altLang="en-US" dirty="0"/>
              <a:t>平台原因</a:t>
            </a:r>
            <a:r>
              <a:rPr lang="en-US" altLang="zh-CN" dirty="0"/>
              <a:t>(</a:t>
            </a:r>
            <a:r>
              <a:rPr lang="zh-CN" altLang="en-US" dirty="0"/>
              <a:t>移植原因</a:t>
            </a:r>
            <a:r>
              <a:rPr lang="en-US" altLang="zh-CN" dirty="0"/>
              <a:t>)</a:t>
            </a:r>
            <a:r>
              <a:rPr lang="zh-CN" altLang="en-US" dirty="0"/>
              <a:t>：不是所有的硬件平台都能访问任意地址上的任意数据的。</a:t>
            </a:r>
          </a:p>
          <a:p>
            <a:pPr lvl="1"/>
            <a:r>
              <a:rPr lang="zh-CN" altLang="en-US" dirty="0"/>
              <a:t>性能原因：数据结构</a:t>
            </a:r>
            <a:r>
              <a:rPr lang="en-US" altLang="zh-CN" dirty="0"/>
              <a:t>(</a:t>
            </a:r>
            <a:r>
              <a:rPr lang="zh-CN" altLang="en-US" dirty="0"/>
              <a:t>尤其是栈</a:t>
            </a:r>
            <a:r>
              <a:rPr lang="en-US" altLang="zh-CN" dirty="0"/>
              <a:t>)</a:t>
            </a:r>
            <a:r>
              <a:rPr lang="zh-CN" altLang="en-US" dirty="0"/>
              <a:t>应该尽可能地在自然边界上对齐。为了访问未对齐的内存，处理器需要作两次内存访问；而对齐的内存访问仅需要一次访问。</a:t>
            </a:r>
            <a:endParaRPr lang="en-US" altLang="zh-CN" dirty="0"/>
          </a:p>
          <a:p>
            <a:r>
              <a:rPr lang="zh-CN" altLang="en-US" dirty="0"/>
              <a:t>计算机网络编程中，要仔细设计数据结构，保证必要的对齐。</a:t>
            </a:r>
          </a:p>
          <a:p>
            <a:pPr marL="0" indent="0">
              <a:buNone/>
            </a:pPr>
            <a:endParaRPr lang="zh-CN" altLang="en-US" dirty="0"/>
          </a:p>
        </p:txBody>
      </p:sp>
    </p:spTree>
    <p:extLst>
      <p:ext uri="{BB962C8B-B14F-4D97-AF65-F5344CB8AC3E}">
        <p14:creationId xmlns:p14="http://schemas.microsoft.com/office/powerpoint/2010/main" val="3529595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06E4B-FCE4-3C4D-893F-AE99C53B641E}"/>
              </a:ext>
            </a:extLst>
          </p:cNvPr>
          <p:cNvSpPr>
            <a:spLocks noGrp="1"/>
          </p:cNvSpPr>
          <p:nvPr>
            <p:ph type="title"/>
          </p:nvPr>
        </p:nvSpPr>
        <p:spPr/>
        <p:txBody>
          <a:bodyPr/>
          <a:lstStyle/>
          <a:p>
            <a:r>
              <a:rPr kumimoji="1" lang="zh-CN" altLang="en-US" dirty="0"/>
              <a:t>数据结构对齐</a:t>
            </a:r>
          </a:p>
        </p:txBody>
      </p:sp>
      <p:sp>
        <p:nvSpPr>
          <p:cNvPr id="3" name="内容占位符 2">
            <a:extLst>
              <a:ext uri="{FF2B5EF4-FFF2-40B4-BE49-F238E27FC236}">
                <a16:creationId xmlns:a16="http://schemas.microsoft.com/office/drawing/2014/main" id="{F457715B-1133-4748-936F-A89F5014620F}"/>
              </a:ext>
            </a:extLst>
          </p:cNvPr>
          <p:cNvSpPr>
            <a:spLocks noGrp="1"/>
          </p:cNvSpPr>
          <p:nvPr>
            <p:ph idx="1"/>
          </p:nvPr>
        </p:nvSpPr>
        <p:spPr/>
        <p:txBody>
          <a:bodyPr/>
          <a:lstStyle/>
          <a:p>
            <a:r>
              <a:rPr lang="en" altLang="zh-CN" dirty="0">
                <a:latin typeface="Courier" pitchFamily="2" charset="0"/>
              </a:rPr>
              <a:t>__attribute__ ((packed))</a:t>
            </a:r>
          </a:p>
          <a:p>
            <a:pPr lvl="1"/>
            <a:r>
              <a:rPr lang="zh-CN" altLang="en" dirty="0">
                <a:latin typeface="Courier" pitchFamily="2" charset="0"/>
              </a:rPr>
              <a:t>范例</a:t>
            </a:r>
            <a:r>
              <a:rPr lang="zh-CN" altLang="en-US" dirty="0">
                <a:latin typeface="Courier" pitchFamily="2" charset="0"/>
              </a:rPr>
              <a:t>：</a:t>
            </a:r>
            <a:r>
              <a:rPr lang="en-US" altLang="zh-CN" dirty="0">
                <a:latin typeface="Courier" pitchFamily="2" charset="0"/>
              </a:rPr>
              <a:t>  &lt;</a:t>
            </a:r>
            <a:r>
              <a:rPr lang="en-US" altLang="zh-CN" dirty="0" err="1">
                <a:latin typeface="Courier" pitchFamily="2" charset="0"/>
              </a:rPr>
              <a:t>linux</a:t>
            </a:r>
            <a:r>
              <a:rPr lang="en-US" altLang="zh-CN" dirty="0">
                <a:latin typeface="Courier" pitchFamily="2" charset="0"/>
              </a:rPr>
              <a:t>/</a:t>
            </a:r>
            <a:r>
              <a:rPr lang="en-US" altLang="zh-CN" dirty="0" err="1">
                <a:latin typeface="Courier" pitchFamily="2" charset="0"/>
              </a:rPr>
              <a:t>edd.h</a:t>
            </a:r>
            <a:r>
              <a:rPr lang="en-US" altLang="zh-CN" dirty="0">
                <a:latin typeface="Courier" pitchFamily="2" charset="0"/>
              </a:rPr>
              <a:t>&gt;</a:t>
            </a:r>
          </a:p>
          <a:p>
            <a:pPr lvl="2">
              <a:buNone/>
            </a:pPr>
            <a:r>
              <a:rPr lang="en-US" altLang="zh-CN" b="1" dirty="0">
                <a:latin typeface="Courier New" charset="0"/>
              </a:rPr>
              <a:t>struct {</a:t>
            </a:r>
          </a:p>
          <a:p>
            <a:pPr lvl="2">
              <a:buNone/>
            </a:pPr>
            <a:r>
              <a:rPr lang="en-US" altLang="zh-CN" b="1" dirty="0">
                <a:latin typeface="Courier New" charset="0"/>
              </a:rPr>
              <a:t>  __u16 id;		</a:t>
            </a:r>
          </a:p>
          <a:p>
            <a:pPr lvl="2">
              <a:buNone/>
            </a:pPr>
            <a:r>
              <a:rPr lang="en-US" altLang="zh-CN" b="1" dirty="0">
                <a:latin typeface="Courier New" charset="0"/>
              </a:rPr>
              <a:t>  __u64 </a:t>
            </a:r>
            <a:r>
              <a:rPr lang="en-US" altLang="zh-CN" b="1" dirty="0" err="1">
                <a:latin typeface="Courier New" charset="0"/>
              </a:rPr>
              <a:t>lun</a:t>
            </a:r>
            <a:r>
              <a:rPr lang="en-US" altLang="zh-CN" b="1" dirty="0">
                <a:latin typeface="Courier New" charset="0"/>
              </a:rPr>
              <a:t>;		</a:t>
            </a:r>
          </a:p>
          <a:p>
            <a:pPr lvl="2">
              <a:buNone/>
            </a:pPr>
            <a:r>
              <a:rPr lang="en-US" altLang="zh-CN" b="1" dirty="0">
                <a:latin typeface="Courier New" charset="0"/>
              </a:rPr>
              <a:t>  __u16 reserved1;	</a:t>
            </a:r>
          </a:p>
          <a:p>
            <a:pPr lvl="2">
              <a:buNone/>
            </a:pPr>
            <a:r>
              <a:rPr lang="en-US" altLang="zh-CN" b="1" dirty="0">
                <a:latin typeface="Courier New" charset="0"/>
              </a:rPr>
              <a:t>  __u32 reserved2;</a:t>
            </a:r>
          </a:p>
          <a:p>
            <a:pPr lvl="2">
              <a:buNone/>
            </a:pPr>
            <a:r>
              <a:rPr lang="en-US" altLang="zh-CN" b="1" dirty="0">
                <a:latin typeface="Courier New" charset="0"/>
              </a:rPr>
              <a:t>} </a:t>
            </a:r>
            <a:r>
              <a:rPr lang="en-US" altLang="zh-CN" b="1" dirty="0">
                <a:solidFill>
                  <a:srgbClr val="9933FF"/>
                </a:solidFill>
                <a:latin typeface="Courier New" charset="0"/>
              </a:rPr>
              <a:t>__attribute__ ((packed))</a:t>
            </a:r>
            <a:r>
              <a:rPr lang="en-US" altLang="zh-CN" b="1" dirty="0">
                <a:latin typeface="Courier New" charset="0"/>
              </a:rPr>
              <a:t> </a:t>
            </a:r>
            <a:r>
              <a:rPr lang="en-US" altLang="zh-CN" b="1" dirty="0" err="1">
                <a:latin typeface="Courier New" charset="0"/>
              </a:rPr>
              <a:t>scsi</a:t>
            </a:r>
            <a:r>
              <a:rPr lang="en-US" altLang="zh-CN" b="1" dirty="0">
                <a:latin typeface="Courier New" charset="0"/>
              </a:rPr>
              <a:t>;</a:t>
            </a:r>
            <a:endParaRPr lang="en-US" altLang="zh-CN" sz="2800" dirty="0"/>
          </a:p>
          <a:p>
            <a:pPr lvl="1"/>
            <a:r>
              <a:rPr lang="en-US" altLang="zh-CN" dirty="0">
                <a:latin typeface="Courier" pitchFamily="2" charset="0"/>
              </a:rPr>
              <a:t>Quiz: What is the size of </a:t>
            </a:r>
            <a:r>
              <a:rPr lang="en-US" altLang="zh-CN" dirty="0" err="1">
                <a:latin typeface="Courier" pitchFamily="2" charset="0"/>
              </a:rPr>
              <a:t>scsi</a:t>
            </a:r>
            <a:r>
              <a:rPr lang="en-US" altLang="zh-CN" dirty="0">
                <a:latin typeface="Courier" pitchFamily="2" charset="0"/>
              </a:rPr>
              <a:t> on systems with LP64?</a:t>
            </a:r>
          </a:p>
          <a:p>
            <a:pPr lvl="1"/>
            <a:endParaRPr lang="en" altLang="zh-CN" dirty="0">
              <a:latin typeface="Courier" pitchFamily="2" charset="0"/>
            </a:endParaRPr>
          </a:p>
          <a:p>
            <a:pPr lvl="1"/>
            <a:endParaRPr lang="zh-CN" altLang="en-US" dirty="0">
              <a:latin typeface="Courier" pitchFamily="2" charset="0"/>
            </a:endParaRPr>
          </a:p>
          <a:p>
            <a:endParaRPr kumimoji="1" lang="zh-CN" altLang="en-US" dirty="0">
              <a:latin typeface="Courier" pitchFamily="2" charset="0"/>
            </a:endParaRPr>
          </a:p>
        </p:txBody>
      </p:sp>
    </p:spTree>
    <p:extLst>
      <p:ext uri="{BB962C8B-B14F-4D97-AF65-F5344CB8AC3E}">
        <p14:creationId xmlns:p14="http://schemas.microsoft.com/office/powerpoint/2010/main" val="3475605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06E4B-FCE4-3C4D-893F-AE99C53B641E}"/>
              </a:ext>
            </a:extLst>
          </p:cNvPr>
          <p:cNvSpPr>
            <a:spLocks noGrp="1"/>
          </p:cNvSpPr>
          <p:nvPr>
            <p:ph type="title"/>
          </p:nvPr>
        </p:nvSpPr>
        <p:spPr/>
        <p:txBody>
          <a:bodyPr/>
          <a:lstStyle/>
          <a:p>
            <a:r>
              <a:rPr kumimoji="1" lang="zh-CN" altLang="en-US" dirty="0"/>
              <a:t>数据结构对齐</a:t>
            </a:r>
          </a:p>
        </p:txBody>
      </p:sp>
      <p:sp>
        <p:nvSpPr>
          <p:cNvPr id="3" name="内容占位符 2">
            <a:extLst>
              <a:ext uri="{FF2B5EF4-FFF2-40B4-BE49-F238E27FC236}">
                <a16:creationId xmlns:a16="http://schemas.microsoft.com/office/drawing/2014/main" id="{F457715B-1133-4748-936F-A89F5014620F}"/>
              </a:ext>
            </a:extLst>
          </p:cNvPr>
          <p:cNvSpPr>
            <a:spLocks noGrp="1"/>
          </p:cNvSpPr>
          <p:nvPr>
            <p:ph idx="1"/>
          </p:nvPr>
        </p:nvSpPr>
        <p:spPr/>
        <p:txBody>
          <a:bodyPr/>
          <a:lstStyle/>
          <a:p>
            <a:r>
              <a:rPr lang="zh-CN" altLang="en-US" dirty="0"/>
              <a:t>在</a:t>
            </a:r>
            <a:r>
              <a:rPr lang="en-US" altLang="zh-CN" dirty="0"/>
              <a:t>64</a:t>
            </a:r>
            <a:r>
              <a:rPr lang="zh-CN" altLang="en-US" dirty="0"/>
              <a:t>位的</a:t>
            </a:r>
            <a:r>
              <a:rPr lang="en-US" altLang="zh-CN" dirty="0"/>
              <a:t>Linux</a:t>
            </a:r>
            <a:r>
              <a:rPr lang="zh-CN" altLang="en-US" dirty="0"/>
              <a:t>机器上，以下结构到底</a:t>
            </a:r>
            <a:r>
              <a:rPr lang="en-US" altLang="zh-CN" dirty="0"/>
              <a:t>size</a:t>
            </a:r>
            <a:r>
              <a:rPr lang="zh-CN" altLang="en-US" dirty="0"/>
              <a:t>多少？</a:t>
            </a:r>
          </a:p>
          <a:p>
            <a:pPr lvl="2"/>
            <a:r>
              <a:rPr lang="en-US" altLang="zh-CN" dirty="0"/>
              <a:t>struct X2 { char a; </a:t>
            </a:r>
            <a:r>
              <a:rPr lang="en-US" altLang="zh-CN" dirty="0" err="1"/>
              <a:t>int</a:t>
            </a:r>
            <a:r>
              <a:rPr lang="en-US" altLang="zh-CN" dirty="0"/>
              <a:t> b; char c; };</a:t>
            </a:r>
          </a:p>
          <a:p>
            <a:pPr lvl="2"/>
            <a:r>
              <a:rPr lang="en-US" altLang="zh-CN" dirty="0"/>
              <a:t>struct X3 { </a:t>
            </a:r>
            <a:r>
              <a:rPr lang="en-US" altLang="zh-CN" dirty="0" err="1"/>
              <a:t>int</a:t>
            </a:r>
            <a:r>
              <a:rPr lang="en-US" altLang="zh-CN" dirty="0"/>
              <a:t> a; char b; }; </a:t>
            </a:r>
          </a:p>
          <a:p>
            <a:pPr lvl="2"/>
            <a:r>
              <a:rPr lang="en-US" altLang="zh-CN" dirty="0"/>
              <a:t>struct X4 { char a; short b; };</a:t>
            </a:r>
          </a:p>
          <a:p>
            <a:pPr lvl="2"/>
            <a:r>
              <a:rPr lang="en-US" altLang="zh-CN" dirty="0"/>
              <a:t>struct X5 { char a; short b; char c; };</a:t>
            </a:r>
          </a:p>
          <a:p>
            <a:pPr lvl="2"/>
            <a:r>
              <a:rPr lang="en-US" altLang="zh-CN" dirty="0"/>
              <a:t>struct X6 { char a; long b; };</a:t>
            </a:r>
          </a:p>
          <a:p>
            <a:pPr lvl="2"/>
            <a:r>
              <a:rPr lang="en-US" altLang="zh-CN" dirty="0"/>
              <a:t>struct X7 { char a; long b; char c; };</a:t>
            </a:r>
          </a:p>
          <a:p>
            <a:pPr lvl="2"/>
            <a:r>
              <a:rPr lang="en-US" altLang="zh-CN" dirty="0"/>
              <a:t>struct X8 { char a; long long b; };</a:t>
            </a:r>
          </a:p>
          <a:p>
            <a:pPr lvl="2"/>
            <a:r>
              <a:rPr lang="en-US" altLang="zh-CN" dirty="0"/>
              <a:t>struct X9 { char a; long long b; char c; };</a:t>
            </a:r>
          </a:p>
          <a:p>
            <a:pPr lvl="2"/>
            <a:r>
              <a:rPr lang="en-US" altLang="zh-CN" dirty="0"/>
              <a:t>struct X10 { char a; </a:t>
            </a:r>
            <a:r>
              <a:rPr lang="en-US" altLang="zh-CN" dirty="0" err="1"/>
              <a:t>int</a:t>
            </a:r>
            <a:r>
              <a:rPr lang="en-US" altLang="zh-CN" dirty="0"/>
              <a:t> b; short c; };</a:t>
            </a:r>
          </a:p>
          <a:p>
            <a:pPr lvl="2"/>
            <a:r>
              <a:rPr lang="en-US" altLang="zh-CN" dirty="0"/>
              <a:t>struct X11 { char a; short b; char c; </a:t>
            </a:r>
            <a:r>
              <a:rPr lang="en-US" altLang="zh-CN" dirty="0" err="1"/>
              <a:t>int</a:t>
            </a:r>
            <a:r>
              <a:rPr lang="en-US" altLang="zh-CN" dirty="0"/>
              <a:t> d; };</a:t>
            </a:r>
          </a:p>
        </p:txBody>
      </p:sp>
    </p:spTree>
    <p:extLst>
      <p:ext uri="{BB962C8B-B14F-4D97-AF65-F5344CB8AC3E}">
        <p14:creationId xmlns:p14="http://schemas.microsoft.com/office/powerpoint/2010/main" val="4051905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ChangeArrowheads="1"/>
          </p:cNvSpPr>
          <p:nvPr/>
        </p:nvSpPr>
        <p:spPr bwMode="auto">
          <a:xfrm>
            <a:off x="-673441" y="390213"/>
            <a:ext cx="4072337"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90000"/>
              </a:lnSpc>
              <a:buFontTx/>
              <a:buNone/>
            </a:pPr>
            <a:endParaRPr lang="en-US" altLang="zh-CN" sz="2400" dirty="0">
              <a:latin typeface="+mn-lt"/>
              <a:ea typeface="+mn-ea"/>
              <a:cs typeface="+mn-ea"/>
              <a:sym typeface="+mn-lt"/>
            </a:endParaRPr>
          </a:p>
        </p:txBody>
      </p:sp>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23" name="Title 1">
            <a:extLst>
              <a:ext uri="{FF2B5EF4-FFF2-40B4-BE49-F238E27FC236}">
                <a16:creationId xmlns:a16="http://schemas.microsoft.com/office/drawing/2014/main" id="{311ED358-35D4-9B4A-878B-C4FEE1BADE98}"/>
              </a:ext>
            </a:extLst>
          </p:cNvPr>
          <p:cNvSpPr txBox="1">
            <a:spLocks/>
          </p:cNvSpPr>
          <p:nvPr/>
        </p:nvSpPr>
        <p:spPr>
          <a:xfrm>
            <a:off x="0" y="774482"/>
            <a:ext cx="1219200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4400" dirty="0">
                <a:solidFill>
                  <a:schemeClr val="tx1">
                    <a:lumMod val="65000"/>
                    <a:lumOff val="35000"/>
                  </a:schemeClr>
                </a:solidFill>
                <a:latin typeface="+mn-lt"/>
                <a:ea typeface="+mn-ea"/>
                <a:cs typeface="+mn-ea"/>
                <a:sym typeface="+mn-lt"/>
              </a:rPr>
              <a:t>学习目的</a:t>
            </a:r>
          </a:p>
        </p:txBody>
      </p:sp>
      <p:sp>
        <p:nvSpPr>
          <p:cNvPr id="24" name="TextBox 1">
            <a:extLst>
              <a:ext uri="{FF2B5EF4-FFF2-40B4-BE49-F238E27FC236}">
                <a16:creationId xmlns:a16="http://schemas.microsoft.com/office/drawing/2014/main" id="{1DB13A1D-4329-1544-917B-BEF15B77BD18}"/>
              </a:ext>
            </a:extLst>
          </p:cNvPr>
          <p:cNvSpPr txBox="1"/>
          <p:nvPr/>
        </p:nvSpPr>
        <p:spPr>
          <a:xfrm>
            <a:off x="483367" y="1651634"/>
            <a:ext cx="11271565" cy="3244093"/>
          </a:xfrm>
          <a:prstGeom prst="rect">
            <a:avLst/>
          </a:prstGeom>
          <a:noFill/>
        </p:spPr>
        <p:txBody>
          <a:bodyPr wrap="square" rtlCol="0">
            <a:spAutoFit/>
          </a:bodyPr>
          <a:lstStyle/>
          <a:p>
            <a:pPr marL="514350" indent="-514350">
              <a:lnSpc>
                <a:spcPct val="150000"/>
              </a:lnSpc>
              <a:buFont typeface="+mj-lt"/>
              <a:buAutoNum type="arabicPeriod"/>
            </a:pPr>
            <a:r>
              <a:rPr lang="zh-CN" altLang="en-US" sz="2800" dirty="0"/>
              <a:t>掌握字节序、内存对齐等计算机网络编程相关基础知识</a:t>
            </a:r>
            <a:endParaRPr lang="en-US" altLang="zh-CN" sz="2800" dirty="0"/>
          </a:p>
          <a:p>
            <a:pPr marL="514350" indent="-514350">
              <a:lnSpc>
                <a:spcPct val="150000"/>
              </a:lnSpc>
              <a:buFont typeface="+mj-lt"/>
              <a:buAutoNum type="arabicPeriod"/>
            </a:pPr>
            <a:r>
              <a:rPr lang="zh-CN" altLang="en-US" sz="2800" dirty="0"/>
              <a:t>理解</a:t>
            </a:r>
            <a:r>
              <a:rPr lang="en-US" altLang="zh-CN" sz="2800" dirty="0"/>
              <a:t>Socket</a:t>
            </a:r>
            <a:r>
              <a:rPr lang="zh-CN" altLang="en-US" sz="2800" dirty="0"/>
              <a:t>基本概念以及</a:t>
            </a:r>
            <a:r>
              <a:rPr lang="en-US" altLang="zh-CN" sz="2800" dirty="0"/>
              <a:t>TCP/UDP</a:t>
            </a:r>
            <a:r>
              <a:rPr lang="zh-CN" altLang="en-US" sz="2800" dirty="0"/>
              <a:t> </a:t>
            </a:r>
            <a:r>
              <a:rPr lang="en-US" altLang="zh-CN" sz="2800" dirty="0"/>
              <a:t>Socket</a:t>
            </a:r>
            <a:r>
              <a:rPr lang="zh-CN" altLang="en-US" sz="2800" dirty="0"/>
              <a:t>编程基本模式</a:t>
            </a:r>
            <a:endParaRPr lang="en-US" altLang="zh-CN" sz="2800" dirty="0"/>
          </a:p>
          <a:p>
            <a:pPr marL="514350" indent="-514350">
              <a:lnSpc>
                <a:spcPct val="150000"/>
              </a:lnSpc>
              <a:buFont typeface="+mj-lt"/>
              <a:buAutoNum type="arabicPeriod"/>
            </a:pPr>
            <a:r>
              <a:rPr lang="zh-CN" altLang="en-US" sz="2800" dirty="0"/>
              <a:t>理解客户端、服务器程序设计的核心问题与解决思路</a:t>
            </a:r>
            <a:endParaRPr lang="en-US" altLang="zh-CN" sz="2800" dirty="0"/>
          </a:p>
          <a:p>
            <a:pPr marL="514350" indent="-514350">
              <a:lnSpc>
                <a:spcPct val="150000"/>
              </a:lnSpc>
              <a:buFont typeface="+mj-lt"/>
              <a:buAutoNum type="arabicPeriod"/>
            </a:pPr>
            <a:r>
              <a:rPr lang="zh-CN" altLang="en-US" sz="2800" dirty="0"/>
              <a:t>能够按需设计实现简单循环服务器、多进程、多线程以及基于</a:t>
            </a:r>
            <a:r>
              <a:rPr lang="en-US" altLang="zh-CN" sz="2800" dirty="0"/>
              <a:t>I/O</a:t>
            </a:r>
            <a:r>
              <a:rPr lang="zh-CN" altLang="en-US" sz="2800" dirty="0"/>
              <a:t>复用的并发服务器。</a:t>
            </a:r>
          </a:p>
        </p:txBody>
      </p:sp>
    </p:spTree>
    <p:extLst>
      <p:ext uri="{BB962C8B-B14F-4D97-AF65-F5344CB8AC3E}">
        <p14:creationId xmlns:p14="http://schemas.microsoft.com/office/powerpoint/2010/main" val="32936683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06E4B-FCE4-3C4D-893F-AE99C53B641E}"/>
              </a:ext>
            </a:extLst>
          </p:cNvPr>
          <p:cNvSpPr>
            <a:spLocks noGrp="1"/>
          </p:cNvSpPr>
          <p:nvPr>
            <p:ph type="title"/>
          </p:nvPr>
        </p:nvSpPr>
        <p:spPr>
          <a:xfrm>
            <a:off x="838199" y="267494"/>
            <a:ext cx="10271327" cy="788738"/>
          </a:xfrm>
        </p:spPr>
        <p:txBody>
          <a:bodyPr>
            <a:normAutofit fontScale="90000"/>
          </a:bodyPr>
          <a:lstStyle/>
          <a:p>
            <a:r>
              <a:rPr lang="zh-CN" altLang="en-US" dirty="0"/>
              <a:t>了解：</a:t>
            </a:r>
            <a:r>
              <a:rPr lang="en-US" altLang="zh-CN" dirty="0"/>
              <a:t>Linux</a:t>
            </a:r>
            <a:r>
              <a:rPr lang="zh-CN" altLang="en-US" dirty="0"/>
              <a:t> 内核</a:t>
            </a:r>
            <a:r>
              <a:rPr lang="en-US" altLang="zh-CN" dirty="0"/>
              <a:t>PDU</a:t>
            </a:r>
            <a:r>
              <a:rPr lang="zh-CN" altLang="en-US" dirty="0"/>
              <a:t>报头数据结构</a:t>
            </a:r>
            <a:br>
              <a:rPr lang="en-US" altLang="zh-CN" dirty="0"/>
            </a:br>
            <a:r>
              <a:rPr lang="en-US" altLang="zh-CN" dirty="0"/>
              <a:t>-UDP &amp; TCP</a:t>
            </a:r>
            <a:endParaRPr kumimoji="1" lang="zh-CN" altLang="en-US" dirty="0"/>
          </a:p>
        </p:txBody>
      </p:sp>
      <p:sp>
        <p:nvSpPr>
          <p:cNvPr id="3" name="矩形 2">
            <a:extLst>
              <a:ext uri="{FF2B5EF4-FFF2-40B4-BE49-F238E27FC236}">
                <a16:creationId xmlns:a16="http://schemas.microsoft.com/office/drawing/2014/main" id="{3E33D66B-95C3-1442-B6CE-AB80B556AD36}"/>
              </a:ext>
            </a:extLst>
          </p:cNvPr>
          <p:cNvSpPr/>
          <p:nvPr/>
        </p:nvSpPr>
        <p:spPr>
          <a:xfrm>
            <a:off x="320039" y="4376519"/>
            <a:ext cx="2262158" cy="646331"/>
          </a:xfrm>
          <a:prstGeom prst="rect">
            <a:avLst/>
          </a:prstGeom>
        </p:spPr>
        <p:txBody>
          <a:bodyPr wrap="none">
            <a:spAutoFit/>
          </a:bodyPr>
          <a:lstStyle/>
          <a:p>
            <a:r>
              <a:rPr lang="en" altLang="zh-CN" b="0" i="0" u="none" strike="noStrike" dirty="0">
                <a:solidFill>
                  <a:srgbClr val="000000"/>
                </a:solidFill>
                <a:effectLst/>
                <a:latin typeface="楷体" panose="02010609060101010101" pitchFamily="49" charset="-122"/>
                <a:ea typeface="楷体" panose="02010609060101010101" pitchFamily="49" charset="-122"/>
              </a:rPr>
              <a:t>&lt;</a:t>
            </a:r>
            <a:r>
              <a:rPr lang="en" altLang="zh-CN" b="0" i="0" u="none" strike="noStrike" dirty="0" err="1">
                <a:solidFill>
                  <a:srgbClr val="000000"/>
                </a:solidFill>
                <a:effectLst/>
                <a:latin typeface="楷体" panose="02010609060101010101" pitchFamily="49" charset="-122"/>
                <a:ea typeface="楷体" panose="02010609060101010101" pitchFamily="49" charset="-122"/>
              </a:rPr>
              <a:t>uapi</a:t>
            </a:r>
            <a:r>
              <a:rPr lang="en" altLang="zh-CN" b="0" i="0" u="none" strike="noStrike" dirty="0">
                <a:solidFill>
                  <a:srgbClr val="000000"/>
                </a:solidFill>
                <a:effectLst/>
                <a:latin typeface="楷体" panose="02010609060101010101" pitchFamily="49" charset="-122"/>
                <a:ea typeface="楷体" panose="02010609060101010101" pitchFamily="49" charset="-122"/>
              </a:rPr>
              <a:t>/</a:t>
            </a:r>
            <a:r>
              <a:rPr lang="en" altLang="zh-CN" b="0" i="0" u="none" strike="noStrike" dirty="0" err="1">
                <a:solidFill>
                  <a:srgbClr val="000000"/>
                </a:solidFill>
                <a:effectLst/>
                <a:latin typeface="楷体" panose="02010609060101010101" pitchFamily="49" charset="-122"/>
                <a:ea typeface="楷体" panose="02010609060101010101" pitchFamily="49" charset="-122"/>
              </a:rPr>
              <a:t>linux</a:t>
            </a:r>
            <a:r>
              <a:rPr lang="en" altLang="zh-CN" b="0" i="0" u="none" strike="noStrike" dirty="0">
                <a:solidFill>
                  <a:srgbClr val="000000"/>
                </a:solidFill>
                <a:effectLst/>
                <a:latin typeface="楷体" panose="02010609060101010101" pitchFamily="49" charset="-122"/>
                <a:ea typeface="楷体" panose="02010609060101010101" pitchFamily="49" charset="-122"/>
              </a:rPr>
              <a:t>/</a:t>
            </a:r>
            <a:r>
              <a:rPr lang="en" altLang="zh-CN" b="0" i="0" u="none" strike="noStrike" dirty="0" err="1">
                <a:solidFill>
                  <a:srgbClr val="000000"/>
                </a:solidFill>
                <a:effectLst/>
                <a:latin typeface="楷体" panose="02010609060101010101" pitchFamily="49" charset="-122"/>
                <a:ea typeface="楷体" panose="02010609060101010101" pitchFamily="49" charset="-122"/>
              </a:rPr>
              <a:t>udp.h</a:t>
            </a:r>
            <a:r>
              <a:rPr lang="en" altLang="zh-CN" b="0" i="0" u="none" strike="noStrike" dirty="0">
                <a:solidFill>
                  <a:srgbClr val="000000"/>
                </a:solidFill>
                <a:effectLst/>
                <a:latin typeface="楷体" panose="02010609060101010101" pitchFamily="49" charset="-122"/>
                <a:ea typeface="楷体" panose="02010609060101010101" pitchFamily="49" charset="-122"/>
              </a:rPr>
              <a:t>&gt;</a:t>
            </a:r>
          </a:p>
          <a:p>
            <a:r>
              <a:rPr lang="en" altLang="zh-CN" b="0" i="0" u="none" strike="noStrike" dirty="0">
                <a:solidFill>
                  <a:srgbClr val="000000"/>
                </a:solidFill>
                <a:effectLst/>
                <a:latin typeface="楷体" panose="02010609060101010101" pitchFamily="49" charset="-122"/>
                <a:ea typeface="楷体" panose="02010609060101010101" pitchFamily="49" charset="-122"/>
              </a:rPr>
              <a:t>&lt;</a:t>
            </a:r>
            <a:r>
              <a:rPr lang="en" altLang="zh-CN" b="0" i="0" u="none" strike="noStrike" dirty="0" err="1">
                <a:solidFill>
                  <a:srgbClr val="000000"/>
                </a:solidFill>
                <a:effectLst/>
                <a:latin typeface="楷体" panose="02010609060101010101" pitchFamily="49" charset="-122"/>
                <a:ea typeface="楷体" panose="02010609060101010101" pitchFamily="49" charset="-122"/>
              </a:rPr>
              <a:t>uapi</a:t>
            </a:r>
            <a:r>
              <a:rPr lang="en" altLang="zh-CN" b="0" i="0" u="none" strike="noStrike" dirty="0">
                <a:solidFill>
                  <a:srgbClr val="000000"/>
                </a:solidFill>
                <a:effectLst/>
                <a:latin typeface="楷体" panose="02010609060101010101" pitchFamily="49" charset="-122"/>
                <a:ea typeface="楷体" panose="02010609060101010101" pitchFamily="49" charset="-122"/>
              </a:rPr>
              <a:t>/</a:t>
            </a:r>
            <a:r>
              <a:rPr lang="en" altLang="zh-CN" b="0" i="0" u="none" strike="noStrike" dirty="0" err="1">
                <a:solidFill>
                  <a:srgbClr val="000000"/>
                </a:solidFill>
                <a:effectLst/>
                <a:latin typeface="楷体" panose="02010609060101010101" pitchFamily="49" charset="-122"/>
                <a:ea typeface="楷体" panose="02010609060101010101" pitchFamily="49" charset="-122"/>
              </a:rPr>
              <a:t>linux</a:t>
            </a:r>
            <a:r>
              <a:rPr lang="en" altLang="zh-CN" b="0" i="0" u="none" strike="noStrike" dirty="0">
                <a:solidFill>
                  <a:srgbClr val="000000"/>
                </a:solidFill>
                <a:effectLst/>
                <a:latin typeface="楷体" panose="02010609060101010101" pitchFamily="49" charset="-122"/>
                <a:ea typeface="楷体" panose="02010609060101010101" pitchFamily="49" charset="-122"/>
              </a:rPr>
              <a:t>/</a:t>
            </a:r>
            <a:r>
              <a:rPr lang="en" altLang="zh-CN" b="0" i="0" u="none" strike="noStrike" dirty="0" err="1">
                <a:solidFill>
                  <a:srgbClr val="000000"/>
                </a:solidFill>
                <a:effectLst/>
                <a:latin typeface="楷体" panose="02010609060101010101" pitchFamily="49" charset="-122"/>
                <a:ea typeface="楷体" panose="02010609060101010101" pitchFamily="49" charset="-122"/>
              </a:rPr>
              <a:t>tcp.h</a:t>
            </a:r>
            <a:r>
              <a:rPr lang="en" altLang="zh-CN" b="0" i="0" u="none" strike="noStrike" dirty="0">
                <a:solidFill>
                  <a:srgbClr val="000000"/>
                </a:solidFill>
                <a:effectLst/>
                <a:latin typeface="楷体" panose="02010609060101010101" pitchFamily="49" charset="-122"/>
                <a:ea typeface="楷体" panose="02010609060101010101" pitchFamily="49" charset="-122"/>
              </a:rPr>
              <a:t>&gt;</a:t>
            </a:r>
            <a:endParaRPr lang="zh-CN" altLang="en-US" dirty="0"/>
          </a:p>
        </p:txBody>
      </p:sp>
      <p:pic>
        <p:nvPicPr>
          <p:cNvPr id="6" name="图片 5">
            <a:extLst>
              <a:ext uri="{FF2B5EF4-FFF2-40B4-BE49-F238E27FC236}">
                <a16:creationId xmlns:a16="http://schemas.microsoft.com/office/drawing/2014/main" id="{186F1FC2-2C6D-1C43-A0E3-E0FE2F4736E8}"/>
              </a:ext>
            </a:extLst>
          </p:cNvPr>
          <p:cNvPicPr>
            <a:picLocks noChangeAspect="1"/>
          </p:cNvPicPr>
          <p:nvPr/>
        </p:nvPicPr>
        <p:blipFill>
          <a:blip r:embed="rId2"/>
          <a:stretch>
            <a:fillRect/>
          </a:stretch>
        </p:blipFill>
        <p:spPr>
          <a:xfrm>
            <a:off x="8242738" y="0"/>
            <a:ext cx="3949262" cy="6858000"/>
          </a:xfrm>
          <a:prstGeom prst="rect">
            <a:avLst/>
          </a:prstGeom>
        </p:spPr>
      </p:pic>
      <p:pic>
        <p:nvPicPr>
          <p:cNvPr id="7" name="图片 6">
            <a:extLst>
              <a:ext uri="{FF2B5EF4-FFF2-40B4-BE49-F238E27FC236}">
                <a16:creationId xmlns:a16="http://schemas.microsoft.com/office/drawing/2014/main" id="{7A8262A0-483C-2D46-BE7C-53E27AC9C4AB}"/>
              </a:ext>
            </a:extLst>
          </p:cNvPr>
          <p:cNvPicPr>
            <a:picLocks noChangeAspect="1"/>
          </p:cNvPicPr>
          <p:nvPr/>
        </p:nvPicPr>
        <p:blipFill>
          <a:blip r:embed="rId3"/>
          <a:stretch>
            <a:fillRect/>
          </a:stretch>
        </p:blipFill>
        <p:spPr>
          <a:xfrm>
            <a:off x="5588000" y="1436166"/>
            <a:ext cx="2159000" cy="1371600"/>
          </a:xfrm>
          <a:prstGeom prst="rect">
            <a:avLst/>
          </a:prstGeom>
        </p:spPr>
      </p:pic>
      <p:pic>
        <p:nvPicPr>
          <p:cNvPr id="9" name="图片 8">
            <a:extLst>
              <a:ext uri="{FF2B5EF4-FFF2-40B4-BE49-F238E27FC236}">
                <a16:creationId xmlns:a16="http://schemas.microsoft.com/office/drawing/2014/main" id="{F5F43A5D-7F68-B54A-8E48-CB3DAAF21258}"/>
              </a:ext>
            </a:extLst>
          </p:cNvPr>
          <p:cNvPicPr>
            <a:picLocks noChangeAspect="1"/>
          </p:cNvPicPr>
          <p:nvPr/>
        </p:nvPicPr>
        <p:blipFill>
          <a:blip r:embed="rId4"/>
          <a:stretch>
            <a:fillRect/>
          </a:stretch>
        </p:blipFill>
        <p:spPr>
          <a:xfrm>
            <a:off x="2654738" y="3187700"/>
            <a:ext cx="5588000" cy="3670300"/>
          </a:xfrm>
          <a:prstGeom prst="rect">
            <a:avLst/>
          </a:prstGeom>
        </p:spPr>
      </p:pic>
      <p:pic>
        <p:nvPicPr>
          <p:cNvPr id="11" name="图片 10">
            <a:extLst>
              <a:ext uri="{FF2B5EF4-FFF2-40B4-BE49-F238E27FC236}">
                <a16:creationId xmlns:a16="http://schemas.microsoft.com/office/drawing/2014/main" id="{D31E87BD-1162-CF48-9645-F76828769684}"/>
              </a:ext>
            </a:extLst>
          </p:cNvPr>
          <p:cNvPicPr>
            <a:picLocks noChangeAspect="1"/>
          </p:cNvPicPr>
          <p:nvPr/>
        </p:nvPicPr>
        <p:blipFill>
          <a:blip r:embed="rId5"/>
          <a:stretch>
            <a:fillRect/>
          </a:stretch>
        </p:blipFill>
        <p:spPr>
          <a:xfrm>
            <a:off x="0" y="1194866"/>
            <a:ext cx="5588000" cy="1854200"/>
          </a:xfrm>
          <a:prstGeom prst="rect">
            <a:avLst/>
          </a:prstGeom>
        </p:spPr>
      </p:pic>
    </p:spTree>
    <p:extLst>
      <p:ext uri="{BB962C8B-B14F-4D97-AF65-F5344CB8AC3E}">
        <p14:creationId xmlns:p14="http://schemas.microsoft.com/office/powerpoint/2010/main" val="1261448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AF7A5E-525D-0445-8B11-BA2EC38C9452}"/>
              </a:ext>
            </a:extLst>
          </p:cNvPr>
          <p:cNvSpPr>
            <a:spLocks noGrp="1"/>
          </p:cNvSpPr>
          <p:nvPr>
            <p:ph type="title"/>
          </p:nvPr>
        </p:nvSpPr>
        <p:spPr/>
        <p:txBody>
          <a:bodyPr>
            <a:normAutofit fontScale="90000"/>
          </a:bodyPr>
          <a:lstStyle/>
          <a:p>
            <a:r>
              <a:rPr lang="zh-CN" altLang="en-US" dirty="0"/>
              <a:t>了解：</a:t>
            </a:r>
            <a:r>
              <a:rPr lang="en-US" altLang="zh-CN" dirty="0"/>
              <a:t>Linux</a:t>
            </a:r>
            <a:r>
              <a:rPr lang="zh-CN" altLang="en-US" dirty="0"/>
              <a:t> 内核</a:t>
            </a:r>
            <a:r>
              <a:rPr lang="en-US" altLang="zh-CN" dirty="0"/>
              <a:t>PDU</a:t>
            </a:r>
            <a:r>
              <a:rPr lang="zh-CN" altLang="en-US" dirty="0"/>
              <a:t>报头数据结构</a:t>
            </a:r>
            <a:r>
              <a:rPr lang="en-US" altLang="zh-CN" dirty="0"/>
              <a:t>-</a:t>
            </a:r>
            <a:br>
              <a:rPr lang="en-US" altLang="zh-CN" dirty="0"/>
            </a:br>
            <a:r>
              <a:rPr lang="en-US" altLang="zh-CN" dirty="0"/>
              <a:t>IP &amp; Eth</a:t>
            </a:r>
            <a:endParaRPr kumimoji="1" lang="zh-CN" altLang="en-US" dirty="0"/>
          </a:p>
        </p:txBody>
      </p:sp>
      <p:sp>
        <p:nvSpPr>
          <p:cNvPr id="5" name="矩形 4">
            <a:extLst>
              <a:ext uri="{FF2B5EF4-FFF2-40B4-BE49-F238E27FC236}">
                <a16:creationId xmlns:a16="http://schemas.microsoft.com/office/drawing/2014/main" id="{D3DCDDE2-E1D2-8941-826F-59DFE4027AC3}"/>
              </a:ext>
            </a:extLst>
          </p:cNvPr>
          <p:cNvSpPr/>
          <p:nvPr/>
        </p:nvSpPr>
        <p:spPr>
          <a:xfrm>
            <a:off x="395574" y="2604050"/>
            <a:ext cx="2146742" cy="369332"/>
          </a:xfrm>
          <a:prstGeom prst="rect">
            <a:avLst/>
          </a:prstGeom>
        </p:spPr>
        <p:txBody>
          <a:bodyPr wrap="none">
            <a:spAutoFit/>
          </a:bodyPr>
          <a:lstStyle/>
          <a:p>
            <a:r>
              <a:rPr lang="en" altLang="zh-CN" b="0" i="0" u="none" strike="noStrike" dirty="0">
                <a:solidFill>
                  <a:srgbClr val="000000"/>
                </a:solidFill>
                <a:effectLst/>
                <a:latin typeface="楷体" panose="02010609060101010101" pitchFamily="49" charset="-122"/>
                <a:ea typeface="楷体" panose="02010609060101010101" pitchFamily="49" charset="-122"/>
              </a:rPr>
              <a:t>&lt;</a:t>
            </a:r>
            <a:r>
              <a:rPr lang="en" altLang="zh-CN" b="0" i="0" u="none" strike="noStrike" dirty="0" err="1">
                <a:solidFill>
                  <a:srgbClr val="000000"/>
                </a:solidFill>
                <a:effectLst/>
                <a:latin typeface="楷体" panose="02010609060101010101" pitchFamily="49" charset="-122"/>
                <a:ea typeface="楷体" panose="02010609060101010101" pitchFamily="49" charset="-122"/>
              </a:rPr>
              <a:t>uapi</a:t>
            </a:r>
            <a:r>
              <a:rPr lang="en" altLang="zh-CN" b="0" i="0" u="none" strike="noStrike" dirty="0">
                <a:solidFill>
                  <a:srgbClr val="000000"/>
                </a:solidFill>
                <a:effectLst/>
                <a:latin typeface="楷体" panose="02010609060101010101" pitchFamily="49" charset="-122"/>
                <a:ea typeface="楷体" panose="02010609060101010101" pitchFamily="49" charset="-122"/>
              </a:rPr>
              <a:t>/</a:t>
            </a:r>
            <a:r>
              <a:rPr lang="en" altLang="zh-CN" b="0" i="0" u="none" strike="noStrike" dirty="0" err="1">
                <a:solidFill>
                  <a:srgbClr val="000000"/>
                </a:solidFill>
                <a:effectLst/>
                <a:latin typeface="楷体" panose="02010609060101010101" pitchFamily="49" charset="-122"/>
                <a:ea typeface="楷体" panose="02010609060101010101" pitchFamily="49" charset="-122"/>
              </a:rPr>
              <a:t>linux</a:t>
            </a:r>
            <a:r>
              <a:rPr lang="en" altLang="zh-CN" b="0" i="0" u="none" strike="noStrike" dirty="0">
                <a:solidFill>
                  <a:srgbClr val="000000"/>
                </a:solidFill>
                <a:effectLst/>
                <a:latin typeface="楷体" panose="02010609060101010101" pitchFamily="49" charset="-122"/>
                <a:ea typeface="楷体" panose="02010609060101010101" pitchFamily="49" charset="-122"/>
              </a:rPr>
              <a:t>/</a:t>
            </a:r>
            <a:r>
              <a:rPr lang="en" altLang="zh-CN" b="0" i="0" u="none" strike="noStrike" dirty="0" err="1">
                <a:solidFill>
                  <a:srgbClr val="000000"/>
                </a:solidFill>
                <a:effectLst/>
                <a:latin typeface="楷体" panose="02010609060101010101" pitchFamily="49" charset="-122"/>
                <a:ea typeface="楷体" panose="02010609060101010101" pitchFamily="49" charset="-122"/>
              </a:rPr>
              <a:t>ip.h</a:t>
            </a:r>
            <a:r>
              <a:rPr lang="en" altLang="zh-CN" b="0" i="0" u="none" strike="noStrike" dirty="0">
                <a:solidFill>
                  <a:srgbClr val="000000"/>
                </a:solidFill>
                <a:effectLst/>
                <a:latin typeface="楷体" panose="02010609060101010101" pitchFamily="49" charset="-122"/>
                <a:ea typeface="楷体" panose="02010609060101010101" pitchFamily="49" charset="-122"/>
              </a:rPr>
              <a:t>&gt;</a:t>
            </a:r>
            <a:endParaRPr lang="zh-CN" altLang="en-US" dirty="0"/>
          </a:p>
        </p:txBody>
      </p:sp>
      <p:pic>
        <p:nvPicPr>
          <p:cNvPr id="7" name="图片 6">
            <a:extLst>
              <a:ext uri="{FF2B5EF4-FFF2-40B4-BE49-F238E27FC236}">
                <a16:creationId xmlns:a16="http://schemas.microsoft.com/office/drawing/2014/main" id="{E9720EE1-473D-354F-8A9C-7C35C29C85CD}"/>
              </a:ext>
            </a:extLst>
          </p:cNvPr>
          <p:cNvPicPr>
            <a:picLocks noChangeAspect="1"/>
          </p:cNvPicPr>
          <p:nvPr/>
        </p:nvPicPr>
        <p:blipFill>
          <a:blip r:embed="rId2"/>
          <a:stretch>
            <a:fillRect/>
          </a:stretch>
        </p:blipFill>
        <p:spPr>
          <a:xfrm>
            <a:off x="2941208" y="768900"/>
            <a:ext cx="5600700" cy="3670300"/>
          </a:xfrm>
          <a:prstGeom prst="rect">
            <a:avLst/>
          </a:prstGeom>
        </p:spPr>
      </p:pic>
      <p:sp>
        <p:nvSpPr>
          <p:cNvPr id="9" name="矩形 8">
            <a:extLst>
              <a:ext uri="{FF2B5EF4-FFF2-40B4-BE49-F238E27FC236}">
                <a16:creationId xmlns:a16="http://schemas.microsoft.com/office/drawing/2014/main" id="{60C92FC5-4171-2440-AB5E-F3AF1E5FD0E0}"/>
              </a:ext>
            </a:extLst>
          </p:cNvPr>
          <p:cNvSpPr/>
          <p:nvPr/>
        </p:nvSpPr>
        <p:spPr>
          <a:xfrm>
            <a:off x="395574" y="4648200"/>
            <a:ext cx="2839239" cy="369332"/>
          </a:xfrm>
          <a:prstGeom prst="rect">
            <a:avLst/>
          </a:prstGeom>
        </p:spPr>
        <p:txBody>
          <a:bodyPr wrap="none">
            <a:spAutoFit/>
          </a:bodyPr>
          <a:lstStyle/>
          <a:p>
            <a:r>
              <a:rPr lang="en" altLang="zh-CN" b="0" i="0" u="none" strike="noStrike" dirty="0">
                <a:solidFill>
                  <a:srgbClr val="000000"/>
                </a:solidFill>
                <a:effectLst/>
                <a:latin typeface="楷体" panose="02010609060101010101" pitchFamily="49" charset="-122"/>
                <a:ea typeface="楷体" panose="02010609060101010101" pitchFamily="49" charset="-122"/>
              </a:rPr>
              <a:t>&lt;</a:t>
            </a:r>
            <a:r>
              <a:rPr lang="en" altLang="zh-CN" b="0" i="0" u="none" strike="noStrike" dirty="0" err="1">
                <a:solidFill>
                  <a:srgbClr val="000000"/>
                </a:solidFill>
                <a:effectLst/>
                <a:latin typeface="楷体" panose="02010609060101010101" pitchFamily="49" charset="-122"/>
                <a:ea typeface="楷体" panose="02010609060101010101" pitchFamily="49" charset="-122"/>
              </a:rPr>
              <a:t>uapi</a:t>
            </a:r>
            <a:r>
              <a:rPr lang="en" altLang="zh-CN" b="0" i="0" u="none" strike="noStrike" dirty="0">
                <a:solidFill>
                  <a:srgbClr val="000000"/>
                </a:solidFill>
                <a:effectLst/>
                <a:latin typeface="楷体" panose="02010609060101010101" pitchFamily="49" charset="-122"/>
                <a:ea typeface="楷体" panose="02010609060101010101" pitchFamily="49" charset="-122"/>
              </a:rPr>
              <a:t>/</a:t>
            </a:r>
            <a:r>
              <a:rPr lang="en" altLang="zh-CN" b="0" i="0" u="none" strike="noStrike" dirty="0" err="1">
                <a:solidFill>
                  <a:srgbClr val="000000"/>
                </a:solidFill>
                <a:effectLst/>
                <a:latin typeface="楷体" panose="02010609060101010101" pitchFamily="49" charset="-122"/>
                <a:ea typeface="楷体" panose="02010609060101010101" pitchFamily="49" charset="-122"/>
              </a:rPr>
              <a:t>linux</a:t>
            </a:r>
            <a:r>
              <a:rPr lang="en" altLang="zh-CN" b="0" i="0" u="none" strike="noStrike" dirty="0">
                <a:solidFill>
                  <a:srgbClr val="000000"/>
                </a:solidFill>
                <a:effectLst/>
                <a:latin typeface="楷体" panose="02010609060101010101" pitchFamily="49" charset="-122"/>
                <a:ea typeface="楷体" panose="02010609060101010101" pitchFamily="49" charset="-122"/>
              </a:rPr>
              <a:t>/</a:t>
            </a:r>
            <a:r>
              <a:rPr lang="en" altLang="zh-CN" b="0" i="0" u="none" strike="noStrike" dirty="0" err="1">
                <a:solidFill>
                  <a:srgbClr val="000000"/>
                </a:solidFill>
                <a:effectLst/>
                <a:latin typeface="楷体" panose="02010609060101010101" pitchFamily="49" charset="-122"/>
                <a:ea typeface="楷体" panose="02010609060101010101" pitchFamily="49" charset="-122"/>
              </a:rPr>
              <a:t>if_ether.h</a:t>
            </a:r>
            <a:r>
              <a:rPr lang="en" altLang="zh-CN" b="0" i="0" u="none" strike="noStrike" dirty="0">
                <a:solidFill>
                  <a:srgbClr val="000000"/>
                </a:solidFill>
                <a:effectLst/>
                <a:latin typeface="楷体" panose="02010609060101010101" pitchFamily="49" charset="-122"/>
                <a:ea typeface="楷体" panose="02010609060101010101" pitchFamily="49" charset="-122"/>
              </a:rPr>
              <a:t>&gt;</a:t>
            </a:r>
            <a:endParaRPr lang="zh-CN" altLang="en-US" dirty="0"/>
          </a:p>
        </p:txBody>
      </p:sp>
      <p:pic>
        <p:nvPicPr>
          <p:cNvPr id="10" name="图片 9">
            <a:extLst>
              <a:ext uri="{FF2B5EF4-FFF2-40B4-BE49-F238E27FC236}">
                <a16:creationId xmlns:a16="http://schemas.microsoft.com/office/drawing/2014/main" id="{87827AA8-A848-824B-BCD8-C5A5B77F8242}"/>
              </a:ext>
            </a:extLst>
          </p:cNvPr>
          <p:cNvPicPr>
            <a:picLocks noChangeAspect="1"/>
          </p:cNvPicPr>
          <p:nvPr/>
        </p:nvPicPr>
        <p:blipFill>
          <a:blip r:embed="rId3"/>
          <a:stretch>
            <a:fillRect/>
          </a:stretch>
        </p:blipFill>
        <p:spPr>
          <a:xfrm>
            <a:off x="2915808" y="5077738"/>
            <a:ext cx="5283200" cy="1422400"/>
          </a:xfrm>
          <a:prstGeom prst="rect">
            <a:avLst/>
          </a:prstGeom>
        </p:spPr>
      </p:pic>
      <p:pic>
        <p:nvPicPr>
          <p:cNvPr id="11" name="图片 10">
            <a:extLst>
              <a:ext uri="{FF2B5EF4-FFF2-40B4-BE49-F238E27FC236}">
                <a16:creationId xmlns:a16="http://schemas.microsoft.com/office/drawing/2014/main" id="{81189478-720F-C64B-A1E3-DD9AE0DD48E7}"/>
              </a:ext>
            </a:extLst>
          </p:cNvPr>
          <p:cNvPicPr>
            <a:picLocks noChangeAspect="1"/>
          </p:cNvPicPr>
          <p:nvPr/>
        </p:nvPicPr>
        <p:blipFill>
          <a:blip r:embed="rId4"/>
          <a:stretch>
            <a:fillRect/>
          </a:stretch>
        </p:blipFill>
        <p:spPr>
          <a:xfrm>
            <a:off x="8229600" y="4973360"/>
            <a:ext cx="3962400" cy="1574800"/>
          </a:xfrm>
          <a:prstGeom prst="rect">
            <a:avLst/>
          </a:prstGeom>
        </p:spPr>
      </p:pic>
      <p:pic>
        <p:nvPicPr>
          <p:cNvPr id="13" name="图片 12">
            <a:extLst>
              <a:ext uri="{FF2B5EF4-FFF2-40B4-BE49-F238E27FC236}">
                <a16:creationId xmlns:a16="http://schemas.microsoft.com/office/drawing/2014/main" id="{6038A266-AEC7-3340-BEB0-96B26ED7E70C}"/>
              </a:ext>
            </a:extLst>
          </p:cNvPr>
          <p:cNvPicPr>
            <a:picLocks noChangeAspect="1"/>
          </p:cNvPicPr>
          <p:nvPr/>
        </p:nvPicPr>
        <p:blipFill>
          <a:blip r:embed="rId5"/>
          <a:stretch>
            <a:fillRect/>
          </a:stretch>
        </p:blipFill>
        <p:spPr>
          <a:xfrm>
            <a:off x="8615680" y="0"/>
            <a:ext cx="3454400" cy="4648200"/>
          </a:xfrm>
          <a:prstGeom prst="rect">
            <a:avLst/>
          </a:prstGeom>
        </p:spPr>
      </p:pic>
    </p:spTree>
    <p:extLst>
      <p:ext uri="{BB962C8B-B14F-4D97-AF65-F5344CB8AC3E}">
        <p14:creationId xmlns:p14="http://schemas.microsoft.com/office/powerpoint/2010/main" val="2417356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3D8B8B-EE95-9140-9FCA-19A12B1A1121}"/>
              </a:ext>
            </a:extLst>
          </p:cNvPr>
          <p:cNvSpPr>
            <a:spLocks noGrp="1"/>
          </p:cNvSpPr>
          <p:nvPr>
            <p:ph type="title"/>
          </p:nvPr>
        </p:nvSpPr>
        <p:spPr/>
        <p:txBody>
          <a:bodyPr/>
          <a:lstStyle/>
          <a:p>
            <a:r>
              <a:rPr kumimoji="1" lang="zh-CN" altLang="en-US" dirty="0"/>
              <a:t>开发调试工具</a:t>
            </a:r>
          </a:p>
        </p:txBody>
      </p:sp>
      <p:sp>
        <p:nvSpPr>
          <p:cNvPr id="3" name="内容占位符 2">
            <a:extLst>
              <a:ext uri="{FF2B5EF4-FFF2-40B4-BE49-F238E27FC236}">
                <a16:creationId xmlns:a16="http://schemas.microsoft.com/office/drawing/2014/main" id="{7819E9DD-F46B-9548-B7AA-5495093EF35A}"/>
              </a:ext>
            </a:extLst>
          </p:cNvPr>
          <p:cNvSpPr>
            <a:spLocks noGrp="1"/>
          </p:cNvSpPr>
          <p:nvPr>
            <p:ph idx="1"/>
          </p:nvPr>
        </p:nvSpPr>
        <p:spPr/>
        <p:txBody>
          <a:bodyPr/>
          <a:lstStyle/>
          <a:p>
            <a:r>
              <a:rPr lang="en-US" altLang="zh-CN" dirty="0"/>
              <a:t>VMWare + Ubuntu Server</a:t>
            </a:r>
          </a:p>
          <a:p>
            <a:r>
              <a:rPr lang="en-US" altLang="zh-CN" dirty="0"/>
              <a:t>GCC+GDB</a:t>
            </a:r>
          </a:p>
          <a:p>
            <a:r>
              <a:rPr lang="en-US" altLang="zh-CN" dirty="0"/>
              <a:t>netstat</a:t>
            </a:r>
            <a:r>
              <a:rPr lang="zh-CN" altLang="en-US" dirty="0"/>
              <a:t>，</a:t>
            </a:r>
            <a:r>
              <a:rPr lang="en-US" altLang="zh-CN" dirty="0"/>
              <a:t>ping</a:t>
            </a:r>
            <a:r>
              <a:rPr lang="zh-CN" altLang="en-US" dirty="0"/>
              <a:t>，</a:t>
            </a:r>
            <a:r>
              <a:rPr lang="en-US" altLang="zh-CN" dirty="0" err="1"/>
              <a:t>tcpdump</a:t>
            </a:r>
            <a:endParaRPr lang="en-US" altLang="zh-CN" dirty="0"/>
          </a:p>
          <a:p>
            <a:pPr marL="0" indent="0">
              <a:buNone/>
            </a:pPr>
            <a:endParaRPr lang="zh-CN" altLang="en-US" dirty="0"/>
          </a:p>
        </p:txBody>
      </p:sp>
      <p:pic>
        <p:nvPicPr>
          <p:cNvPr id="4" name="图片 3">
            <a:extLst>
              <a:ext uri="{FF2B5EF4-FFF2-40B4-BE49-F238E27FC236}">
                <a16:creationId xmlns:a16="http://schemas.microsoft.com/office/drawing/2014/main" id="{78927F49-1E0A-7341-9E69-94B363388C24}"/>
              </a:ext>
            </a:extLst>
          </p:cNvPr>
          <p:cNvPicPr>
            <a:picLocks noChangeAspect="1"/>
          </p:cNvPicPr>
          <p:nvPr/>
        </p:nvPicPr>
        <p:blipFill>
          <a:blip r:embed="rId2"/>
          <a:stretch>
            <a:fillRect/>
          </a:stretch>
        </p:blipFill>
        <p:spPr>
          <a:xfrm>
            <a:off x="5383198" y="4091301"/>
            <a:ext cx="5345054" cy="2335027"/>
          </a:xfrm>
          <a:prstGeom prst="rect">
            <a:avLst/>
          </a:prstGeom>
        </p:spPr>
      </p:pic>
      <p:pic>
        <p:nvPicPr>
          <p:cNvPr id="5" name="图片 4">
            <a:extLst>
              <a:ext uri="{FF2B5EF4-FFF2-40B4-BE49-F238E27FC236}">
                <a16:creationId xmlns:a16="http://schemas.microsoft.com/office/drawing/2014/main" id="{A8A580CC-6633-5447-9EA5-8DEDF003F16A}"/>
              </a:ext>
            </a:extLst>
          </p:cNvPr>
          <p:cNvPicPr>
            <a:picLocks noChangeAspect="1"/>
          </p:cNvPicPr>
          <p:nvPr/>
        </p:nvPicPr>
        <p:blipFill>
          <a:blip r:embed="rId3"/>
          <a:stretch>
            <a:fillRect/>
          </a:stretch>
        </p:blipFill>
        <p:spPr>
          <a:xfrm>
            <a:off x="7307690" y="944484"/>
            <a:ext cx="3121196" cy="2915162"/>
          </a:xfrm>
          <a:prstGeom prst="rect">
            <a:avLst/>
          </a:prstGeom>
        </p:spPr>
      </p:pic>
      <p:pic>
        <p:nvPicPr>
          <p:cNvPr id="6" name="图片 5">
            <a:extLst>
              <a:ext uri="{FF2B5EF4-FFF2-40B4-BE49-F238E27FC236}">
                <a16:creationId xmlns:a16="http://schemas.microsoft.com/office/drawing/2014/main" id="{23182D02-52C6-D742-9199-53490277CE31}"/>
              </a:ext>
            </a:extLst>
          </p:cNvPr>
          <p:cNvPicPr>
            <a:picLocks noChangeAspect="1"/>
          </p:cNvPicPr>
          <p:nvPr/>
        </p:nvPicPr>
        <p:blipFill>
          <a:blip r:embed="rId4"/>
          <a:stretch>
            <a:fillRect/>
          </a:stretch>
        </p:blipFill>
        <p:spPr>
          <a:xfrm>
            <a:off x="1102504" y="4091301"/>
            <a:ext cx="4016389" cy="2353182"/>
          </a:xfrm>
          <a:prstGeom prst="rect">
            <a:avLst/>
          </a:prstGeom>
        </p:spPr>
      </p:pic>
    </p:spTree>
    <p:extLst>
      <p:ext uri="{BB962C8B-B14F-4D97-AF65-F5344CB8AC3E}">
        <p14:creationId xmlns:p14="http://schemas.microsoft.com/office/powerpoint/2010/main" val="2900161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02</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862068" y="1818263"/>
            <a:ext cx="4293163" cy="1446550"/>
          </a:xfrm>
          <a:prstGeom prst="rect">
            <a:avLst/>
          </a:prstGeom>
          <a:noFill/>
        </p:spPr>
        <p:txBody>
          <a:bodyPr wrap="none" rtlCol="0">
            <a:spAutoFit/>
          </a:bodyPr>
          <a:lstStyle/>
          <a:p>
            <a:r>
              <a:rPr lang="en-US" altLang="zh-CN" sz="4400" b="1" dirty="0">
                <a:solidFill>
                  <a:srgbClr val="37415C"/>
                </a:solidFill>
                <a:cs typeface="+mn-ea"/>
                <a:sym typeface="+mn-lt"/>
              </a:rPr>
              <a:t>Socket</a:t>
            </a:r>
            <a:r>
              <a:rPr lang="zh-CN" altLang="en-US" sz="4400" b="1" dirty="0">
                <a:solidFill>
                  <a:srgbClr val="37415C"/>
                </a:solidFill>
                <a:cs typeface="+mn-ea"/>
                <a:sym typeface="+mn-lt"/>
              </a:rPr>
              <a:t>套接字与</a:t>
            </a:r>
            <a:endParaRPr lang="en-US" altLang="zh-CN" sz="4400" b="1" dirty="0">
              <a:solidFill>
                <a:srgbClr val="37415C"/>
              </a:solidFill>
              <a:cs typeface="+mn-ea"/>
              <a:sym typeface="+mn-lt"/>
            </a:endParaRPr>
          </a:p>
          <a:p>
            <a:r>
              <a:rPr lang="zh-CN" altLang="en-US" sz="4400" b="1" dirty="0">
                <a:solidFill>
                  <a:srgbClr val="37415C"/>
                </a:solidFill>
                <a:cs typeface="+mn-ea"/>
                <a:sym typeface="+mn-lt"/>
              </a:rPr>
              <a:t>循环服务器</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6234539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3D8B8B-EE95-9140-9FCA-19A12B1A1121}"/>
              </a:ext>
            </a:extLst>
          </p:cNvPr>
          <p:cNvSpPr>
            <a:spLocks noGrp="1"/>
          </p:cNvSpPr>
          <p:nvPr>
            <p:ph type="title"/>
          </p:nvPr>
        </p:nvSpPr>
        <p:spPr/>
        <p:txBody>
          <a:bodyPr/>
          <a:lstStyle/>
          <a:p>
            <a:r>
              <a:rPr kumimoji="1" lang="zh-CN" altLang="en-US" dirty="0"/>
              <a:t>接口协议</a:t>
            </a:r>
          </a:p>
        </p:txBody>
      </p:sp>
      <p:sp>
        <p:nvSpPr>
          <p:cNvPr id="3" name="内容占位符 2">
            <a:extLst>
              <a:ext uri="{FF2B5EF4-FFF2-40B4-BE49-F238E27FC236}">
                <a16:creationId xmlns:a16="http://schemas.microsoft.com/office/drawing/2014/main" id="{7819E9DD-F46B-9548-B7AA-5495093EF35A}"/>
              </a:ext>
            </a:extLst>
          </p:cNvPr>
          <p:cNvSpPr>
            <a:spLocks noGrp="1"/>
          </p:cNvSpPr>
          <p:nvPr>
            <p:ph idx="1"/>
          </p:nvPr>
        </p:nvSpPr>
        <p:spPr/>
        <p:txBody>
          <a:bodyPr/>
          <a:lstStyle/>
          <a:p>
            <a:pPr marL="533400" indent="-533400">
              <a:lnSpc>
                <a:spcPct val="110000"/>
              </a:lnSpc>
              <a:buFont typeface="Wingdings" panose="05000000000000000000" pitchFamily="2" charset="2"/>
              <a:buAutoNum type="arabicPeriod"/>
            </a:pPr>
            <a:r>
              <a:rPr lang="en-US" altLang="zh-CN" sz="3200" dirty="0"/>
              <a:t>TCP/IP</a:t>
            </a:r>
            <a:r>
              <a:rPr lang="zh-CN" altLang="en-US" sz="3200" dirty="0"/>
              <a:t>协议存在于</a:t>
            </a:r>
            <a:r>
              <a:rPr lang="en-US" altLang="zh-CN" sz="3200" dirty="0"/>
              <a:t>OS</a:t>
            </a:r>
            <a:r>
              <a:rPr lang="zh-CN" altLang="en-US" sz="3200" dirty="0"/>
              <a:t>中，网络服务通过</a:t>
            </a:r>
            <a:r>
              <a:rPr lang="en-US" altLang="zh-CN" sz="3200" dirty="0"/>
              <a:t>OS</a:t>
            </a:r>
            <a:r>
              <a:rPr lang="zh-CN" altLang="en-US" sz="3200" dirty="0"/>
              <a:t>提供</a:t>
            </a:r>
          </a:p>
          <a:p>
            <a:pPr marL="533400" indent="-533400">
              <a:lnSpc>
                <a:spcPct val="110000"/>
              </a:lnSpc>
              <a:buFont typeface="Wingdings" panose="05000000000000000000" pitchFamily="2" charset="2"/>
              <a:buAutoNum type="arabicPeriod"/>
            </a:pPr>
            <a:r>
              <a:rPr lang="en-US" altLang="zh-CN" sz="3200" dirty="0"/>
              <a:t>TCP/IP</a:t>
            </a:r>
            <a:r>
              <a:rPr lang="zh-CN" altLang="en-US" sz="3200" dirty="0"/>
              <a:t>要尽量避免让接口使用某一个厂商的</a:t>
            </a:r>
            <a:r>
              <a:rPr lang="en-US" altLang="zh-CN" sz="3200" dirty="0"/>
              <a:t>OS</a:t>
            </a:r>
            <a:r>
              <a:rPr lang="zh-CN" altLang="en-US" sz="3200" dirty="0"/>
              <a:t>中特有的特征（而其他厂商没有）</a:t>
            </a:r>
          </a:p>
          <a:p>
            <a:pPr marL="533400" indent="-533400">
              <a:lnSpc>
                <a:spcPct val="110000"/>
              </a:lnSpc>
              <a:buFont typeface="Wingdings" panose="05000000000000000000" pitchFamily="2" charset="2"/>
              <a:buAutoNum type="arabicPeriod"/>
            </a:pPr>
            <a:r>
              <a:rPr lang="en-US" altLang="zh-CN" sz="3200" dirty="0"/>
              <a:t>TCP/IP</a:t>
            </a:r>
            <a:r>
              <a:rPr lang="zh-CN" altLang="en-US" sz="3200" dirty="0"/>
              <a:t>和应用程序之间的接口应该不精确指明：</a:t>
            </a:r>
          </a:p>
          <a:p>
            <a:pPr marL="914400" lvl="1" indent="-457200">
              <a:lnSpc>
                <a:spcPct val="110000"/>
              </a:lnSpc>
              <a:buFont typeface="Wingdings" panose="05000000000000000000" pitchFamily="2" charset="2"/>
              <a:buAutoNum type="circleNumDbPlain"/>
            </a:pPr>
            <a:r>
              <a:rPr lang="zh-CN" altLang="en-US" dirty="0"/>
              <a:t>不规定接口的细节</a:t>
            </a:r>
          </a:p>
          <a:p>
            <a:pPr marL="914400" lvl="1" indent="-457200">
              <a:lnSpc>
                <a:spcPct val="110000"/>
              </a:lnSpc>
              <a:buFont typeface="Wingdings" panose="05000000000000000000" pitchFamily="2" charset="2"/>
              <a:buAutoNum type="circleNumDbPlain"/>
            </a:pPr>
            <a:r>
              <a:rPr lang="zh-CN" altLang="en-US" dirty="0"/>
              <a:t>只建议需要的功能集</a:t>
            </a:r>
          </a:p>
          <a:p>
            <a:pPr marL="914400" lvl="1" indent="-457200">
              <a:lnSpc>
                <a:spcPct val="110000"/>
              </a:lnSpc>
              <a:buFont typeface="Wingdings" panose="05000000000000000000" pitchFamily="2" charset="2"/>
              <a:buAutoNum type="circleNumDbPlain"/>
            </a:pPr>
            <a:r>
              <a:rPr lang="zh-CN" altLang="en-US" dirty="0"/>
              <a:t>允许系统设计者选择有关</a:t>
            </a:r>
            <a:r>
              <a:rPr lang="en-US" altLang="zh-CN" dirty="0"/>
              <a:t>API</a:t>
            </a:r>
            <a:r>
              <a:rPr lang="zh-CN" altLang="en-US" dirty="0"/>
              <a:t>的具体实现细节</a:t>
            </a:r>
          </a:p>
        </p:txBody>
      </p:sp>
    </p:spTree>
    <p:extLst>
      <p:ext uri="{BB962C8B-B14F-4D97-AF65-F5344CB8AC3E}">
        <p14:creationId xmlns:p14="http://schemas.microsoft.com/office/powerpoint/2010/main" val="2514492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CB5B3-0803-A849-9B50-2A13830D518D}"/>
              </a:ext>
            </a:extLst>
          </p:cNvPr>
          <p:cNvSpPr>
            <a:spLocks noGrp="1"/>
          </p:cNvSpPr>
          <p:nvPr>
            <p:ph type="title"/>
          </p:nvPr>
        </p:nvSpPr>
        <p:spPr/>
        <p:txBody>
          <a:bodyPr/>
          <a:lstStyle/>
          <a:p>
            <a:r>
              <a:rPr lang="zh-CN" altLang="en-US" dirty="0"/>
              <a:t>不精确指明的协议接口</a:t>
            </a:r>
            <a:endParaRPr kumimoji="1" lang="zh-CN" altLang="en-US" dirty="0"/>
          </a:p>
        </p:txBody>
      </p:sp>
      <p:sp>
        <p:nvSpPr>
          <p:cNvPr id="3" name="内容占位符 2">
            <a:extLst>
              <a:ext uri="{FF2B5EF4-FFF2-40B4-BE49-F238E27FC236}">
                <a16:creationId xmlns:a16="http://schemas.microsoft.com/office/drawing/2014/main" id="{690E894B-F167-EF49-902C-4009A45B8A9B}"/>
              </a:ext>
            </a:extLst>
          </p:cNvPr>
          <p:cNvSpPr>
            <a:spLocks noGrp="1"/>
          </p:cNvSpPr>
          <p:nvPr>
            <p:ph idx="1"/>
          </p:nvPr>
        </p:nvSpPr>
        <p:spPr/>
        <p:txBody>
          <a:bodyPr/>
          <a:lstStyle/>
          <a:p>
            <a:r>
              <a:rPr lang="zh-CN" altLang="en-US" dirty="0"/>
              <a:t>优点：提供了灵活性和容错能力</a:t>
            </a:r>
          </a:p>
          <a:p>
            <a:pPr lvl="1"/>
            <a:r>
              <a:rPr lang="zh-CN" altLang="en-US" dirty="0"/>
              <a:t>便于各种</a:t>
            </a:r>
            <a:r>
              <a:rPr lang="en" altLang="zh-CN" dirty="0"/>
              <a:t>OS</a:t>
            </a:r>
            <a:r>
              <a:rPr lang="zh-CN" altLang="en-US" dirty="0"/>
              <a:t>实现</a:t>
            </a:r>
            <a:r>
              <a:rPr lang="en" altLang="zh-CN" dirty="0"/>
              <a:t>TCP/IP</a:t>
            </a:r>
          </a:p>
          <a:p>
            <a:pPr lvl="1"/>
            <a:r>
              <a:rPr lang="zh-CN" altLang="en-US" dirty="0"/>
              <a:t>接口可以是过程的，也可以是消息的</a:t>
            </a:r>
          </a:p>
          <a:p>
            <a:r>
              <a:rPr lang="zh-CN" altLang="en-US" dirty="0"/>
              <a:t>缺点：不同的</a:t>
            </a:r>
            <a:r>
              <a:rPr lang="en" altLang="zh-CN" dirty="0"/>
              <a:t>OS</a:t>
            </a:r>
            <a:r>
              <a:rPr lang="zh-CN" altLang="en-US" dirty="0"/>
              <a:t>中的接口细节不同</a:t>
            </a:r>
          </a:p>
          <a:p>
            <a:pPr lvl="1"/>
            <a:r>
              <a:rPr lang="zh-CN" altLang="en-US" dirty="0"/>
              <a:t>移植性差</a:t>
            </a:r>
          </a:p>
          <a:p>
            <a:pPr lvl="1"/>
            <a:r>
              <a:rPr lang="zh-CN" altLang="en-US" dirty="0"/>
              <a:t>程序员需要重新学习接口知识</a:t>
            </a:r>
          </a:p>
          <a:p>
            <a:r>
              <a:rPr lang="zh-CN" altLang="en-US" dirty="0"/>
              <a:t>接口协议举例：</a:t>
            </a:r>
          </a:p>
          <a:p>
            <a:pPr lvl="1"/>
            <a:r>
              <a:rPr lang="en" altLang="zh-CN" dirty="0"/>
              <a:t>Berkeley UNIX</a:t>
            </a:r>
            <a:r>
              <a:rPr lang="zh-CN" altLang="en-US" dirty="0"/>
              <a:t>中的套接字接口</a:t>
            </a:r>
          </a:p>
          <a:p>
            <a:pPr lvl="1"/>
            <a:r>
              <a:rPr lang="en" altLang="zh-CN" dirty="0"/>
              <a:t>Microsoft Windows</a:t>
            </a:r>
            <a:r>
              <a:rPr lang="zh-CN" altLang="en-US" dirty="0"/>
              <a:t>中的</a:t>
            </a:r>
            <a:r>
              <a:rPr lang="en" altLang="zh-CN" dirty="0"/>
              <a:t>Windows Socket</a:t>
            </a:r>
          </a:p>
        </p:txBody>
      </p:sp>
    </p:spTree>
    <p:extLst>
      <p:ext uri="{BB962C8B-B14F-4D97-AF65-F5344CB8AC3E}">
        <p14:creationId xmlns:p14="http://schemas.microsoft.com/office/powerpoint/2010/main" val="2162386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CB5B3-0803-A849-9B50-2A13830D518D}"/>
              </a:ext>
            </a:extLst>
          </p:cNvPr>
          <p:cNvSpPr>
            <a:spLocks noGrp="1"/>
          </p:cNvSpPr>
          <p:nvPr>
            <p:ph type="title"/>
          </p:nvPr>
        </p:nvSpPr>
        <p:spPr/>
        <p:txBody>
          <a:bodyPr/>
          <a:lstStyle/>
          <a:p>
            <a:r>
              <a:rPr lang="zh-CN" altLang="en-US" dirty="0"/>
              <a:t>接口协议的功能</a:t>
            </a:r>
            <a:endParaRPr kumimoji="1" lang="zh-CN" altLang="en-US" dirty="0"/>
          </a:p>
        </p:txBody>
      </p:sp>
      <p:sp>
        <p:nvSpPr>
          <p:cNvPr id="3" name="内容占位符 2">
            <a:extLst>
              <a:ext uri="{FF2B5EF4-FFF2-40B4-BE49-F238E27FC236}">
                <a16:creationId xmlns:a16="http://schemas.microsoft.com/office/drawing/2014/main" id="{690E894B-F167-EF49-902C-4009A45B8A9B}"/>
              </a:ext>
            </a:extLst>
          </p:cNvPr>
          <p:cNvSpPr>
            <a:spLocks noGrp="1"/>
          </p:cNvSpPr>
          <p:nvPr>
            <p:ph idx="1"/>
          </p:nvPr>
        </p:nvSpPr>
        <p:spPr>
          <a:xfrm>
            <a:off x="838200" y="1287887"/>
            <a:ext cx="5158563" cy="5396248"/>
          </a:xfrm>
        </p:spPr>
        <p:txBody>
          <a:bodyPr/>
          <a:lstStyle/>
          <a:p>
            <a:pPr marL="533400" indent="-533400">
              <a:buFont typeface="+mj-lt"/>
              <a:buAutoNum type="arabicPeriod"/>
            </a:pPr>
            <a:r>
              <a:rPr lang="zh-CN" altLang="en-US" dirty="0"/>
              <a:t>分配用于通信的本地资源</a:t>
            </a:r>
          </a:p>
          <a:p>
            <a:pPr marL="533400" indent="-533400">
              <a:buFont typeface="+mj-lt"/>
              <a:buAutoNum type="arabicPeriod"/>
            </a:pPr>
            <a:r>
              <a:rPr lang="zh-CN" altLang="en-US" dirty="0"/>
              <a:t>指定本地和远程通信端点</a:t>
            </a:r>
          </a:p>
          <a:p>
            <a:pPr marL="533400" indent="-533400">
              <a:buFont typeface="+mj-lt"/>
              <a:buAutoNum type="arabicPeriod"/>
            </a:pPr>
            <a:r>
              <a:rPr lang="zh-CN" altLang="en-US" dirty="0"/>
              <a:t>（客户端）启动连接</a:t>
            </a:r>
          </a:p>
          <a:p>
            <a:pPr marL="533400" indent="-533400">
              <a:buFont typeface="+mj-lt"/>
              <a:buAutoNum type="arabicPeriod"/>
            </a:pPr>
            <a:r>
              <a:rPr lang="zh-CN" altLang="en-US" dirty="0"/>
              <a:t>（客户端）发送数据报</a:t>
            </a:r>
          </a:p>
          <a:p>
            <a:pPr marL="533400" indent="-533400">
              <a:buFont typeface="+mj-lt"/>
              <a:buAutoNum type="arabicPeriod"/>
            </a:pPr>
            <a:r>
              <a:rPr lang="zh-CN" altLang="en-US" dirty="0"/>
              <a:t>（服务器端）等待连接到来</a:t>
            </a:r>
          </a:p>
          <a:p>
            <a:pPr marL="533400" indent="-533400">
              <a:buFont typeface="+mj-lt"/>
              <a:buAutoNum type="arabicPeriod"/>
            </a:pPr>
            <a:r>
              <a:rPr lang="zh-CN" altLang="en-US" dirty="0"/>
              <a:t>发送或者接收数据</a:t>
            </a:r>
          </a:p>
          <a:p>
            <a:pPr marL="533400" indent="-533400">
              <a:buFont typeface="+mj-lt"/>
              <a:buAutoNum type="arabicPeriod"/>
            </a:pPr>
            <a:r>
              <a:rPr lang="zh-CN" altLang="en-US" dirty="0"/>
              <a:t>判断数据何时达</a:t>
            </a:r>
          </a:p>
        </p:txBody>
      </p:sp>
      <p:sp>
        <p:nvSpPr>
          <p:cNvPr id="5" name="内容占位符 2">
            <a:extLst>
              <a:ext uri="{FF2B5EF4-FFF2-40B4-BE49-F238E27FC236}">
                <a16:creationId xmlns:a16="http://schemas.microsoft.com/office/drawing/2014/main" id="{DC79B23D-4A55-914E-97DD-BCA06046BB5C}"/>
              </a:ext>
            </a:extLst>
          </p:cNvPr>
          <p:cNvSpPr txBox="1">
            <a:spLocks/>
          </p:cNvSpPr>
          <p:nvPr/>
        </p:nvSpPr>
        <p:spPr>
          <a:xfrm>
            <a:off x="6136758" y="1287887"/>
            <a:ext cx="5963093" cy="5396248"/>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8"/>
            </a:pPr>
            <a:r>
              <a:rPr lang="zh-CN" altLang="en-US" dirty="0"/>
              <a:t>产生紧急数据</a:t>
            </a:r>
          </a:p>
          <a:p>
            <a:pPr marL="514350" indent="-514350">
              <a:buFont typeface="+mj-lt"/>
              <a:buAutoNum type="arabicPeriod" startAt="8"/>
            </a:pPr>
            <a:r>
              <a:rPr lang="zh-CN" altLang="en-US" dirty="0"/>
              <a:t>处理到来的紧急数据</a:t>
            </a:r>
          </a:p>
          <a:p>
            <a:pPr marL="514350" indent="-514350">
              <a:buFont typeface="+mj-lt"/>
              <a:buAutoNum type="arabicPeriod" startAt="8"/>
            </a:pPr>
            <a:r>
              <a:rPr lang="zh-CN" altLang="en-US" dirty="0"/>
              <a:t>从容终止连接</a:t>
            </a:r>
          </a:p>
          <a:p>
            <a:pPr marL="514350" indent="-514350">
              <a:buFont typeface="+mj-lt"/>
              <a:buAutoNum type="arabicPeriod" startAt="8"/>
            </a:pPr>
            <a:r>
              <a:rPr lang="zh-CN" altLang="en-US" dirty="0"/>
              <a:t>处理来自远程端点的连接终止</a:t>
            </a:r>
          </a:p>
          <a:p>
            <a:pPr marL="514350" indent="-514350">
              <a:buFont typeface="+mj-lt"/>
              <a:buAutoNum type="arabicPeriod" startAt="8"/>
            </a:pPr>
            <a:r>
              <a:rPr lang="zh-CN" altLang="en-US" dirty="0"/>
              <a:t>异常终止通信</a:t>
            </a:r>
          </a:p>
          <a:p>
            <a:pPr marL="514350" indent="-514350">
              <a:buFont typeface="+mj-lt"/>
              <a:buAutoNum type="arabicPeriod" startAt="8"/>
            </a:pPr>
            <a:r>
              <a:rPr lang="zh-CN" altLang="en-US" dirty="0"/>
              <a:t>处理错误条件或者连接异常终止</a:t>
            </a:r>
          </a:p>
          <a:p>
            <a:pPr marL="514350" indent="-514350">
              <a:buFont typeface="+mj-lt"/>
              <a:buAutoNum type="arabicPeriod" startAt="8"/>
            </a:pPr>
            <a:r>
              <a:rPr lang="zh-CN" altLang="en-US" dirty="0"/>
              <a:t>连接结束后释放本地资源</a:t>
            </a:r>
          </a:p>
        </p:txBody>
      </p:sp>
    </p:spTree>
    <p:extLst>
      <p:ext uri="{BB962C8B-B14F-4D97-AF65-F5344CB8AC3E}">
        <p14:creationId xmlns:p14="http://schemas.microsoft.com/office/powerpoint/2010/main" val="595856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BB48E7-4EDA-EF49-BECE-3C7906324935}"/>
              </a:ext>
            </a:extLst>
          </p:cNvPr>
          <p:cNvSpPr>
            <a:spLocks noGrp="1"/>
          </p:cNvSpPr>
          <p:nvPr>
            <p:ph type="title"/>
          </p:nvPr>
        </p:nvSpPr>
        <p:spPr/>
        <p:txBody>
          <a:bodyPr/>
          <a:lstStyle/>
          <a:p>
            <a:r>
              <a:rPr lang="en-US" altLang="zh-CN" dirty="0"/>
              <a:t>POSIX</a:t>
            </a:r>
            <a:r>
              <a:rPr lang="zh-CN" altLang="en-US" dirty="0"/>
              <a:t>标准</a:t>
            </a:r>
            <a:endParaRPr kumimoji="1" lang="zh-CN" altLang="en-US" dirty="0"/>
          </a:p>
        </p:txBody>
      </p:sp>
      <p:sp>
        <p:nvSpPr>
          <p:cNvPr id="3" name="内容占位符 2">
            <a:extLst>
              <a:ext uri="{FF2B5EF4-FFF2-40B4-BE49-F238E27FC236}">
                <a16:creationId xmlns:a16="http://schemas.microsoft.com/office/drawing/2014/main" id="{A57859DB-33FF-1F48-9317-12487560D075}"/>
              </a:ext>
            </a:extLst>
          </p:cNvPr>
          <p:cNvSpPr>
            <a:spLocks noGrp="1"/>
          </p:cNvSpPr>
          <p:nvPr>
            <p:ph idx="1"/>
          </p:nvPr>
        </p:nvSpPr>
        <p:spPr/>
        <p:txBody>
          <a:bodyPr/>
          <a:lstStyle/>
          <a:p>
            <a:r>
              <a:rPr lang="en" altLang="zh-CN" dirty="0"/>
              <a:t>POSIX</a:t>
            </a:r>
            <a:r>
              <a:rPr lang="zh-CN" altLang="en-US" dirty="0"/>
              <a:t>表示可移植操作系统接口</a:t>
            </a:r>
          </a:p>
          <a:p>
            <a:pPr lvl="1"/>
            <a:r>
              <a:rPr lang="en" altLang="zh-CN" dirty="0"/>
              <a:t>Portable Operating System Interface of UNIX</a:t>
            </a:r>
            <a:r>
              <a:rPr lang="zh-CN" altLang="en" dirty="0"/>
              <a:t>，</a:t>
            </a:r>
            <a:r>
              <a:rPr lang="zh-CN" altLang="en-US" dirty="0"/>
              <a:t>缩写为 </a:t>
            </a:r>
            <a:r>
              <a:rPr lang="en" altLang="zh-CN" dirty="0"/>
              <a:t>POSIX </a:t>
            </a:r>
            <a:r>
              <a:rPr lang="zh-CN" altLang="en-US" dirty="0"/>
              <a:t>）</a:t>
            </a:r>
            <a:endParaRPr lang="en-US" altLang="zh-CN" dirty="0"/>
          </a:p>
          <a:p>
            <a:pPr lvl="1"/>
            <a:r>
              <a:rPr lang="en" altLang="zh-CN" dirty="0"/>
              <a:t>POSIX</a:t>
            </a:r>
            <a:r>
              <a:rPr lang="zh-CN" altLang="en-US" dirty="0"/>
              <a:t>标准定义了操作系统应该为应用程序提供的接口标准，是</a:t>
            </a:r>
            <a:r>
              <a:rPr lang="en" altLang="zh-CN" dirty="0"/>
              <a:t>IEEE</a:t>
            </a:r>
            <a:r>
              <a:rPr lang="zh-CN" altLang="en-US" dirty="0"/>
              <a:t>为要在各种</a:t>
            </a:r>
            <a:r>
              <a:rPr lang="en" altLang="zh-CN" dirty="0"/>
              <a:t>UNIX</a:t>
            </a:r>
            <a:r>
              <a:rPr lang="zh-CN" altLang="en-US" dirty="0"/>
              <a:t>操作系统上运行的软件而定义的一系列</a:t>
            </a:r>
            <a:r>
              <a:rPr lang="en" altLang="zh-CN" dirty="0"/>
              <a:t>API</a:t>
            </a:r>
            <a:r>
              <a:rPr lang="zh-CN" altLang="en-US" dirty="0"/>
              <a:t>标准的总称，其正式称呼为</a:t>
            </a:r>
            <a:r>
              <a:rPr lang="en" altLang="zh-CN" dirty="0"/>
              <a:t>IEEE 1003</a:t>
            </a:r>
            <a:r>
              <a:rPr lang="zh-CN" altLang="en" dirty="0"/>
              <a:t>，</a:t>
            </a:r>
            <a:r>
              <a:rPr lang="zh-CN" altLang="en-US" dirty="0"/>
              <a:t>而国际标准名称为</a:t>
            </a:r>
            <a:r>
              <a:rPr lang="en" altLang="zh-CN" dirty="0"/>
              <a:t>ISO/IEC 9945</a:t>
            </a:r>
            <a:r>
              <a:rPr lang="zh-CN" altLang="en" dirty="0"/>
              <a:t>。</a:t>
            </a:r>
          </a:p>
          <a:p>
            <a:r>
              <a:rPr lang="en" altLang="zh-CN" dirty="0"/>
              <a:t>POSIX</a:t>
            </a:r>
            <a:r>
              <a:rPr lang="zh-CN" altLang="en-US" dirty="0"/>
              <a:t>标准意在期望获得源代码级别的软件可移植性。</a:t>
            </a:r>
            <a:endParaRPr lang="en-US" altLang="zh-CN" dirty="0"/>
          </a:p>
          <a:p>
            <a:pPr lvl="1"/>
            <a:r>
              <a:rPr lang="zh-CN" altLang="en-US" dirty="0"/>
              <a:t>为一个</a:t>
            </a:r>
            <a:r>
              <a:rPr lang="en" altLang="zh-CN" dirty="0"/>
              <a:t>POSIX</a:t>
            </a:r>
            <a:r>
              <a:rPr lang="zh-CN" altLang="en-US" dirty="0"/>
              <a:t>兼容的操作系统编写的程序，应该可以在任何其它的</a:t>
            </a:r>
            <a:r>
              <a:rPr lang="en" altLang="zh-CN" dirty="0"/>
              <a:t>POSIX</a:t>
            </a:r>
            <a:r>
              <a:rPr lang="zh-CN" altLang="en-US" dirty="0"/>
              <a:t>操作系统（即使是来自另一个厂商）上编译执行。</a:t>
            </a:r>
          </a:p>
          <a:p>
            <a:r>
              <a:rPr lang="en" altLang="zh-CN" dirty="0"/>
              <a:t>POSIX </a:t>
            </a:r>
            <a:r>
              <a:rPr lang="zh-CN" altLang="en-US" dirty="0"/>
              <a:t>并不局限于 </a:t>
            </a:r>
            <a:r>
              <a:rPr lang="en" altLang="zh-CN" dirty="0"/>
              <a:t>UNIX</a:t>
            </a:r>
            <a:endParaRPr lang="en-US" altLang="zh-CN" dirty="0"/>
          </a:p>
          <a:p>
            <a:pPr lvl="1"/>
            <a:r>
              <a:rPr lang="zh-CN" altLang="en-US" dirty="0"/>
              <a:t>许多其它的操作系统，例如 </a:t>
            </a:r>
            <a:r>
              <a:rPr lang="en" altLang="zh-CN" dirty="0"/>
              <a:t>DEC OpenVMS </a:t>
            </a:r>
            <a:r>
              <a:rPr lang="zh-CN" altLang="en-US" dirty="0"/>
              <a:t>也支持 </a:t>
            </a:r>
            <a:r>
              <a:rPr lang="en" altLang="zh-CN" dirty="0"/>
              <a:t>POSIX </a:t>
            </a:r>
            <a:r>
              <a:rPr lang="zh-CN" altLang="en-US" dirty="0"/>
              <a:t>标准。</a:t>
            </a:r>
          </a:p>
        </p:txBody>
      </p:sp>
    </p:spTree>
    <p:extLst>
      <p:ext uri="{BB962C8B-B14F-4D97-AF65-F5344CB8AC3E}">
        <p14:creationId xmlns:p14="http://schemas.microsoft.com/office/powerpoint/2010/main" val="2998770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E7470-8613-504C-8B25-A871A06A6F5C}"/>
              </a:ext>
            </a:extLst>
          </p:cNvPr>
          <p:cNvSpPr>
            <a:spLocks noGrp="1"/>
          </p:cNvSpPr>
          <p:nvPr>
            <p:ph type="title"/>
          </p:nvPr>
        </p:nvSpPr>
        <p:spPr/>
        <p:txBody>
          <a:bodyPr/>
          <a:lstStyle/>
          <a:p>
            <a:r>
              <a:rPr lang="zh-CN" altLang="en-US" dirty="0"/>
              <a:t>系统调用</a:t>
            </a:r>
            <a:endParaRPr kumimoji="1" lang="zh-CN" altLang="en-US" dirty="0"/>
          </a:p>
        </p:txBody>
      </p:sp>
      <p:sp>
        <p:nvSpPr>
          <p:cNvPr id="3" name="内容占位符 2">
            <a:extLst>
              <a:ext uri="{FF2B5EF4-FFF2-40B4-BE49-F238E27FC236}">
                <a16:creationId xmlns:a16="http://schemas.microsoft.com/office/drawing/2014/main" id="{D7CF5B7D-32FB-8943-AFED-CE79A19A2895}"/>
              </a:ext>
            </a:extLst>
          </p:cNvPr>
          <p:cNvSpPr>
            <a:spLocks noGrp="1"/>
          </p:cNvSpPr>
          <p:nvPr>
            <p:ph idx="1"/>
          </p:nvPr>
        </p:nvSpPr>
        <p:spPr>
          <a:xfrm>
            <a:off x="838200" y="1287887"/>
            <a:ext cx="10308334" cy="5396248"/>
          </a:xfrm>
        </p:spPr>
        <p:txBody>
          <a:bodyPr/>
          <a:lstStyle/>
          <a:p>
            <a:pPr algn="just"/>
            <a:r>
              <a:rPr lang="zh-CN" altLang="en-US" sz="3200" dirty="0"/>
              <a:t>系统调用</a:t>
            </a:r>
            <a:endParaRPr lang="en-US" altLang="zh-CN" sz="3200" dirty="0"/>
          </a:p>
          <a:p>
            <a:pPr lvl="1" algn="just"/>
            <a:r>
              <a:rPr lang="zh-CN" altLang="en-US" dirty="0"/>
              <a:t>操作系统内核提供一系列具备预定功能的多内核函数，通过称为系统调用</a:t>
            </a:r>
            <a:r>
              <a:rPr lang="en-US" altLang="zh-CN" i="1" dirty="0">
                <a:solidFill>
                  <a:srgbClr val="C00000"/>
                </a:solidFill>
              </a:rPr>
              <a:t>(System Call)</a:t>
            </a:r>
            <a:r>
              <a:rPr lang="zh-CN" altLang="en-US" dirty="0"/>
              <a:t>的接口呈现给用户。</a:t>
            </a:r>
            <a:endParaRPr lang="en-US" altLang="zh-CN" dirty="0"/>
          </a:p>
          <a:p>
            <a:pPr lvl="1" algn="just"/>
            <a:r>
              <a:rPr lang="zh-CN" altLang="en-US" dirty="0"/>
              <a:t>为安全考量，诸如</a:t>
            </a:r>
            <a:r>
              <a:rPr lang="en-US" altLang="zh-CN" dirty="0"/>
              <a:t>I/O</a:t>
            </a:r>
            <a:r>
              <a:rPr lang="zh-CN" altLang="en-US" dirty="0"/>
              <a:t>操作等</a:t>
            </a:r>
            <a:r>
              <a:rPr lang="zh-CN" altLang="en-US" b="1" dirty="0"/>
              <a:t>特权指令被限制在内核态模式方可执行</a:t>
            </a:r>
            <a:r>
              <a:rPr lang="zh-CN" altLang="en-US" dirty="0"/>
              <a:t>，系统调用使得应用程序</a:t>
            </a:r>
            <a:r>
              <a:rPr lang="zh-CN" altLang="en-US" b="1" dirty="0"/>
              <a:t>从操作系统获得服务</a:t>
            </a:r>
            <a:r>
              <a:rPr lang="zh-CN" altLang="en-US" dirty="0"/>
              <a:t>。</a:t>
            </a:r>
          </a:p>
          <a:p>
            <a:pPr algn="just"/>
            <a:endParaRPr lang="zh-CN" altLang="en-US" dirty="0"/>
          </a:p>
          <a:p>
            <a:pPr algn="just"/>
            <a:endParaRPr kumimoji="1" lang="zh-CN" altLang="en-US" dirty="0"/>
          </a:p>
        </p:txBody>
      </p:sp>
      <p:sp>
        <p:nvSpPr>
          <p:cNvPr id="4" name="Rectangle 4">
            <a:extLst>
              <a:ext uri="{FF2B5EF4-FFF2-40B4-BE49-F238E27FC236}">
                <a16:creationId xmlns:a16="http://schemas.microsoft.com/office/drawing/2014/main" id="{8DF92E5D-7A40-3842-8F30-4EBBE0DD5F7B}"/>
              </a:ext>
            </a:extLst>
          </p:cNvPr>
          <p:cNvSpPr>
            <a:spLocks noChangeArrowheads="1"/>
          </p:cNvSpPr>
          <p:nvPr/>
        </p:nvSpPr>
        <p:spPr bwMode="auto">
          <a:xfrm>
            <a:off x="2096290" y="4144284"/>
            <a:ext cx="5257800" cy="2574925"/>
          </a:xfrm>
          <a:prstGeom prst="rect">
            <a:avLst/>
          </a:prstGeom>
          <a:noFill/>
          <a:ln w="12700" cap="sq">
            <a:solidFill>
              <a:schemeClr val="tx1"/>
            </a:solidFill>
            <a:miter lim="800000"/>
            <a:headEnd type="none" w="sm" len="sm"/>
            <a:tailEnd type="none" w="sm" len="sm"/>
          </a:ln>
          <a:effectLst/>
        </p:spPr>
        <p:txBody>
          <a:bodyPr wrap="none" anchor="ct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b="0">
              <a:ea typeface="宋体" panose="02010600030101010101" pitchFamily="2" charset="-122"/>
            </a:endParaRPr>
          </a:p>
        </p:txBody>
      </p:sp>
      <p:sp>
        <p:nvSpPr>
          <p:cNvPr id="5" name="Oval 5">
            <a:extLst>
              <a:ext uri="{FF2B5EF4-FFF2-40B4-BE49-F238E27FC236}">
                <a16:creationId xmlns:a16="http://schemas.microsoft.com/office/drawing/2014/main" id="{B8B4FC57-0EB2-BF4A-84EE-DBE374A45136}"/>
              </a:ext>
            </a:extLst>
          </p:cNvPr>
          <p:cNvSpPr>
            <a:spLocks noChangeArrowheads="1"/>
          </p:cNvSpPr>
          <p:nvPr/>
        </p:nvSpPr>
        <p:spPr bwMode="auto">
          <a:xfrm>
            <a:off x="2553490" y="4304621"/>
            <a:ext cx="1219200" cy="762000"/>
          </a:xfrm>
          <a:prstGeom prst="ellips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kumimoji="1" lang="zh-CN" altLang="en-US" b="1">
                <a:effectLst>
                  <a:outerShdw blurRad="38100" dist="38100" dir="2700000" algn="tl">
                    <a:srgbClr val="C0C0C0"/>
                  </a:outerShdw>
                </a:effectLst>
                <a:latin typeface="Times New Roman" panose="02020603050405020304" pitchFamily="18" charset="0"/>
              </a:rPr>
              <a:t>应用程序</a:t>
            </a:r>
            <a:r>
              <a:rPr kumimoji="1" lang="en-US" altLang="zh-CN" b="1">
                <a:effectLst>
                  <a:outerShdw blurRad="38100" dist="38100" dir="2700000" algn="tl">
                    <a:srgbClr val="C0C0C0"/>
                  </a:outerShdw>
                </a:effectLst>
                <a:latin typeface="Times New Roman" panose="02020603050405020304" pitchFamily="18" charset="0"/>
              </a:rPr>
              <a:t>1</a:t>
            </a:r>
          </a:p>
        </p:txBody>
      </p:sp>
      <p:sp>
        <p:nvSpPr>
          <p:cNvPr id="6" name="Rectangle 6">
            <a:extLst>
              <a:ext uri="{FF2B5EF4-FFF2-40B4-BE49-F238E27FC236}">
                <a16:creationId xmlns:a16="http://schemas.microsoft.com/office/drawing/2014/main" id="{8B6757FF-23C5-604F-A268-472BE84B3732}"/>
              </a:ext>
            </a:extLst>
          </p:cNvPr>
          <p:cNvSpPr>
            <a:spLocks noChangeArrowheads="1"/>
          </p:cNvSpPr>
          <p:nvPr/>
        </p:nvSpPr>
        <p:spPr bwMode="auto">
          <a:xfrm>
            <a:off x="2096290" y="5447621"/>
            <a:ext cx="5257800" cy="457200"/>
          </a:xfrm>
          <a:prstGeom prst="rect">
            <a:avLst/>
          </a:prstGeom>
          <a:solidFill>
            <a:srgbClr val="CC33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kumimoji="1" lang="zh-CN" altLang="en-US" sz="2400" b="1" dirty="0">
                <a:solidFill>
                  <a:schemeClr val="bg1"/>
                </a:solidFill>
                <a:effectLst>
                  <a:outerShdw blurRad="38100" dist="38100" dir="2700000" algn="tl">
                    <a:srgbClr val="000000"/>
                  </a:outerShdw>
                </a:effectLst>
                <a:latin typeface="Times New Roman" panose="02020603050405020304" pitchFamily="18" charset="0"/>
              </a:rPr>
              <a:t>由应用程序调用的系统函数</a:t>
            </a:r>
          </a:p>
        </p:txBody>
      </p:sp>
      <p:sp>
        <p:nvSpPr>
          <p:cNvPr id="7" name="Text Box 7">
            <a:extLst>
              <a:ext uri="{FF2B5EF4-FFF2-40B4-BE49-F238E27FC236}">
                <a16:creationId xmlns:a16="http://schemas.microsoft.com/office/drawing/2014/main" id="{0D1040D7-1B0B-0545-B2D9-0BAE0340EB18}"/>
              </a:ext>
            </a:extLst>
          </p:cNvPr>
          <p:cNvSpPr txBox="1">
            <a:spLocks noChangeArrowheads="1"/>
          </p:cNvSpPr>
          <p:nvPr/>
        </p:nvSpPr>
        <p:spPr bwMode="auto">
          <a:xfrm>
            <a:off x="2096290" y="6209621"/>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b="0" dirty="0">
                <a:latin typeface="Microsoft YaHei UI" panose="020B0503020204020204" pitchFamily="34" charset="-122"/>
                <a:ea typeface="Microsoft YaHei UI" panose="020B0503020204020204" pitchFamily="34" charset="-122"/>
              </a:rPr>
              <a:t>包括</a:t>
            </a:r>
            <a:r>
              <a:rPr kumimoji="1" lang="en-US" altLang="zh-CN" sz="2400" b="0" dirty="0">
                <a:latin typeface="Microsoft YaHei UI" panose="020B0503020204020204" pitchFamily="34" charset="-122"/>
                <a:ea typeface="Microsoft YaHei UI" panose="020B0503020204020204" pitchFamily="34" charset="-122"/>
              </a:rPr>
              <a:t>TCP/IP</a:t>
            </a:r>
            <a:r>
              <a:rPr kumimoji="1" lang="zh-CN" altLang="en-US" sz="2400" b="0" dirty="0">
                <a:latin typeface="Microsoft YaHei UI" panose="020B0503020204020204" pitchFamily="34" charset="-122"/>
                <a:ea typeface="Microsoft YaHei UI" panose="020B0503020204020204" pitchFamily="34" charset="-122"/>
              </a:rPr>
              <a:t>协议软件的操作系统内核</a:t>
            </a:r>
          </a:p>
        </p:txBody>
      </p:sp>
      <p:sp>
        <p:nvSpPr>
          <p:cNvPr id="8" name="Oval 8">
            <a:extLst>
              <a:ext uri="{FF2B5EF4-FFF2-40B4-BE49-F238E27FC236}">
                <a16:creationId xmlns:a16="http://schemas.microsoft.com/office/drawing/2014/main" id="{7D51E6AD-4E31-FB46-99B1-0DB4B85B926A}"/>
              </a:ext>
            </a:extLst>
          </p:cNvPr>
          <p:cNvSpPr>
            <a:spLocks noChangeArrowheads="1"/>
          </p:cNvSpPr>
          <p:nvPr/>
        </p:nvSpPr>
        <p:spPr bwMode="auto">
          <a:xfrm>
            <a:off x="4229890" y="4362890"/>
            <a:ext cx="1219200" cy="762000"/>
          </a:xfrm>
          <a:prstGeom prst="ellipse">
            <a:avLst/>
          </a:prstGeom>
          <a:noFill/>
          <a:ln w="12700" cap="sq" algn="ctr">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kumimoji="1" lang="zh-CN" altLang="en-US" b="1" dirty="0">
                <a:effectLst>
                  <a:outerShdw blurRad="38100" dist="38100" dir="2700000" algn="tl">
                    <a:srgbClr val="C0C0C0"/>
                  </a:outerShdw>
                </a:effectLst>
                <a:latin typeface="Times New Roman" panose="02020603050405020304" pitchFamily="18" charset="0"/>
              </a:rPr>
              <a:t>应用程序</a:t>
            </a:r>
            <a:r>
              <a:rPr kumimoji="1" lang="en-US" altLang="zh-CN" b="1" dirty="0">
                <a:effectLst>
                  <a:outerShdw blurRad="38100" dist="38100" dir="2700000" algn="tl">
                    <a:srgbClr val="C0C0C0"/>
                  </a:outerShdw>
                </a:effectLst>
                <a:latin typeface="Times New Roman" panose="02020603050405020304" pitchFamily="18" charset="0"/>
              </a:rPr>
              <a:t>2</a:t>
            </a:r>
          </a:p>
        </p:txBody>
      </p:sp>
      <p:sp>
        <p:nvSpPr>
          <p:cNvPr id="9" name="Oval 9">
            <a:extLst>
              <a:ext uri="{FF2B5EF4-FFF2-40B4-BE49-F238E27FC236}">
                <a16:creationId xmlns:a16="http://schemas.microsoft.com/office/drawing/2014/main" id="{9C2FA0B0-9C20-C34E-8C1C-852582A5A8E2}"/>
              </a:ext>
            </a:extLst>
          </p:cNvPr>
          <p:cNvSpPr>
            <a:spLocks noChangeArrowheads="1"/>
          </p:cNvSpPr>
          <p:nvPr/>
        </p:nvSpPr>
        <p:spPr bwMode="auto">
          <a:xfrm>
            <a:off x="5830090" y="4304621"/>
            <a:ext cx="1219200" cy="762000"/>
          </a:xfrm>
          <a:prstGeom prst="ellipse">
            <a:avLst/>
          </a:prstGeom>
          <a:noFill/>
          <a:ln w="12700" cap="sq" algn="ctr">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kumimoji="1" lang="zh-CN" altLang="en-US" b="1" dirty="0">
                <a:effectLst>
                  <a:outerShdw blurRad="38100" dist="38100" dir="2700000" algn="tl">
                    <a:srgbClr val="C0C0C0"/>
                  </a:outerShdw>
                </a:effectLst>
                <a:latin typeface="Times New Roman" panose="02020603050405020304" pitchFamily="18" charset="0"/>
              </a:rPr>
              <a:t>应用程序</a:t>
            </a:r>
            <a:r>
              <a:rPr kumimoji="1" lang="en-US" altLang="zh-CN" b="1" dirty="0">
                <a:effectLst>
                  <a:outerShdw blurRad="38100" dist="38100" dir="2700000" algn="tl">
                    <a:srgbClr val="C0C0C0"/>
                  </a:outerShdw>
                </a:effectLst>
                <a:latin typeface="Times New Roman" panose="02020603050405020304" pitchFamily="18" charset="0"/>
              </a:rPr>
              <a:t>3</a:t>
            </a:r>
          </a:p>
        </p:txBody>
      </p:sp>
      <p:sp>
        <p:nvSpPr>
          <p:cNvPr id="10" name="Text Box 10">
            <a:extLst>
              <a:ext uri="{FF2B5EF4-FFF2-40B4-BE49-F238E27FC236}">
                <a16:creationId xmlns:a16="http://schemas.microsoft.com/office/drawing/2014/main" id="{9C7EAE42-BB5E-174A-AEE0-6B95DCE3CBBB}"/>
              </a:ext>
            </a:extLst>
          </p:cNvPr>
          <p:cNvSpPr txBox="1">
            <a:spLocks noChangeArrowheads="1"/>
          </p:cNvSpPr>
          <p:nvPr/>
        </p:nvSpPr>
        <p:spPr bwMode="auto">
          <a:xfrm>
            <a:off x="7887490" y="4457021"/>
            <a:ext cx="32590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1800" dirty="0">
                <a:latin typeface="Microsoft YaHei UI" panose="020B0503020204020204" pitchFamily="34" charset="-122"/>
                <a:ea typeface="Microsoft YaHei UI" panose="020B0503020204020204" pitchFamily="34" charset="-122"/>
              </a:rPr>
              <a:t>用户地址空间中的应用程序</a:t>
            </a:r>
          </a:p>
        </p:txBody>
      </p:sp>
      <p:sp>
        <p:nvSpPr>
          <p:cNvPr id="11" name="Text Box 11">
            <a:extLst>
              <a:ext uri="{FF2B5EF4-FFF2-40B4-BE49-F238E27FC236}">
                <a16:creationId xmlns:a16="http://schemas.microsoft.com/office/drawing/2014/main" id="{4948B339-34B5-A44C-AC23-2F2B26CA97C5}"/>
              </a:ext>
            </a:extLst>
          </p:cNvPr>
          <p:cNvSpPr txBox="1">
            <a:spLocks noChangeArrowheads="1"/>
          </p:cNvSpPr>
          <p:nvPr/>
        </p:nvSpPr>
        <p:spPr bwMode="auto">
          <a:xfrm>
            <a:off x="7887490" y="5371421"/>
            <a:ext cx="3259044"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1800" dirty="0">
                <a:latin typeface="Microsoft YaHei UI" panose="020B0503020204020204" pitchFamily="34" charset="-122"/>
                <a:ea typeface="Microsoft YaHei UI" panose="020B0503020204020204" pitchFamily="34" charset="-122"/>
              </a:rPr>
              <a:t>系统调用接口</a:t>
            </a:r>
          </a:p>
        </p:txBody>
      </p:sp>
      <p:sp>
        <p:nvSpPr>
          <p:cNvPr id="12" name="Text Box 12">
            <a:extLst>
              <a:ext uri="{FF2B5EF4-FFF2-40B4-BE49-F238E27FC236}">
                <a16:creationId xmlns:a16="http://schemas.microsoft.com/office/drawing/2014/main" id="{78F39326-CAEC-6044-BB0B-6F618DEF81CE}"/>
              </a:ext>
            </a:extLst>
          </p:cNvPr>
          <p:cNvSpPr txBox="1">
            <a:spLocks noChangeArrowheads="1"/>
          </p:cNvSpPr>
          <p:nvPr/>
        </p:nvSpPr>
        <p:spPr bwMode="auto">
          <a:xfrm>
            <a:off x="7887490" y="6133421"/>
            <a:ext cx="32590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1800">
                <a:latin typeface="Microsoft YaHei UI" panose="020B0503020204020204" pitchFamily="34" charset="-122"/>
                <a:ea typeface="Microsoft YaHei UI" panose="020B0503020204020204" pitchFamily="34" charset="-122"/>
              </a:rPr>
              <a:t>系统地址中的协议软件</a:t>
            </a:r>
          </a:p>
        </p:txBody>
      </p:sp>
      <p:sp>
        <p:nvSpPr>
          <p:cNvPr id="13" name="Line 13">
            <a:extLst>
              <a:ext uri="{FF2B5EF4-FFF2-40B4-BE49-F238E27FC236}">
                <a16:creationId xmlns:a16="http://schemas.microsoft.com/office/drawing/2014/main" id="{A873C6C0-8604-154C-B61F-9E3740177CE9}"/>
              </a:ext>
            </a:extLst>
          </p:cNvPr>
          <p:cNvSpPr>
            <a:spLocks noChangeShapeType="1"/>
          </p:cNvSpPr>
          <p:nvPr/>
        </p:nvSpPr>
        <p:spPr bwMode="auto">
          <a:xfrm flipH="1">
            <a:off x="7354090" y="6303752"/>
            <a:ext cx="609600" cy="0"/>
          </a:xfrm>
          <a:prstGeom prst="line">
            <a:avLst/>
          </a:prstGeom>
          <a:noFill/>
          <a:ln w="28575" cap="sq">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Line 14">
            <a:extLst>
              <a:ext uri="{FF2B5EF4-FFF2-40B4-BE49-F238E27FC236}">
                <a16:creationId xmlns:a16="http://schemas.microsoft.com/office/drawing/2014/main" id="{B13DBEDA-7A8B-8948-8CB1-EAA78D63AF3F}"/>
              </a:ext>
            </a:extLst>
          </p:cNvPr>
          <p:cNvSpPr>
            <a:spLocks noChangeShapeType="1"/>
          </p:cNvSpPr>
          <p:nvPr/>
        </p:nvSpPr>
        <p:spPr bwMode="auto">
          <a:xfrm flipH="1">
            <a:off x="7354090" y="5564161"/>
            <a:ext cx="609600" cy="0"/>
          </a:xfrm>
          <a:prstGeom prst="line">
            <a:avLst/>
          </a:prstGeom>
          <a:noFill/>
          <a:ln w="28575" cap="sq">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15">
            <a:extLst>
              <a:ext uri="{FF2B5EF4-FFF2-40B4-BE49-F238E27FC236}">
                <a16:creationId xmlns:a16="http://schemas.microsoft.com/office/drawing/2014/main" id="{18D21291-AC15-D746-83B2-BCDF2FA111A7}"/>
              </a:ext>
            </a:extLst>
          </p:cNvPr>
          <p:cNvSpPr>
            <a:spLocks noChangeShapeType="1"/>
          </p:cNvSpPr>
          <p:nvPr/>
        </p:nvSpPr>
        <p:spPr bwMode="auto">
          <a:xfrm flipH="1">
            <a:off x="7354090" y="4654244"/>
            <a:ext cx="609600" cy="0"/>
          </a:xfrm>
          <a:prstGeom prst="line">
            <a:avLst/>
          </a:prstGeom>
          <a:noFill/>
          <a:ln w="28575" cap="sq">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16">
            <a:extLst>
              <a:ext uri="{FF2B5EF4-FFF2-40B4-BE49-F238E27FC236}">
                <a16:creationId xmlns:a16="http://schemas.microsoft.com/office/drawing/2014/main" id="{154DBD84-EC36-9545-B4C5-F2234C9D144E}"/>
              </a:ext>
            </a:extLst>
          </p:cNvPr>
          <p:cNvSpPr>
            <a:spLocks noChangeShapeType="1"/>
          </p:cNvSpPr>
          <p:nvPr/>
        </p:nvSpPr>
        <p:spPr bwMode="auto">
          <a:xfrm flipH="1">
            <a:off x="6592090" y="5066621"/>
            <a:ext cx="0" cy="381000"/>
          </a:xfrm>
          <a:prstGeom prst="line">
            <a:avLst/>
          </a:prstGeom>
          <a:noFill/>
          <a:ln w="12700" cap="sq">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Line 17">
            <a:extLst>
              <a:ext uri="{FF2B5EF4-FFF2-40B4-BE49-F238E27FC236}">
                <a16:creationId xmlns:a16="http://schemas.microsoft.com/office/drawing/2014/main" id="{A870FDD6-9D44-0E4F-A442-B31793705FDC}"/>
              </a:ext>
            </a:extLst>
          </p:cNvPr>
          <p:cNvSpPr>
            <a:spLocks noChangeShapeType="1"/>
          </p:cNvSpPr>
          <p:nvPr/>
        </p:nvSpPr>
        <p:spPr bwMode="auto">
          <a:xfrm flipH="1">
            <a:off x="4991890" y="5066621"/>
            <a:ext cx="1295400" cy="381000"/>
          </a:xfrm>
          <a:prstGeom prst="line">
            <a:avLst/>
          </a:prstGeom>
          <a:noFill/>
          <a:ln w="12700" cap="sq">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Line 18">
            <a:extLst>
              <a:ext uri="{FF2B5EF4-FFF2-40B4-BE49-F238E27FC236}">
                <a16:creationId xmlns:a16="http://schemas.microsoft.com/office/drawing/2014/main" id="{DA990262-C7E7-864A-940C-B7FF636D98A1}"/>
              </a:ext>
            </a:extLst>
          </p:cNvPr>
          <p:cNvSpPr>
            <a:spLocks noChangeShapeType="1"/>
          </p:cNvSpPr>
          <p:nvPr/>
        </p:nvSpPr>
        <p:spPr bwMode="auto">
          <a:xfrm flipH="1">
            <a:off x="3163090" y="4990421"/>
            <a:ext cx="2819400" cy="457200"/>
          </a:xfrm>
          <a:prstGeom prst="line">
            <a:avLst/>
          </a:prstGeom>
          <a:noFill/>
          <a:ln w="12700" cap="sq">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Line 19">
            <a:extLst>
              <a:ext uri="{FF2B5EF4-FFF2-40B4-BE49-F238E27FC236}">
                <a16:creationId xmlns:a16="http://schemas.microsoft.com/office/drawing/2014/main" id="{67196DC6-74CA-B346-B6CF-AB54F8F5134E}"/>
              </a:ext>
            </a:extLst>
          </p:cNvPr>
          <p:cNvSpPr>
            <a:spLocks noChangeShapeType="1"/>
          </p:cNvSpPr>
          <p:nvPr/>
        </p:nvSpPr>
        <p:spPr bwMode="auto">
          <a:xfrm>
            <a:off x="4991890" y="5142821"/>
            <a:ext cx="0" cy="304800"/>
          </a:xfrm>
          <a:prstGeom prst="line">
            <a:avLst/>
          </a:prstGeom>
          <a:noFill/>
          <a:ln w="12700" cap="sq">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20">
            <a:extLst>
              <a:ext uri="{FF2B5EF4-FFF2-40B4-BE49-F238E27FC236}">
                <a16:creationId xmlns:a16="http://schemas.microsoft.com/office/drawing/2014/main" id="{92D10172-EE45-5A49-B093-16001A9B8ECB}"/>
              </a:ext>
            </a:extLst>
          </p:cNvPr>
          <p:cNvSpPr>
            <a:spLocks noChangeShapeType="1"/>
          </p:cNvSpPr>
          <p:nvPr/>
        </p:nvSpPr>
        <p:spPr bwMode="auto">
          <a:xfrm flipH="1">
            <a:off x="4610890" y="5142821"/>
            <a:ext cx="152400" cy="304800"/>
          </a:xfrm>
          <a:prstGeom prst="line">
            <a:avLst/>
          </a:prstGeom>
          <a:noFill/>
          <a:ln w="12700" cap="sq">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1">
            <a:extLst>
              <a:ext uri="{FF2B5EF4-FFF2-40B4-BE49-F238E27FC236}">
                <a16:creationId xmlns:a16="http://schemas.microsoft.com/office/drawing/2014/main" id="{B6521127-1B5F-2D48-9E57-2D6269B18C64}"/>
              </a:ext>
            </a:extLst>
          </p:cNvPr>
          <p:cNvSpPr>
            <a:spLocks noChangeShapeType="1"/>
          </p:cNvSpPr>
          <p:nvPr/>
        </p:nvSpPr>
        <p:spPr bwMode="auto">
          <a:xfrm>
            <a:off x="3163090" y="5066621"/>
            <a:ext cx="0" cy="381000"/>
          </a:xfrm>
          <a:prstGeom prst="line">
            <a:avLst/>
          </a:prstGeom>
          <a:noFill/>
          <a:ln w="12700" cap="sq">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3531575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72BAB-428E-CE45-8E52-0A034A054F05}"/>
              </a:ext>
            </a:extLst>
          </p:cNvPr>
          <p:cNvSpPr>
            <a:spLocks noGrp="1"/>
          </p:cNvSpPr>
          <p:nvPr>
            <p:ph type="title"/>
          </p:nvPr>
        </p:nvSpPr>
        <p:spPr/>
        <p:txBody>
          <a:bodyPr/>
          <a:lstStyle/>
          <a:p>
            <a:r>
              <a:rPr lang="en-US" altLang="zh-CN" dirty="0"/>
              <a:t>LINUX</a:t>
            </a:r>
            <a:r>
              <a:rPr lang="zh-CN" altLang="en-US" dirty="0"/>
              <a:t>中提供的基本</a:t>
            </a:r>
            <a:r>
              <a:rPr lang="en-US" altLang="zh-CN" dirty="0"/>
              <a:t>I/O</a:t>
            </a:r>
            <a:r>
              <a:rPr lang="zh-CN" altLang="en-US" dirty="0"/>
              <a:t>功能</a:t>
            </a:r>
            <a:endParaRPr kumimoji="1" lang="zh-CN" altLang="en-US" dirty="0"/>
          </a:p>
        </p:txBody>
      </p:sp>
      <p:sp>
        <p:nvSpPr>
          <p:cNvPr id="3" name="内容占位符 2">
            <a:extLst>
              <a:ext uri="{FF2B5EF4-FFF2-40B4-BE49-F238E27FC236}">
                <a16:creationId xmlns:a16="http://schemas.microsoft.com/office/drawing/2014/main" id="{28F906F9-9E99-B04F-AEDE-691573C3BF45}"/>
              </a:ext>
            </a:extLst>
          </p:cNvPr>
          <p:cNvSpPr>
            <a:spLocks noGrp="1"/>
          </p:cNvSpPr>
          <p:nvPr>
            <p:ph idx="1"/>
          </p:nvPr>
        </p:nvSpPr>
        <p:spPr/>
        <p:txBody>
          <a:bodyPr/>
          <a:lstStyle/>
          <a:p>
            <a:r>
              <a:rPr lang="zh-CN" altLang="en-US" dirty="0"/>
              <a:t>理解基本</a:t>
            </a:r>
            <a:r>
              <a:rPr lang="en-US" altLang="zh-CN" dirty="0"/>
              <a:t>I/O</a:t>
            </a:r>
            <a:r>
              <a:rPr lang="zh-CN" altLang="en-US" dirty="0"/>
              <a:t>如何扩展功能，六个基本的系统函数：</a:t>
            </a:r>
          </a:p>
          <a:p>
            <a:endParaRPr kumimoji="1" lang="zh-CN" altLang="en-US" dirty="0"/>
          </a:p>
        </p:txBody>
      </p:sp>
      <p:sp>
        <p:nvSpPr>
          <p:cNvPr id="4" name="Line 5">
            <a:extLst>
              <a:ext uri="{FF2B5EF4-FFF2-40B4-BE49-F238E27FC236}">
                <a16:creationId xmlns:a16="http://schemas.microsoft.com/office/drawing/2014/main" id="{F0C37598-7F7B-0F43-8392-36546E2BC8DE}"/>
              </a:ext>
            </a:extLst>
          </p:cNvPr>
          <p:cNvSpPr>
            <a:spLocks noChangeShapeType="1"/>
          </p:cNvSpPr>
          <p:nvPr/>
        </p:nvSpPr>
        <p:spPr bwMode="auto">
          <a:xfrm>
            <a:off x="2485962" y="2325914"/>
            <a:ext cx="0" cy="381000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icrosoft YaHei UI" panose="020B0503020204020204" pitchFamily="34" charset="-122"/>
              <a:ea typeface="Microsoft YaHei UI" panose="020B0503020204020204" pitchFamily="34" charset="-122"/>
            </a:endParaRPr>
          </a:p>
        </p:txBody>
      </p:sp>
      <p:sp>
        <p:nvSpPr>
          <p:cNvPr id="5" name="Text Box 6">
            <a:extLst>
              <a:ext uri="{FF2B5EF4-FFF2-40B4-BE49-F238E27FC236}">
                <a16:creationId xmlns:a16="http://schemas.microsoft.com/office/drawing/2014/main" id="{4CA83A3D-A5F2-1748-978A-B6092BE02889}"/>
              </a:ext>
            </a:extLst>
          </p:cNvPr>
          <p:cNvSpPr txBox="1">
            <a:spLocks noChangeArrowheads="1"/>
          </p:cNvSpPr>
          <p:nvPr/>
        </p:nvSpPr>
        <p:spPr bwMode="auto">
          <a:xfrm>
            <a:off x="1117537" y="2181452"/>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b="0" dirty="0">
                <a:latin typeface="Microsoft YaHei UI" panose="020B0503020204020204" pitchFamily="34" charset="-122"/>
                <a:ea typeface="Microsoft YaHei UI" panose="020B0503020204020204" pitchFamily="34" charset="-122"/>
              </a:rPr>
              <a:t>操作</a:t>
            </a:r>
          </a:p>
        </p:txBody>
      </p:sp>
      <p:sp>
        <p:nvSpPr>
          <p:cNvPr id="6" name="Text Box 7">
            <a:extLst>
              <a:ext uri="{FF2B5EF4-FFF2-40B4-BE49-F238E27FC236}">
                <a16:creationId xmlns:a16="http://schemas.microsoft.com/office/drawing/2014/main" id="{164946AD-5C51-CF49-BBAD-60C17A8FC330}"/>
              </a:ext>
            </a:extLst>
          </p:cNvPr>
          <p:cNvSpPr txBox="1">
            <a:spLocks noChangeArrowheads="1"/>
          </p:cNvSpPr>
          <p:nvPr/>
        </p:nvSpPr>
        <p:spPr bwMode="auto">
          <a:xfrm>
            <a:off x="4141724" y="2181452"/>
            <a:ext cx="129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b="0">
                <a:latin typeface="Microsoft YaHei UI" panose="020B0503020204020204" pitchFamily="34" charset="-122"/>
                <a:ea typeface="Microsoft YaHei UI" panose="020B0503020204020204" pitchFamily="34" charset="-122"/>
              </a:rPr>
              <a:t>含义</a:t>
            </a:r>
          </a:p>
        </p:txBody>
      </p:sp>
      <p:sp>
        <p:nvSpPr>
          <p:cNvPr id="7" name="Text Box 8">
            <a:extLst>
              <a:ext uri="{FF2B5EF4-FFF2-40B4-BE49-F238E27FC236}">
                <a16:creationId xmlns:a16="http://schemas.microsoft.com/office/drawing/2014/main" id="{28773C19-073B-8D4D-A9CB-954F5B10C105}"/>
              </a:ext>
            </a:extLst>
          </p:cNvPr>
          <p:cNvSpPr txBox="1">
            <a:spLocks noChangeArrowheads="1"/>
          </p:cNvSpPr>
          <p:nvPr/>
        </p:nvSpPr>
        <p:spPr bwMode="auto">
          <a:xfrm>
            <a:off x="1106424" y="2732314"/>
            <a:ext cx="1676400"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0" dirty="0">
                <a:latin typeface="Microsoft YaHei UI" panose="020B0503020204020204" pitchFamily="34" charset="-122"/>
                <a:ea typeface="Microsoft YaHei UI" panose="020B0503020204020204" pitchFamily="34" charset="-122"/>
              </a:rPr>
              <a:t>Open</a:t>
            </a:r>
          </a:p>
          <a:p>
            <a:pPr eaLnBrk="1" hangingPunct="1">
              <a:spcBef>
                <a:spcPct val="50000"/>
              </a:spcBef>
              <a:buFontTx/>
              <a:buNone/>
            </a:pPr>
            <a:r>
              <a:rPr kumimoji="1" lang="en-US" altLang="zh-CN" sz="2400" b="0" dirty="0">
                <a:latin typeface="Microsoft YaHei UI" panose="020B0503020204020204" pitchFamily="34" charset="-122"/>
                <a:ea typeface="Microsoft YaHei UI" panose="020B0503020204020204" pitchFamily="34" charset="-122"/>
              </a:rPr>
              <a:t>Close</a:t>
            </a:r>
          </a:p>
          <a:p>
            <a:pPr eaLnBrk="1" hangingPunct="1">
              <a:spcBef>
                <a:spcPct val="50000"/>
              </a:spcBef>
              <a:buFontTx/>
              <a:buNone/>
            </a:pPr>
            <a:r>
              <a:rPr kumimoji="1" lang="en-US" altLang="zh-CN" sz="2400" b="0" dirty="0">
                <a:latin typeface="Microsoft YaHei UI" panose="020B0503020204020204" pitchFamily="34" charset="-122"/>
                <a:ea typeface="Microsoft YaHei UI" panose="020B0503020204020204" pitchFamily="34" charset="-122"/>
              </a:rPr>
              <a:t>Read</a:t>
            </a:r>
          </a:p>
          <a:p>
            <a:pPr eaLnBrk="1" hangingPunct="1">
              <a:spcBef>
                <a:spcPct val="50000"/>
              </a:spcBef>
              <a:buFontTx/>
              <a:buNone/>
            </a:pPr>
            <a:r>
              <a:rPr kumimoji="1" lang="en-US" altLang="zh-CN" sz="2400" b="0" dirty="0">
                <a:latin typeface="Microsoft YaHei UI" panose="020B0503020204020204" pitchFamily="34" charset="-122"/>
                <a:ea typeface="Microsoft YaHei UI" panose="020B0503020204020204" pitchFamily="34" charset="-122"/>
              </a:rPr>
              <a:t>Write</a:t>
            </a:r>
          </a:p>
          <a:p>
            <a:pPr eaLnBrk="1" hangingPunct="1">
              <a:spcBef>
                <a:spcPct val="50000"/>
              </a:spcBef>
              <a:buFontTx/>
              <a:buNone/>
            </a:pPr>
            <a:r>
              <a:rPr kumimoji="1" lang="en-US" altLang="zh-CN" sz="2400" b="0" dirty="0" err="1">
                <a:latin typeface="Microsoft YaHei UI" panose="020B0503020204020204" pitchFamily="34" charset="-122"/>
                <a:ea typeface="Microsoft YaHei UI" panose="020B0503020204020204" pitchFamily="34" charset="-122"/>
              </a:rPr>
              <a:t>Lseek</a:t>
            </a:r>
            <a:endParaRPr kumimoji="1" lang="en-US" altLang="zh-CN" sz="2400" b="0" dirty="0">
              <a:latin typeface="Microsoft YaHei UI" panose="020B0503020204020204" pitchFamily="34" charset="-122"/>
              <a:ea typeface="Microsoft YaHei UI" panose="020B0503020204020204" pitchFamily="34" charset="-122"/>
            </a:endParaRPr>
          </a:p>
          <a:p>
            <a:pPr eaLnBrk="1" hangingPunct="1">
              <a:spcBef>
                <a:spcPct val="50000"/>
              </a:spcBef>
              <a:buFontTx/>
              <a:buNone/>
            </a:pPr>
            <a:r>
              <a:rPr kumimoji="1" lang="en-US" altLang="zh-CN" sz="2400" b="0" dirty="0" err="1">
                <a:latin typeface="Microsoft YaHei UI" panose="020B0503020204020204" pitchFamily="34" charset="-122"/>
                <a:ea typeface="Microsoft YaHei UI" panose="020B0503020204020204" pitchFamily="34" charset="-122"/>
              </a:rPr>
              <a:t>Ioctl</a:t>
            </a:r>
            <a:endParaRPr kumimoji="1" lang="en-US" altLang="zh-CN" sz="2400" b="0" dirty="0">
              <a:latin typeface="Microsoft YaHei UI" panose="020B0503020204020204" pitchFamily="34" charset="-122"/>
              <a:ea typeface="Microsoft YaHei UI" panose="020B0503020204020204" pitchFamily="34" charset="-122"/>
            </a:endParaRPr>
          </a:p>
        </p:txBody>
      </p:sp>
      <p:sp>
        <p:nvSpPr>
          <p:cNvPr id="8" name="Text Box 9">
            <a:extLst>
              <a:ext uri="{FF2B5EF4-FFF2-40B4-BE49-F238E27FC236}">
                <a16:creationId xmlns:a16="http://schemas.microsoft.com/office/drawing/2014/main" id="{365648D5-7695-4B46-859D-97150DAC5868}"/>
              </a:ext>
            </a:extLst>
          </p:cNvPr>
          <p:cNvSpPr txBox="1">
            <a:spLocks noChangeArrowheads="1"/>
          </p:cNvSpPr>
          <p:nvPr/>
        </p:nvSpPr>
        <p:spPr bwMode="auto">
          <a:xfrm>
            <a:off x="2557399" y="2730409"/>
            <a:ext cx="5715000"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dirty="0">
                <a:latin typeface="Microsoft YaHei UI" panose="020B0503020204020204" pitchFamily="34" charset="-122"/>
                <a:ea typeface="Microsoft YaHei UI" panose="020B0503020204020204" pitchFamily="34" charset="-122"/>
              </a:rPr>
              <a:t>为输入或输出操作准备一个设备或者文件</a:t>
            </a:r>
          </a:p>
          <a:p>
            <a:pPr eaLnBrk="1" hangingPunct="1">
              <a:spcBef>
                <a:spcPct val="50000"/>
              </a:spcBef>
              <a:buFontTx/>
              <a:buNone/>
            </a:pPr>
            <a:r>
              <a:rPr kumimoji="1" lang="zh-CN" altLang="en-US" sz="2400" dirty="0">
                <a:latin typeface="Microsoft YaHei UI" panose="020B0503020204020204" pitchFamily="34" charset="-122"/>
                <a:ea typeface="Microsoft YaHei UI" panose="020B0503020204020204" pitchFamily="34" charset="-122"/>
              </a:rPr>
              <a:t>终止使用以前已打开的设备或者文件</a:t>
            </a:r>
          </a:p>
          <a:p>
            <a:pPr eaLnBrk="1" hangingPunct="1">
              <a:spcBef>
                <a:spcPct val="50000"/>
              </a:spcBef>
              <a:buFontTx/>
              <a:buNone/>
            </a:pPr>
            <a:r>
              <a:rPr kumimoji="1" lang="zh-CN" altLang="en-US" sz="2400" dirty="0">
                <a:latin typeface="Microsoft YaHei UI" panose="020B0503020204020204" pitchFamily="34" charset="-122"/>
                <a:ea typeface="Microsoft YaHei UI" panose="020B0503020204020204" pitchFamily="34" charset="-122"/>
              </a:rPr>
              <a:t>从输入设备或者文件中得到数据</a:t>
            </a:r>
          </a:p>
          <a:p>
            <a:pPr eaLnBrk="1" hangingPunct="1">
              <a:spcBef>
                <a:spcPct val="50000"/>
              </a:spcBef>
              <a:buFontTx/>
              <a:buNone/>
            </a:pPr>
            <a:r>
              <a:rPr kumimoji="1" lang="zh-CN" altLang="en-US" sz="2400" dirty="0">
                <a:latin typeface="Microsoft YaHei UI" panose="020B0503020204020204" pitchFamily="34" charset="-122"/>
                <a:ea typeface="Microsoft YaHei UI" panose="020B0503020204020204" pitchFamily="34" charset="-122"/>
              </a:rPr>
              <a:t>数据从应用程序存储器传到设备或文件中</a:t>
            </a:r>
          </a:p>
          <a:p>
            <a:pPr eaLnBrk="1" hangingPunct="1">
              <a:spcBef>
                <a:spcPct val="50000"/>
              </a:spcBef>
              <a:buFontTx/>
              <a:buNone/>
            </a:pPr>
            <a:r>
              <a:rPr kumimoji="1" lang="zh-CN" altLang="en-US" sz="2400" dirty="0">
                <a:latin typeface="Microsoft YaHei UI" panose="020B0503020204020204" pitchFamily="34" charset="-122"/>
                <a:ea typeface="Microsoft YaHei UI" panose="020B0503020204020204" pitchFamily="34" charset="-122"/>
              </a:rPr>
              <a:t>转到文件或者设备中的某个指定位置</a:t>
            </a:r>
          </a:p>
          <a:p>
            <a:pPr eaLnBrk="1" hangingPunct="1">
              <a:spcBef>
                <a:spcPct val="50000"/>
              </a:spcBef>
              <a:buFontTx/>
              <a:buNone/>
            </a:pPr>
            <a:r>
              <a:rPr kumimoji="1" lang="zh-CN" altLang="en-US" sz="2400" dirty="0">
                <a:latin typeface="Microsoft YaHei UI" panose="020B0503020204020204" pitchFamily="34" charset="-122"/>
                <a:ea typeface="Microsoft YaHei UI" panose="020B0503020204020204" pitchFamily="34" charset="-122"/>
              </a:rPr>
              <a:t>控制设备或者用于访问该设备的软件</a:t>
            </a:r>
          </a:p>
        </p:txBody>
      </p:sp>
      <p:sp>
        <p:nvSpPr>
          <p:cNvPr id="9" name="Line 4">
            <a:extLst>
              <a:ext uri="{FF2B5EF4-FFF2-40B4-BE49-F238E27FC236}">
                <a16:creationId xmlns:a16="http://schemas.microsoft.com/office/drawing/2014/main" id="{435C5098-6978-FF4C-AAE9-2EFBFF27B8A7}"/>
              </a:ext>
            </a:extLst>
          </p:cNvPr>
          <p:cNvSpPr>
            <a:spLocks noChangeShapeType="1"/>
          </p:cNvSpPr>
          <p:nvPr/>
        </p:nvSpPr>
        <p:spPr bwMode="auto">
          <a:xfrm>
            <a:off x="1117537" y="2730409"/>
            <a:ext cx="75438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90140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563270" y="2636960"/>
            <a:ext cx="3901389" cy="405045"/>
            <a:chOff x="727761" y="2552005"/>
            <a:chExt cx="3901389" cy="405045"/>
          </a:xfrm>
        </p:grpSpPr>
        <p:sp>
          <p:nvSpPr>
            <p:cNvPr id="38" name="Oval 5"/>
            <p:cNvSpPr/>
            <p:nvPr/>
          </p:nvSpPr>
          <p:spPr bwMode="auto">
            <a:xfrm>
              <a:off x="727761" y="2552005"/>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01</a:t>
              </a:r>
            </a:p>
          </p:txBody>
        </p:sp>
        <p:sp>
          <p:nvSpPr>
            <p:cNvPr id="41" name="TextBox 13"/>
            <p:cNvSpPr txBox="1"/>
            <p:nvPr/>
          </p:nvSpPr>
          <p:spPr>
            <a:xfrm>
              <a:off x="1340271" y="2650652"/>
              <a:ext cx="3288879" cy="306398"/>
            </a:xfrm>
            <a:prstGeom prst="rect">
              <a:avLst/>
            </a:prstGeom>
            <a:noFill/>
          </p:spPr>
          <p:txBody>
            <a:bodyPr wrap="none" lIns="0" tIns="0" rIns="0" bIns="0" anchor="ctr" anchorCtr="0">
              <a:noAutofit/>
            </a:bodyPr>
            <a:lstStyle/>
            <a:p>
              <a:r>
                <a:rPr lang="zh-CN" altLang="en-US" sz="2400" b="1" dirty="0">
                  <a:solidFill>
                    <a:schemeClr val="accent1"/>
                  </a:solidFill>
                  <a:cs typeface="+mn-ea"/>
                  <a:sym typeface="+mn-lt"/>
                </a:rPr>
                <a:t>网络编程相关基础知识</a:t>
              </a:r>
            </a:p>
          </p:txBody>
        </p:sp>
      </p:grpSp>
      <p:grpSp>
        <p:nvGrpSpPr>
          <p:cNvPr id="44" name="组合 43"/>
          <p:cNvGrpSpPr/>
          <p:nvPr/>
        </p:nvGrpSpPr>
        <p:grpSpPr>
          <a:xfrm>
            <a:off x="1563270" y="3437292"/>
            <a:ext cx="3901389" cy="405045"/>
            <a:chOff x="727761" y="3323530"/>
            <a:chExt cx="3901389" cy="405045"/>
          </a:xfrm>
        </p:grpSpPr>
        <p:sp>
          <p:nvSpPr>
            <p:cNvPr id="42" name="Oval 5"/>
            <p:cNvSpPr/>
            <p:nvPr/>
          </p:nvSpPr>
          <p:spPr bwMode="auto">
            <a:xfrm>
              <a:off x="727761" y="3323530"/>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02</a:t>
              </a:r>
            </a:p>
          </p:txBody>
        </p:sp>
        <p:sp>
          <p:nvSpPr>
            <p:cNvPr id="43" name="TextBox 13"/>
            <p:cNvSpPr txBox="1"/>
            <p:nvPr/>
          </p:nvSpPr>
          <p:spPr>
            <a:xfrm>
              <a:off x="1340271" y="3409951"/>
              <a:ext cx="3288879" cy="219976"/>
            </a:xfrm>
            <a:prstGeom prst="rect">
              <a:avLst/>
            </a:prstGeom>
            <a:noFill/>
          </p:spPr>
          <p:txBody>
            <a:bodyPr wrap="none" lIns="0" tIns="0" rIns="0" bIns="0" anchor="ctr" anchorCtr="0">
              <a:noAutofit/>
            </a:bodyPr>
            <a:lstStyle/>
            <a:p>
              <a:r>
                <a:rPr lang="en-US" altLang="zh-CN" sz="2400" b="1" dirty="0">
                  <a:solidFill>
                    <a:srgbClr val="37415C"/>
                  </a:solidFill>
                  <a:cs typeface="+mn-ea"/>
                  <a:sym typeface="+mn-lt"/>
                </a:rPr>
                <a:t>Socket</a:t>
              </a:r>
              <a:r>
                <a:rPr lang="zh-CN" altLang="en-US" sz="2400" b="1" dirty="0">
                  <a:solidFill>
                    <a:srgbClr val="37415C"/>
                  </a:solidFill>
                  <a:cs typeface="+mn-ea"/>
                  <a:sym typeface="+mn-lt"/>
                </a:rPr>
                <a:t>套接字与循环服务器</a:t>
              </a:r>
            </a:p>
          </p:txBody>
        </p:sp>
      </p:grpSp>
      <p:grpSp>
        <p:nvGrpSpPr>
          <p:cNvPr id="46" name="组合 45"/>
          <p:cNvGrpSpPr/>
          <p:nvPr/>
        </p:nvGrpSpPr>
        <p:grpSpPr>
          <a:xfrm>
            <a:off x="1563270" y="4237624"/>
            <a:ext cx="3901389" cy="405045"/>
            <a:chOff x="727761" y="2552005"/>
            <a:chExt cx="3901389" cy="405045"/>
          </a:xfrm>
        </p:grpSpPr>
        <p:sp>
          <p:nvSpPr>
            <p:cNvPr id="47" name="Oval 5"/>
            <p:cNvSpPr/>
            <p:nvPr/>
          </p:nvSpPr>
          <p:spPr bwMode="auto">
            <a:xfrm>
              <a:off x="727761" y="2552005"/>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03</a:t>
              </a:r>
            </a:p>
          </p:txBody>
        </p:sp>
        <p:sp>
          <p:nvSpPr>
            <p:cNvPr id="48" name="TextBox 13"/>
            <p:cNvSpPr txBox="1"/>
            <p:nvPr/>
          </p:nvSpPr>
          <p:spPr>
            <a:xfrm>
              <a:off x="1340271" y="2650652"/>
              <a:ext cx="3288879" cy="306398"/>
            </a:xfrm>
            <a:prstGeom prst="rect">
              <a:avLst/>
            </a:prstGeom>
            <a:noFill/>
          </p:spPr>
          <p:txBody>
            <a:bodyPr wrap="none" lIns="0" tIns="0" rIns="0" bIns="0" anchor="ctr" anchorCtr="0">
              <a:noAutofit/>
            </a:bodyPr>
            <a:lstStyle/>
            <a:p>
              <a:r>
                <a:rPr lang="zh-CN" altLang="en-US" sz="2400" b="1" dirty="0">
                  <a:solidFill>
                    <a:schemeClr val="accent1"/>
                  </a:solidFill>
                  <a:cs typeface="+mn-ea"/>
                  <a:sym typeface="+mn-lt"/>
                </a:rPr>
                <a:t>客户端、服务器程序设计</a:t>
              </a:r>
              <a:br>
                <a:rPr lang="en-US" altLang="zh-CN" sz="2400" b="1" dirty="0">
                  <a:solidFill>
                    <a:schemeClr val="accent1"/>
                  </a:solidFill>
                  <a:cs typeface="+mn-ea"/>
                  <a:sym typeface="+mn-lt"/>
                </a:rPr>
              </a:br>
              <a:r>
                <a:rPr lang="zh-CN" altLang="en-US" sz="2400" b="1" dirty="0">
                  <a:solidFill>
                    <a:schemeClr val="accent1"/>
                  </a:solidFill>
                  <a:cs typeface="+mn-ea"/>
                  <a:sym typeface="+mn-lt"/>
                </a:rPr>
                <a:t>核心问题解析：以仿</a:t>
              </a:r>
              <a:r>
                <a:rPr lang="en-US" altLang="zh-CN" sz="2400" b="1" dirty="0">
                  <a:solidFill>
                    <a:schemeClr val="accent1"/>
                  </a:solidFill>
                  <a:cs typeface="+mn-ea"/>
                  <a:sym typeface="+mn-lt"/>
                </a:rPr>
                <a:t>QQ</a:t>
              </a:r>
              <a:r>
                <a:rPr lang="zh-CN" altLang="en-US" sz="2400" b="1" dirty="0">
                  <a:solidFill>
                    <a:schemeClr val="accent1"/>
                  </a:solidFill>
                  <a:cs typeface="+mn-ea"/>
                  <a:sym typeface="+mn-lt"/>
                </a:rPr>
                <a:t>的多人</a:t>
              </a:r>
              <a:br>
                <a:rPr lang="en-US" altLang="zh-CN" sz="2400" b="1" dirty="0">
                  <a:solidFill>
                    <a:schemeClr val="accent1"/>
                  </a:solidFill>
                  <a:cs typeface="+mn-ea"/>
                  <a:sym typeface="+mn-lt"/>
                </a:rPr>
              </a:br>
              <a:r>
                <a:rPr lang="zh-CN" altLang="en-US" sz="2400" b="1" dirty="0">
                  <a:solidFill>
                    <a:schemeClr val="accent1"/>
                  </a:solidFill>
                  <a:cs typeface="+mn-ea"/>
                  <a:sym typeface="+mn-lt"/>
                </a:rPr>
                <a:t>即时通信网络应用为例</a:t>
              </a:r>
              <a:endParaRPr lang="en-US" altLang="zh-CN" sz="2400" b="1" dirty="0">
                <a:solidFill>
                  <a:schemeClr val="accent1"/>
                </a:solidFill>
                <a:cs typeface="+mn-ea"/>
                <a:sym typeface="+mn-lt"/>
              </a:endParaRPr>
            </a:p>
          </p:txBody>
        </p:sp>
      </p:grpSp>
      <p:grpSp>
        <p:nvGrpSpPr>
          <p:cNvPr id="55" name="组合 54"/>
          <p:cNvGrpSpPr/>
          <p:nvPr/>
        </p:nvGrpSpPr>
        <p:grpSpPr>
          <a:xfrm>
            <a:off x="6919897" y="2636960"/>
            <a:ext cx="3901389" cy="405045"/>
            <a:chOff x="727761" y="3323530"/>
            <a:chExt cx="3901389" cy="405045"/>
          </a:xfrm>
        </p:grpSpPr>
        <p:sp>
          <p:nvSpPr>
            <p:cNvPr id="56" name="Oval 5"/>
            <p:cNvSpPr/>
            <p:nvPr/>
          </p:nvSpPr>
          <p:spPr bwMode="auto">
            <a:xfrm>
              <a:off x="727761" y="3323530"/>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04</a:t>
              </a:r>
            </a:p>
          </p:txBody>
        </p:sp>
        <p:sp>
          <p:nvSpPr>
            <p:cNvPr id="57" name="TextBox 13"/>
            <p:cNvSpPr txBox="1"/>
            <p:nvPr/>
          </p:nvSpPr>
          <p:spPr>
            <a:xfrm>
              <a:off x="1340271" y="3409951"/>
              <a:ext cx="3288879" cy="219976"/>
            </a:xfrm>
            <a:prstGeom prst="rect">
              <a:avLst/>
            </a:prstGeom>
            <a:noFill/>
          </p:spPr>
          <p:txBody>
            <a:bodyPr wrap="none" lIns="0" tIns="0" rIns="0" bIns="0" anchor="ctr" anchorCtr="0">
              <a:noAutofit/>
            </a:bodyPr>
            <a:lstStyle/>
            <a:p>
              <a:r>
                <a:rPr lang="zh-CN" altLang="en-US" sz="2400" b="1" dirty="0">
                  <a:solidFill>
                    <a:srgbClr val="37415C"/>
                  </a:solidFill>
                  <a:cs typeface="+mn-ea"/>
                  <a:sym typeface="+mn-lt"/>
                </a:rPr>
                <a:t>多进程、多线程并发服务器设计</a:t>
              </a:r>
            </a:p>
          </p:txBody>
        </p:sp>
      </p:grpSp>
      <p:grpSp>
        <p:nvGrpSpPr>
          <p:cNvPr id="58" name="组合 57"/>
          <p:cNvGrpSpPr/>
          <p:nvPr/>
        </p:nvGrpSpPr>
        <p:grpSpPr>
          <a:xfrm>
            <a:off x="6919897" y="3435254"/>
            <a:ext cx="3901389" cy="405045"/>
            <a:chOff x="727761" y="2552005"/>
            <a:chExt cx="3901389" cy="405045"/>
          </a:xfrm>
        </p:grpSpPr>
        <p:sp>
          <p:nvSpPr>
            <p:cNvPr id="59" name="Oval 5"/>
            <p:cNvSpPr/>
            <p:nvPr/>
          </p:nvSpPr>
          <p:spPr bwMode="auto">
            <a:xfrm>
              <a:off x="727761" y="2552005"/>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05</a:t>
              </a:r>
            </a:p>
          </p:txBody>
        </p:sp>
        <p:sp>
          <p:nvSpPr>
            <p:cNvPr id="60" name="TextBox 13"/>
            <p:cNvSpPr txBox="1"/>
            <p:nvPr/>
          </p:nvSpPr>
          <p:spPr>
            <a:xfrm>
              <a:off x="1340271" y="2650652"/>
              <a:ext cx="3288879" cy="306398"/>
            </a:xfrm>
            <a:prstGeom prst="rect">
              <a:avLst/>
            </a:prstGeom>
            <a:noFill/>
          </p:spPr>
          <p:txBody>
            <a:bodyPr wrap="none" lIns="0" tIns="0" rIns="0" bIns="0" anchor="ctr" anchorCtr="0">
              <a:noAutofit/>
            </a:bodyPr>
            <a:lstStyle/>
            <a:p>
              <a:r>
                <a:rPr lang="en-US" altLang="zh-CN" sz="2400" b="1" dirty="0">
                  <a:solidFill>
                    <a:schemeClr val="accent1"/>
                  </a:solidFill>
                  <a:cs typeface="+mn-ea"/>
                  <a:sym typeface="+mn-lt"/>
                </a:rPr>
                <a:t>I/O</a:t>
              </a:r>
              <a:r>
                <a:rPr lang="zh-CN" altLang="en-US" sz="2400" b="1" dirty="0">
                  <a:solidFill>
                    <a:schemeClr val="accent1"/>
                  </a:solidFill>
                  <a:cs typeface="+mn-ea"/>
                  <a:sym typeface="+mn-lt"/>
                </a:rPr>
                <a:t>模型以及基于</a:t>
              </a:r>
              <a:r>
                <a:rPr lang="en-US" altLang="zh-CN" sz="2400" b="1" dirty="0">
                  <a:solidFill>
                    <a:schemeClr val="accent1"/>
                  </a:solidFill>
                  <a:cs typeface="+mn-ea"/>
                  <a:sym typeface="+mn-lt"/>
                </a:rPr>
                <a:t>I/O</a:t>
              </a:r>
              <a:r>
                <a:rPr lang="zh-CN" altLang="en-US" sz="2400" b="1" dirty="0">
                  <a:solidFill>
                    <a:schemeClr val="accent1"/>
                  </a:solidFill>
                  <a:cs typeface="+mn-ea"/>
                  <a:sym typeface="+mn-lt"/>
                </a:rPr>
                <a:t>复用的并发</a:t>
              </a:r>
              <a:endParaRPr lang="en-US" altLang="zh-CN" sz="2400" b="1" dirty="0">
                <a:solidFill>
                  <a:schemeClr val="accent1"/>
                </a:solidFill>
                <a:cs typeface="+mn-ea"/>
                <a:sym typeface="+mn-lt"/>
              </a:endParaRPr>
            </a:p>
            <a:p>
              <a:r>
                <a:rPr lang="zh-CN" altLang="en-US" sz="2400" b="1" dirty="0">
                  <a:solidFill>
                    <a:schemeClr val="accent1"/>
                  </a:solidFill>
                  <a:cs typeface="+mn-ea"/>
                  <a:sym typeface="+mn-lt"/>
                </a:rPr>
                <a:t>服务器设计</a:t>
              </a:r>
            </a:p>
          </p:txBody>
        </p:sp>
      </p:grpSp>
    </p:spTree>
    <p:extLst>
      <p:ext uri="{BB962C8B-B14F-4D97-AF65-F5344CB8AC3E}">
        <p14:creationId xmlns:p14="http://schemas.microsoft.com/office/powerpoint/2010/main" val="39325537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500" fill="hold"/>
                                        <p:tgtEl>
                                          <p:spTgt spid="46"/>
                                        </p:tgtEl>
                                        <p:attrNameLst>
                                          <p:attrName>ppt_x</p:attrName>
                                        </p:attrNameLst>
                                      </p:cBhvr>
                                      <p:tavLst>
                                        <p:tav tm="0">
                                          <p:val>
                                            <p:strVal val="0-#ppt_w/2"/>
                                          </p:val>
                                        </p:tav>
                                        <p:tav tm="100000">
                                          <p:val>
                                            <p:strVal val="#ppt_x"/>
                                          </p:val>
                                        </p:tav>
                                      </p:tavLst>
                                    </p:anim>
                                    <p:anim calcmode="lin" valueType="num">
                                      <p:cBhvr additive="base">
                                        <p:cTn id="18" dur="500" fill="hold"/>
                                        <p:tgtEl>
                                          <p:spTgt spid="4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additive="base">
                                        <p:cTn id="22" dur="500" fill="hold"/>
                                        <p:tgtEl>
                                          <p:spTgt spid="55"/>
                                        </p:tgtEl>
                                        <p:attrNameLst>
                                          <p:attrName>ppt_x</p:attrName>
                                        </p:attrNameLst>
                                      </p:cBhvr>
                                      <p:tavLst>
                                        <p:tav tm="0">
                                          <p:val>
                                            <p:strVal val="0-#ppt_w/2"/>
                                          </p:val>
                                        </p:tav>
                                        <p:tav tm="100000">
                                          <p:val>
                                            <p:strVal val="#ppt_x"/>
                                          </p:val>
                                        </p:tav>
                                      </p:tavLst>
                                    </p:anim>
                                    <p:anim calcmode="lin" valueType="num">
                                      <p:cBhvr additive="base">
                                        <p:cTn id="23" dur="500" fill="hold"/>
                                        <p:tgtEl>
                                          <p:spTgt spid="5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500" fill="hold"/>
                                        <p:tgtEl>
                                          <p:spTgt spid="58"/>
                                        </p:tgtEl>
                                        <p:attrNameLst>
                                          <p:attrName>ppt_x</p:attrName>
                                        </p:attrNameLst>
                                      </p:cBhvr>
                                      <p:tavLst>
                                        <p:tav tm="0">
                                          <p:val>
                                            <p:strVal val="0-#ppt_w/2"/>
                                          </p:val>
                                        </p:tav>
                                        <p:tav tm="100000">
                                          <p:val>
                                            <p:strVal val="#ppt_x"/>
                                          </p:val>
                                        </p:tav>
                                      </p:tavLst>
                                    </p:anim>
                                    <p:anim calcmode="lin" valueType="num">
                                      <p:cBhvr additive="base">
                                        <p:cTn id="28"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95824C-38A7-4645-8F58-284B747ED6F2}"/>
              </a:ext>
            </a:extLst>
          </p:cNvPr>
          <p:cNvSpPr>
            <a:spLocks noGrp="1"/>
          </p:cNvSpPr>
          <p:nvPr>
            <p:ph type="title"/>
          </p:nvPr>
        </p:nvSpPr>
        <p:spPr/>
        <p:txBody>
          <a:bodyPr/>
          <a:lstStyle/>
          <a:p>
            <a:r>
              <a:rPr lang="en-US" altLang="zh-CN" dirty="0"/>
              <a:t>Open-Read-Write-Close</a:t>
            </a:r>
            <a:r>
              <a:rPr lang="zh-CN" altLang="en-US" dirty="0"/>
              <a:t>范例</a:t>
            </a:r>
            <a:endParaRPr kumimoji="1" lang="zh-CN" altLang="en-US" dirty="0"/>
          </a:p>
        </p:txBody>
      </p:sp>
      <p:sp>
        <p:nvSpPr>
          <p:cNvPr id="3" name="内容占位符 2">
            <a:extLst>
              <a:ext uri="{FF2B5EF4-FFF2-40B4-BE49-F238E27FC236}">
                <a16:creationId xmlns:a16="http://schemas.microsoft.com/office/drawing/2014/main" id="{722B3E2F-A6CE-A44F-AA07-1D2F1314072B}"/>
              </a:ext>
            </a:extLst>
          </p:cNvPr>
          <p:cNvSpPr>
            <a:spLocks noGrp="1"/>
          </p:cNvSpPr>
          <p:nvPr>
            <p:ph idx="1"/>
          </p:nvPr>
        </p:nvSpPr>
        <p:spPr>
          <a:xfrm>
            <a:off x="838200" y="1287887"/>
            <a:ext cx="10515600" cy="5396248"/>
          </a:xfrm>
        </p:spPr>
        <p:txBody>
          <a:bodyPr/>
          <a:lstStyle/>
          <a:p>
            <a:pPr marL="533400" indent="-533400">
              <a:buFont typeface="Wingdings" panose="05000000000000000000" pitchFamily="2" charset="2"/>
              <a:buAutoNum type="arabicPeriod"/>
            </a:pPr>
            <a:r>
              <a:rPr lang="en-US" altLang="zh-CN" dirty="0">
                <a:latin typeface="Courier" pitchFamily="2" charset="0"/>
              </a:rPr>
              <a:t>open</a:t>
            </a:r>
            <a:r>
              <a:rPr lang="zh-CN" altLang="en-US" dirty="0">
                <a:latin typeface="Courier" pitchFamily="2" charset="0"/>
              </a:rPr>
              <a:t>：返回文件描述符（</a:t>
            </a:r>
            <a:r>
              <a:rPr lang="en-US" altLang="zh-CN" dirty="0">
                <a:latin typeface="Courier" pitchFamily="2" charset="0"/>
              </a:rPr>
              <a:t>file descriptor</a:t>
            </a:r>
            <a:r>
              <a:rPr lang="zh-CN" altLang="en-US" dirty="0">
                <a:latin typeface="Courier" pitchFamily="2" charset="0"/>
              </a:rPr>
              <a:t>）</a:t>
            </a:r>
            <a:endParaRPr lang="en-US" altLang="zh-CN" dirty="0">
              <a:latin typeface="Courier" pitchFamily="2" charset="0"/>
            </a:endParaRPr>
          </a:p>
          <a:p>
            <a:pPr marL="457200" lvl="1" indent="0">
              <a:buNone/>
            </a:pPr>
            <a:r>
              <a:rPr lang="en-US" altLang="zh-CN" dirty="0" err="1">
                <a:latin typeface="Courier" pitchFamily="2" charset="0"/>
              </a:rPr>
              <a:t>int</a:t>
            </a:r>
            <a:r>
              <a:rPr lang="en-US" altLang="zh-CN" dirty="0">
                <a:latin typeface="Courier" pitchFamily="2" charset="0"/>
              </a:rPr>
              <a:t> </a:t>
            </a:r>
            <a:r>
              <a:rPr lang="en-US" altLang="zh-CN" dirty="0" err="1">
                <a:latin typeface="Courier" pitchFamily="2" charset="0"/>
              </a:rPr>
              <a:t>desc</a:t>
            </a:r>
            <a:r>
              <a:rPr lang="en-US" altLang="zh-CN" dirty="0">
                <a:latin typeface="Courier" pitchFamily="2" charset="0"/>
              </a:rPr>
              <a:t>;</a:t>
            </a:r>
          </a:p>
          <a:p>
            <a:pPr marL="457200" lvl="1" indent="0">
              <a:buNone/>
            </a:pPr>
            <a:r>
              <a:rPr lang="en-US" altLang="zh-CN" dirty="0" err="1">
                <a:latin typeface="Courier" pitchFamily="2" charset="0"/>
              </a:rPr>
              <a:t>desc</a:t>
            </a:r>
            <a:r>
              <a:rPr lang="en-US" altLang="zh-CN" dirty="0">
                <a:latin typeface="Courier" pitchFamily="2" charset="0"/>
              </a:rPr>
              <a:t> = open(“filename”, O_RDWR, 0);</a:t>
            </a:r>
          </a:p>
          <a:p>
            <a:pPr marL="533400" indent="-533400">
              <a:buFont typeface="Wingdings" panose="05000000000000000000" pitchFamily="2" charset="2"/>
              <a:buAutoNum type="arabicPeriod" startAt="2"/>
            </a:pPr>
            <a:r>
              <a:rPr lang="en-US" altLang="zh-CN" dirty="0">
                <a:latin typeface="Courier" pitchFamily="2" charset="0"/>
              </a:rPr>
              <a:t>read</a:t>
            </a:r>
            <a:r>
              <a:rPr lang="zh-CN" altLang="en-US" dirty="0">
                <a:latin typeface="Courier" pitchFamily="2" charset="0"/>
              </a:rPr>
              <a:t>：利用上述文件标识符</a:t>
            </a:r>
          </a:p>
          <a:p>
            <a:pPr marL="457200" lvl="1" indent="0">
              <a:buNone/>
            </a:pPr>
            <a:r>
              <a:rPr lang="en-US" altLang="zh-CN" dirty="0">
                <a:latin typeface="Courier" pitchFamily="2" charset="0"/>
              </a:rPr>
              <a:t>read(</a:t>
            </a:r>
            <a:r>
              <a:rPr lang="en-US" altLang="zh-CN" dirty="0" err="1">
                <a:latin typeface="Courier" pitchFamily="2" charset="0"/>
              </a:rPr>
              <a:t>desc</a:t>
            </a:r>
            <a:r>
              <a:rPr lang="en-US" altLang="zh-CN" dirty="0">
                <a:latin typeface="Courier" pitchFamily="2" charset="0"/>
              </a:rPr>
              <a:t>, buffer,128);</a:t>
            </a:r>
          </a:p>
          <a:p>
            <a:pPr marL="533400" indent="-533400">
              <a:buFont typeface="Wingdings" panose="05000000000000000000" pitchFamily="2" charset="2"/>
              <a:buAutoNum type="arabicPeriod" startAt="3"/>
            </a:pPr>
            <a:r>
              <a:rPr lang="en-US" altLang="zh-CN" dirty="0">
                <a:latin typeface="Courier" pitchFamily="2" charset="0"/>
              </a:rPr>
              <a:t>write</a:t>
            </a:r>
            <a:r>
              <a:rPr lang="zh-CN" altLang="en-US" dirty="0">
                <a:latin typeface="Courier" pitchFamily="2" charset="0"/>
              </a:rPr>
              <a:t>：与</a:t>
            </a:r>
            <a:r>
              <a:rPr lang="en-US" altLang="zh-CN" dirty="0">
                <a:latin typeface="Courier" pitchFamily="2" charset="0"/>
              </a:rPr>
              <a:t>open, read</a:t>
            </a:r>
            <a:r>
              <a:rPr lang="zh-CN" altLang="en-US" dirty="0">
                <a:latin typeface="Courier" pitchFamily="2" charset="0"/>
              </a:rPr>
              <a:t>类似</a:t>
            </a:r>
          </a:p>
          <a:p>
            <a:pPr marL="533400" indent="-533400">
              <a:buFont typeface="Wingdings" panose="05000000000000000000" pitchFamily="2" charset="2"/>
              <a:buAutoNum type="arabicPeriod" startAt="3"/>
            </a:pPr>
            <a:r>
              <a:rPr lang="en-US" altLang="zh-CN" dirty="0">
                <a:latin typeface="Courier" pitchFamily="2" charset="0"/>
              </a:rPr>
              <a:t>close</a:t>
            </a:r>
            <a:r>
              <a:rPr lang="zh-CN" altLang="en-US" dirty="0">
                <a:latin typeface="Courier" pitchFamily="2" charset="0"/>
              </a:rPr>
              <a:t>：撤销标识符并释放资源</a:t>
            </a:r>
          </a:p>
          <a:p>
            <a:pPr marL="457200" lvl="1" indent="0">
              <a:buNone/>
            </a:pPr>
            <a:r>
              <a:rPr lang="en-US" altLang="zh-CN" dirty="0">
                <a:latin typeface="Courier" pitchFamily="2" charset="0"/>
              </a:rPr>
              <a:t>close(</a:t>
            </a:r>
            <a:r>
              <a:rPr lang="en-US" altLang="zh-CN" dirty="0" err="1">
                <a:latin typeface="Courier" pitchFamily="2" charset="0"/>
              </a:rPr>
              <a:t>desc</a:t>
            </a:r>
            <a:r>
              <a:rPr lang="en-US" altLang="zh-CN" dirty="0">
                <a:latin typeface="Courier" pitchFamily="2" charset="0"/>
              </a:rPr>
              <a:t>);</a:t>
            </a:r>
          </a:p>
        </p:txBody>
      </p:sp>
    </p:spTree>
    <p:extLst>
      <p:ext uri="{BB962C8B-B14F-4D97-AF65-F5344CB8AC3E}">
        <p14:creationId xmlns:p14="http://schemas.microsoft.com/office/powerpoint/2010/main" val="2886354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B05BA7-7CFD-C44E-9679-B605FE98A644}"/>
              </a:ext>
            </a:extLst>
          </p:cNvPr>
          <p:cNvSpPr>
            <a:spLocks noGrp="1"/>
          </p:cNvSpPr>
          <p:nvPr>
            <p:ph type="title"/>
          </p:nvPr>
        </p:nvSpPr>
        <p:spPr/>
        <p:txBody>
          <a:bodyPr/>
          <a:lstStyle/>
          <a:p>
            <a:r>
              <a:rPr lang="zh-CN" altLang="en-US" dirty="0"/>
              <a:t>将</a:t>
            </a:r>
            <a:r>
              <a:rPr lang="en-US" altLang="zh-CN" dirty="0"/>
              <a:t>Linux I/O</a:t>
            </a:r>
            <a:r>
              <a:rPr lang="zh-CN" altLang="en-US" dirty="0"/>
              <a:t>用于</a:t>
            </a:r>
            <a:r>
              <a:rPr lang="en-US" altLang="zh-CN" dirty="0"/>
              <a:t>TCP/IP</a:t>
            </a:r>
            <a:endParaRPr kumimoji="1" lang="zh-CN" altLang="en-US" dirty="0"/>
          </a:p>
        </p:txBody>
      </p:sp>
      <p:sp>
        <p:nvSpPr>
          <p:cNvPr id="3" name="内容占位符 2">
            <a:extLst>
              <a:ext uri="{FF2B5EF4-FFF2-40B4-BE49-F238E27FC236}">
                <a16:creationId xmlns:a16="http://schemas.microsoft.com/office/drawing/2014/main" id="{1F830307-797E-F443-A93C-FADA5E151984}"/>
              </a:ext>
            </a:extLst>
          </p:cNvPr>
          <p:cNvSpPr>
            <a:spLocks noGrp="1"/>
          </p:cNvSpPr>
          <p:nvPr>
            <p:ph idx="1"/>
          </p:nvPr>
        </p:nvSpPr>
        <p:spPr/>
        <p:txBody>
          <a:bodyPr/>
          <a:lstStyle/>
          <a:p>
            <a:pPr marL="533400" indent="-533400">
              <a:buFont typeface="Wingdings" panose="05000000000000000000" pitchFamily="2" charset="2"/>
              <a:buAutoNum type="arabicPeriod"/>
            </a:pPr>
            <a:r>
              <a:rPr lang="zh-CN" altLang="en-US" sz="3200" dirty="0"/>
              <a:t>扩展文件描述符，可用于网络通信</a:t>
            </a:r>
          </a:p>
          <a:p>
            <a:pPr marL="533400" indent="-533400">
              <a:buFont typeface="Wingdings" panose="05000000000000000000" pitchFamily="2" charset="2"/>
              <a:buAutoNum type="arabicPeriod"/>
            </a:pPr>
            <a:r>
              <a:rPr lang="zh-CN" altLang="en-US" sz="3200" dirty="0"/>
              <a:t>扩展</a:t>
            </a:r>
            <a:r>
              <a:rPr lang="en-US" altLang="zh-CN" sz="3200" dirty="0" err="1"/>
              <a:t>read,write</a:t>
            </a:r>
            <a:r>
              <a:rPr lang="zh-CN" altLang="en-US" sz="3200" dirty="0"/>
              <a:t>，可用于操作网络标识符</a:t>
            </a:r>
          </a:p>
          <a:p>
            <a:pPr marL="533400" indent="-533400">
              <a:buFont typeface="Wingdings" panose="05000000000000000000" pitchFamily="2" charset="2"/>
              <a:buAutoNum type="arabicPeriod"/>
            </a:pPr>
            <a:r>
              <a:rPr lang="zh-CN" altLang="en-US" sz="3200" dirty="0"/>
              <a:t>额外功能的处理，通过增加新系统调用实现：</a:t>
            </a:r>
          </a:p>
          <a:p>
            <a:pPr marL="914400" lvl="1" indent="-457200">
              <a:buFont typeface="Wingdings" panose="05000000000000000000" pitchFamily="2" charset="2"/>
              <a:buAutoNum type="circleNumDbPlain"/>
            </a:pPr>
            <a:r>
              <a:rPr lang="zh-CN" altLang="en-US" sz="2800" dirty="0"/>
              <a:t>指明本地和远端的端口，远程</a:t>
            </a:r>
            <a:r>
              <a:rPr lang="en-US" altLang="zh-CN" sz="2800" dirty="0"/>
              <a:t>IP</a:t>
            </a:r>
            <a:r>
              <a:rPr lang="zh-CN" altLang="en-US" sz="2800" dirty="0"/>
              <a:t>地址</a:t>
            </a:r>
          </a:p>
          <a:p>
            <a:pPr marL="914400" lvl="1" indent="-457200">
              <a:buFont typeface="Wingdings" panose="05000000000000000000" pitchFamily="2" charset="2"/>
              <a:buAutoNum type="circleNumDbPlain"/>
            </a:pPr>
            <a:r>
              <a:rPr lang="zh-CN" altLang="en-US" sz="2800" dirty="0"/>
              <a:t>使用</a:t>
            </a:r>
            <a:r>
              <a:rPr lang="en-US" altLang="zh-CN" sz="2800" dirty="0"/>
              <a:t>TCP</a:t>
            </a:r>
            <a:r>
              <a:rPr lang="zh-CN" altLang="en-US" sz="2800" dirty="0"/>
              <a:t>还是</a:t>
            </a:r>
            <a:r>
              <a:rPr lang="en-US" altLang="zh-CN" sz="2800" dirty="0"/>
              <a:t>UDP</a:t>
            </a:r>
          </a:p>
          <a:p>
            <a:pPr marL="914400" lvl="1" indent="-457200">
              <a:buFont typeface="Wingdings" panose="05000000000000000000" pitchFamily="2" charset="2"/>
              <a:buAutoNum type="circleNumDbPlain"/>
            </a:pPr>
            <a:r>
              <a:rPr lang="zh-CN" altLang="en-US" sz="2800" dirty="0"/>
              <a:t>启动传输还是等待传入连接</a:t>
            </a:r>
          </a:p>
          <a:p>
            <a:pPr marL="914400" lvl="1" indent="-457200">
              <a:buFont typeface="Wingdings" panose="05000000000000000000" pitchFamily="2" charset="2"/>
              <a:buAutoNum type="circleNumDbPlain"/>
            </a:pPr>
            <a:r>
              <a:rPr lang="zh-CN" altLang="en-US" sz="2800" dirty="0"/>
              <a:t>可以接受多少传入连接</a:t>
            </a:r>
          </a:p>
          <a:p>
            <a:pPr marL="914400" lvl="1" indent="-457200">
              <a:buFont typeface="Wingdings" panose="05000000000000000000" pitchFamily="2" charset="2"/>
              <a:buAutoNum type="circleNumDbPlain"/>
            </a:pPr>
            <a:r>
              <a:rPr lang="zh-CN" altLang="en-US" sz="2800" dirty="0"/>
              <a:t>传输</a:t>
            </a:r>
            <a:r>
              <a:rPr lang="en-US" altLang="zh-CN" sz="2800" dirty="0"/>
              <a:t>UDP</a:t>
            </a:r>
            <a:r>
              <a:rPr lang="zh-CN" altLang="en-US" sz="2800" dirty="0"/>
              <a:t>数据</a:t>
            </a:r>
          </a:p>
          <a:p>
            <a:endParaRPr kumimoji="1" lang="zh-CN" altLang="en-US" dirty="0"/>
          </a:p>
        </p:txBody>
      </p:sp>
    </p:spTree>
    <p:extLst>
      <p:ext uri="{BB962C8B-B14F-4D97-AF65-F5344CB8AC3E}">
        <p14:creationId xmlns:p14="http://schemas.microsoft.com/office/powerpoint/2010/main" val="2314984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2C1AD6-AEC6-EB4F-ABE6-BD0A05A1AA2E}"/>
              </a:ext>
            </a:extLst>
          </p:cNvPr>
          <p:cNvSpPr>
            <a:spLocks noGrp="1"/>
          </p:cNvSpPr>
          <p:nvPr>
            <p:ph type="title"/>
          </p:nvPr>
        </p:nvSpPr>
        <p:spPr/>
        <p:txBody>
          <a:bodyPr/>
          <a:lstStyle/>
          <a:p>
            <a:r>
              <a:rPr lang="en-US" altLang="zh-CN" dirty="0"/>
              <a:t>Socket</a:t>
            </a:r>
            <a:r>
              <a:rPr lang="zh-CN" altLang="en-US" dirty="0"/>
              <a:t>基本概念</a:t>
            </a:r>
            <a:endParaRPr kumimoji="1" lang="zh-CN" altLang="en-US" dirty="0"/>
          </a:p>
        </p:txBody>
      </p:sp>
      <p:sp>
        <p:nvSpPr>
          <p:cNvPr id="3" name="内容占位符 2">
            <a:extLst>
              <a:ext uri="{FF2B5EF4-FFF2-40B4-BE49-F238E27FC236}">
                <a16:creationId xmlns:a16="http://schemas.microsoft.com/office/drawing/2014/main" id="{B0EABD79-C6AD-4B40-9175-B628DDF828A3}"/>
              </a:ext>
            </a:extLst>
          </p:cNvPr>
          <p:cNvSpPr>
            <a:spLocks noGrp="1"/>
          </p:cNvSpPr>
          <p:nvPr>
            <p:ph idx="1"/>
          </p:nvPr>
        </p:nvSpPr>
        <p:spPr/>
        <p:txBody>
          <a:bodyPr/>
          <a:lstStyle/>
          <a:p>
            <a:r>
              <a:rPr lang="zh-CN" altLang="en-US" sz="3200" dirty="0"/>
              <a:t>协议操作接口，而非协议本身</a:t>
            </a:r>
            <a:endParaRPr lang="en-US" altLang="zh-CN" sz="3200" dirty="0"/>
          </a:p>
          <a:p>
            <a:pPr lvl="1"/>
            <a:r>
              <a:rPr lang="en-US" altLang="zh-CN" sz="2800" dirty="0"/>
              <a:t>Socket</a:t>
            </a:r>
            <a:r>
              <a:rPr lang="zh-CN" altLang="en-US" sz="2800" dirty="0"/>
              <a:t>是一个主机本地应用程序所创建的</a:t>
            </a:r>
            <a:r>
              <a:rPr lang="en-US" altLang="zh-CN" sz="2800" dirty="0"/>
              <a:t>, </a:t>
            </a:r>
            <a:r>
              <a:rPr lang="zh-CN" altLang="en-US" sz="2800" dirty="0"/>
              <a:t>为操作系统所控制的接口，</a:t>
            </a:r>
            <a:r>
              <a:rPr lang="en-US" altLang="zh-CN" sz="2800" dirty="0"/>
              <a:t> Client/server</a:t>
            </a:r>
            <a:r>
              <a:rPr lang="zh-CN" altLang="en-US" sz="2800" dirty="0"/>
              <a:t>模式的通信接口。</a:t>
            </a:r>
            <a:endParaRPr lang="en-US" altLang="zh-CN" sz="2800" dirty="0"/>
          </a:p>
          <a:p>
            <a:pPr lvl="1"/>
            <a:r>
              <a:rPr lang="zh-CN" altLang="en-US" sz="2800" dirty="0"/>
              <a:t>应用进程通过这个接口</a:t>
            </a:r>
            <a:r>
              <a:rPr lang="en-US" altLang="zh-CN" sz="2800" dirty="0"/>
              <a:t>,</a:t>
            </a:r>
            <a:r>
              <a:rPr lang="zh-CN" altLang="en-US" sz="2800" dirty="0"/>
              <a:t>使用传输层提供的服务</a:t>
            </a:r>
            <a:r>
              <a:rPr lang="en-US" altLang="zh-CN" sz="2800" dirty="0"/>
              <a:t>, </a:t>
            </a:r>
            <a:r>
              <a:rPr lang="zh-CN" altLang="en-US" sz="2800" dirty="0"/>
              <a:t>跨网络发送</a:t>
            </a:r>
            <a:r>
              <a:rPr lang="en-US" altLang="zh-CN" sz="2800" dirty="0"/>
              <a:t>(/</a:t>
            </a:r>
            <a:r>
              <a:rPr lang="zh-CN" altLang="en-US" sz="2800" dirty="0"/>
              <a:t>接收</a:t>
            </a:r>
            <a:r>
              <a:rPr lang="en-US" altLang="zh-CN" sz="2800" dirty="0"/>
              <a:t>)</a:t>
            </a:r>
            <a:r>
              <a:rPr lang="zh-CN" altLang="en-US" sz="2800" dirty="0"/>
              <a:t>消息到</a:t>
            </a:r>
            <a:r>
              <a:rPr lang="en-US" altLang="zh-CN" sz="2800" dirty="0"/>
              <a:t>(/</a:t>
            </a:r>
            <a:r>
              <a:rPr lang="zh-CN" altLang="en-US" sz="2800" dirty="0"/>
              <a:t>从</a:t>
            </a:r>
            <a:r>
              <a:rPr lang="en-US" altLang="zh-CN" sz="2800" dirty="0"/>
              <a:t>)</a:t>
            </a:r>
            <a:r>
              <a:rPr lang="zh-CN" altLang="en-US" sz="2800" dirty="0"/>
              <a:t>其他应用进程。</a:t>
            </a:r>
          </a:p>
          <a:p>
            <a:endParaRPr kumimoji="1" lang="zh-CN" altLang="en-US" dirty="0"/>
          </a:p>
        </p:txBody>
      </p:sp>
      <p:grpSp>
        <p:nvGrpSpPr>
          <p:cNvPr id="4" name="Group 10">
            <a:extLst>
              <a:ext uri="{FF2B5EF4-FFF2-40B4-BE49-F238E27FC236}">
                <a16:creationId xmlns:a16="http://schemas.microsoft.com/office/drawing/2014/main" id="{43FF5BD8-3C6E-8B4C-8087-51659209C416}"/>
              </a:ext>
            </a:extLst>
          </p:cNvPr>
          <p:cNvGrpSpPr>
            <a:grpSpLocks/>
          </p:cNvGrpSpPr>
          <p:nvPr/>
        </p:nvGrpSpPr>
        <p:grpSpPr bwMode="auto">
          <a:xfrm>
            <a:off x="1123900" y="4188580"/>
            <a:ext cx="8305801" cy="2495555"/>
            <a:chOff x="190" y="1787"/>
            <a:chExt cx="5232" cy="1572"/>
          </a:xfrm>
        </p:grpSpPr>
        <p:graphicFrame>
          <p:nvGraphicFramePr>
            <p:cNvPr id="5" name="Object 11">
              <a:extLst>
                <a:ext uri="{FF2B5EF4-FFF2-40B4-BE49-F238E27FC236}">
                  <a16:creationId xmlns:a16="http://schemas.microsoft.com/office/drawing/2014/main" id="{C4647B7A-5467-A94F-9482-29014C98EB58}"/>
                </a:ext>
              </a:extLst>
            </p:cNvPr>
            <p:cNvGraphicFramePr>
              <a:graphicFrameLocks noChangeAspect="1"/>
            </p:cNvGraphicFramePr>
            <p:nvPr/>
          </p:nvGraphicFramePr>
          <p:xfrm>
            <a:off x="1306" y="1853"/>
            <a:ext cx="708" cy="562"/>
          </p:xfrm>
          <a:graphic>
            <a:graphicData uri="http://schemas.openxmlformats.org/presentationml/2006/ole">
              <mc:AlternateContent xmlns:mc="http://schemas.openxmlformats.org/markup-compatibility/2006">
                <mc:Choice xmlns:v="urn:schemas-microsoft-com:vml" Requires="v">
                  <p:oleObj name="Clip" r:id="rId2" imgW="1307263" imgH="1084139" progId="MS_ClipArt_Gallery.2">
                    <p:embed/>
                  </p:oleObj>
                </mc:Choice>
                <mc:Fallback>
                  <p:oleObj name="Clip" r:id="rId2" imgW="1307263" imgH="1084139" progId="MS_ClipArt_Gallery.2">
                    <p:embed/>
                    <p:pic>
                      <p:nvPicPr>
                        <p:cNvPr id="5" name="Object 11">
                          <a:extLst>
                            <a:ext uri="{FF2B5EF4-FFF2-40B4-BE49-F238E27FC236}">
                              <a16:creationId xmlns:a16="http://schemas.microsoft.com/office/drawing/2014/main" id="{C4647B7A-5467-A94F-9482-29014C98EB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 y="1853"/>
                          <a:ext cx="708" cy="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12">
              <a:extLst>
                <a:ext uri="{FF2B5EF4-FFF2-40B4-BE49-F238E27FC236}">
                  <a16:creationId xmlns:a16="http://schemas.microsoft.com/office/drawing/2014/main" id="{6C12617B-873F-C34F-BACE-6F575AF72694}"/>
                </a:ext>
              </a:extLst>
            </p:cNvPr>
            <p:cNvGrpSpPr>
              <a:grpSpLocks/>
            </p:cNvGrpSpPr>
            <p:nvPr/>
          </p:nvGrpSpPr>
          <p:grpSpPr bwMode="auto">
            <a:xfrm>
              <a:off x="1333" y="2068"/>
              <a:ext cx="716" cy="998"/>
              <a:chOff x="649" y="2260"/>
              <a:chExt cx="716" cy="998"/>
            </a:xfrm>
          </p:grpSpPr>
          <p:sp>
            <p:nvSpPr>
              <p:cNvPr id="30" name="Rectangle 13">
                <a:extLst>
                  <a:ext uri="{FF2B5EF4-FFF2-40B4-BE49-F238E27FC236}">
                    <a16:creationId xmlns:a16="http://schemas.microsoft.com/office/drawing/2014/main" id="{CF0B3F75-F3C7-8142-9350-9BB2B086F72B}"/>
                  </a:ext>
                </a:extLst>
              </p:cNvPr>
              <p:cNvSpPr>
                <a:spLocks noChangeArrowheads="1"/>
              </p:cNvSpPr>
              <p:nvPr/>
            </p:nvSpPr>
            <p:spPr bwMode="auto">
              <a:xfrm>
                <a:off x="678" y="2280"/>
                <a:ext cx="642" cy="288"/>
              </a:xfrm>
              <a:prstGeom prst="rect">
                <a:avLst/>
              </a:prstGeom>
              <a:solidFill>
                <a:schemeClr val="bg1"/>
              </a:solidFill>
              <a:ln w="28575">
                <a:solidFill>
                  <a:schemeClr val="tx1"/>
                </a:solidFill>
                <a:miter lim="800000"/>
                <a:headEnd/>
                <a:tailEnd/>
              </a:ln>
            </p:spPr>
            <p:txBody>
              <a:bodyPr wrap="none" anchor="ct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2400" b="0">
                  <a:solidFill>
                    <a:schemeClr val="bg1"/>
                  </a:solidFill>
                  <a:latin typeface="Times New Roman" panose="02020603050405020304" pitchFamily="18" charset="0"/>
                  <a:ea typeface="宋体" panose="02010600030101010101" pitchFamily="2" charset="-122"/>
                </a:endParaRPr>
              </a:p>
            </p:txBody>
          </p:sp>
          <p:sp>
            <p:nvSpPr>
              <p:cNvPr id="31" name="Text Box 14">
                <a:extLst>
                  <a:ext uri="{FF2B5EF4-FFF2-40B4-BE49-F238E27FC236}">
                    <a16:creationId xmlns:a16="http://schemas.microsoft.com/office/drawing/2014/main" id="{6E67E488-F37E-7640-8EBB-A33BA9F1B334}"/>
                  </a:ext>
                </a:extLst>
              </p:cNvPr>
              <p:cNvSpPr txBox="1">
                <a:spLocks noChangeArrowheads="1"/>
              </p:cNvSpPr>
              <p:nvPr/>
            </p:nvSpPr>
            <p:spPr bwMode="auto">
              <a:xfrm>
                <a:off x="694" y="2260"/>
                <a:ext cx="6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b="0" dirty="0">
                    <a:latin typeface="Comic Sans MS" panose="030F0702030302020204" pitchFamily="66" charset="0"/>
                    <a:ea typeface="宋体" panose="02010600030101010101" pitchFamily="2" charset="-122"/>
                  </a:rPr>
                  <a:t>process</a:t>
                </a:r>
                <a:endParaRPr lang="en-US" altLang="zh-CN" sz="1800" b="0" dirty="0">
                  <a:latin typeface="Times New Roman" panose="02020603050405020304" pitchFamily="18" charset="0"/>
                  <a:ea typeface="宋体" panose="02010600030101010101" pitchFamily="2" charset="-122"/>
                </a:endParaRPr>
              </a:p>
            </p:txBody>
          </p:sp>
          <p:grpSp>
            <p:nvGrpSpPr>
              <p:cNvPr id="32" name="Group 15">
                <a:extLst>
                  <a:ext uri="{FF2B5EF4-FFF2-40B4-BE49-F238E27FC236}">
                    <a16:creationId xmlns:a16="http://schemas.microsoft.com/office/drawing/2014/main" id="{CB0EB827-1859-5B49-865F-4550FD872E39}"/>
                  </a:ext>
                </a:extLst>
              </p:cNvPr>
              <p:cNvGrpSpPr>
                <a:grpSpLocks/>
              </p:cNvGrpSpPr>
              <p:nvPr/>
            </p:nvGrpSpPr>
            <p:grpSpPr bwMode="auto">
              <a:xfrm>
                <a:off x="649" y="2628"/>
                <a:ext cx="716" cy="630"/>
                <a:chOff x="637" y="2610"/>
                <a:chExt cx="716" cy="630"/>
              </a:xfrm>
            </p:grpSpPr>
            <p:sp>
              <p:nvSpPr>
                <p:cNvPr id="36" name="Text Box 16">
                  <a:extLst>
                    <a:ext uri="{FF2B5EF4-FFF2-40B4-BE49-F238E27FC236}">
                      <a16:creationId xmlns:a16="http://schemas.microsoft.com/office/drawing/2014/main" id="{F464CBA2-129F-E04B-BF3C-206B5568F7E8}"/>
                    </a:ext>
                  </a:extLst>
                </p:cNvPr>
                <p:cNvSpPr txBox="1">
                  <a:spLocks noChangeArrowheads="1"/>
                </p:cNvSpPr>
                <p:nvPr/>
              </p:nvSpPr>
              <p:spPr bwMode="auto">
                <a:xfrm>
                  <a:off x="637" y="2658"/>
                  <a:ext cx="71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b="0" dirty="0">
                      <a:latin typeface="Comic Sans MS" panose="030F0702030302020204" pitchFamily="66" charset="0"/>
                      <a:ea typeface="宋体" panose="02010600030101010101" pitchFamily="2" charset="-122"/>
                    </a:rPr>
                    <a:t>TCP with</a:t>
                  </a:r>
                </a:p>
                <a:p>
                  <a:pPr algn="ctr">
                    <a:spcBef>
                      <a:spcPct val="0"/>
                    </a:spcBef>
                    <a:buFontTx/>
                    <a:buNone/>
                  </a:pPr>
                  <a:r>
                    <a:rPr lang="en-US" altLang="zh-CN" sz="1800" b="0" dirty="0">
                      <a:latin typeface="Comic Sans MS" panose="030F0702030302020204" pitchFamily="66" charset="0"/>
                      <a:ea typeface="宋体" panose="02010600030101010101" pitchFamily="2" charset="-122"/>
                    </a:rPr>
                    <a:t>buffers,</a:t>
                  </a:r>
                </a:p>
                <a:p>
                  <a:pPr algn="ctr">
                    <a:spcBef>
                      <a:spcPct val="0"/>
                    </a:spcBef>
                    <a:buFontTx/>
                    <a:buNone/>
                  </a:pPr>
                  <a:r>
                    <a:rPr lang="en-US" altLang="zh-CN" sz="1800" b="0" dirty="0">
                      <a:latin typeface="Comic Sans MS" panose="030F0702030302020204" pitchFamily="66" charset="0"/>
                      <a:ea typeface="宋体" panose="02010600030101010101" pitchFamily="2" charset="-122"/>
                    </a:rPr>
                    <a:t>variables</a:t>
                  </a:r>
                  <a:endParaRPr lang="en-US" altLang="zh-CN" sz="1800" b="0" dirty="0">
                    <a:latin typeface="Times New Roman" panose="02020603050405020304" pitchFamily="18" charset="0"/>
                    <a:ea typeface="宋体" panose="02010600030101010101" pitchFamily="2" charset="-122"/>
                  </a:endParaRPr>
                </a:p>
              </p:txBody>
            </p:sp>
            <p:sp>
              <p:nvSpPr>
                <p:cNvPr id="37" name="Rectangle 17">
                  <a:extLst>
                    <a:ext uri="{FF2B5EF4-FFF2-40B4-BE49-F238E27FC236}">
                      <a16:creationId xmlns:a16="http://schemas.microsoft.com/office/drawing/2014/main" id="{B7F8485D-81C0-BD4F-A358-BF39CFB38D82}"/>
                    </a:ext>
                  </a:extLst>
                </p:cNvPr>
                <p:cNvSpPr>
                  <a:spLocks noChangeArrowheads="1"/>
                </p:cNvSpPr>
                <p:nvPr/>
              </p:nvSpPr>
              <p:spPr bwMode="auto">
                <a:xfrm>
                  <a:off x="672" y="2610"/>
                  <a:ext cx="642" cy="63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33" name="Group 18">
                <a:extLst>
                  <a:ext uri="{FF2B5EF4-FFF2-40B4-BE49-F238E27FC236}">
                    <a16:creationId xmlns:a16="http://schemas.microsoft.com/office/drawing/2014/main" id="{F2971D4C-D81A-C144-A5B7-4B4B1DB85D28}"/>
                  </a:ext>
                </a:extLst>
              </p:cNvPr>
              <p:cNvGrpSpPr>
                <a:grpSpLocks/>
              </p:cNvGrpSpPr>
              <p:nvPr/>
            </p:nvGrpSpPr>
            <p:grpSpPr bwMode="auto">
              <a:xfrm>
                <a:off x="741" y="2500"/>
                <a:ext cx="561" cy="231"/>
                <a:chOff x="897" y="3736"/>
                <a:chExt cx="561" cy="231"/>
              </a:xfrm>
            </p:grpSpPr>
            <p:sp>
              <p:nvSpPr>
                <p:cNvPr id="34" name="Rectangle 19">
                  <a:extLst>
                    <a:ext uri="{FF2B5EF4-FFF2-40B4-BE49-F238E27FC236}">
                      <a16:creationId xmlns:a16="http://schemas.microsoft.com/office/drawing/2014/main" id="{8ACFA0D3-DD42-5D49-A30D-D6AC13BAB30F}"/>
                    </a:ext>
                  </a:extLst>
                </p:cNvPr>
                <p:cNvSpPr>
                  <a:spLocks noChangeArrowheads="1"/>
                </p:cNvSpPr>
                <p:nvPr/>
              </p:nvSpPr>
              <p:spPr bwMode="auto">
                <a:xfrm>
                  <a:off x="924" y="3774"/>
                  <a:ext cx="492" cy="1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b="0">
                    <a:ea typeface="宋体" panose="02010600030101010101" pitchFamily="2" charset="-122"/>
                  </a:endParaRPr>
                </a:p>
              </p:txBody>
            </p:sp>
            <p:sp>
              <p:nvSpPr>
                <p:cNvPr id="35" name="Text Box 20">
                  <a:extLst>
                    <a:ext uri="{FF2B5EF4-FFF2-40B4-BE49-F238E27FC236}">
                      <a16:creationId xmlns:a16="http://schemas.microsoft.com/office/drawing/2014/main" id="{77381389-E5F7-464D-89C8-AC7E4D9128DE}"/>
                    </a:ext>
                  </a:extLst>
                </p:cNvPr>
                <p:cNvSpPr txBox="1">
                  <a:spLocks noChangeArrowheads="1"/>
                </p:cNvSpPr>
                <p:nvPr/>
              </p:nvSpPr>
              <p:spPr bwMode="auto">
                <a:xfrm>
                  <a:off x="897" y="3736"/>
                  <a:ext cx="5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b="0" dirty="0">
                      <a:solidFill>
                        <a:schemeClr val="bg1"/>
                      </a:solidFill>
                      <a:latin typeface="Comic Sans MS" panose="030F0702030302020204" pitchFamily="66" charset="0"/>
                      <a:ea typeface="宋体" panose="02010600030101010101" pitchFamily="2" charset="-122"/>
                    </a:rPr>
                    <a:t>socket</a:t>
                  </a:r>
                  <a:endParaRPr lang="en-US" altLang="zh-CN" sz="2400" b="0" dirty="0">
                    <a:latin typeface="Times New Roman" panose="02020603050405020304" pitchFamily="18" charset="0"/>
                    <a:ea typeface="宋体" panose="02010600030101010101" pitchFamily="2" charset="-122"/>
                  </a:endParaRPr>
                </a:p>
              </p:txBody>
            </p:sp>
          </p:grpSp>
        </p:grpSp>
        <p:sp>
          <p:nvSpPr>
            <p:cNvPr id="7" name="Text Box 21">
              <a:extLst>
                <a:ext uri="{FF2B5EF4-FFF2-40B4-BE49-F238E27FC236}">
                  <a16:creationId xmlns:a16="http://schemas.microsoft.com/office/drawing/2014/main" id="{FAE7DEC3-1335-7D46-AEC0-E6A28BA5DFB2}"/>
                </a:ext>
              </a:extLst>
            </p:cNvPr>
            <p:cNvSpPr txBox="1">
              <a:spLocks noChangeArrowheads="1"/>
            </p:cNvSpPr>
            <p:nvPr/>
          </p:nvSpPr>
          <p:spPr bwMode="auto">
            <a:xfrm>
              <a:off x="466" y="2036"/>
              <a:ext cx="76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r">
                <a:spcBef>
                  <a:spcPct val="0"/>
                </a:spcBef>
                <a:buFontTx/>
                <a:buNone/>
              </a:pPr>
              <a:r>
                <a:rPr lang="zh-CN" altLang="en-US" sz="1600" dirty="0">
                  <a:latin typeface="Microsoft YaHei UI" panose="020B0503020204020204" pitchFamily="34" charset="-122"/>
                  <a:ea typeface="Microsoft YaHei UI" panose="020B0503020204020204" pitchFamily="34" charset="-122"/>
                </a:rPr>
                <a:t>由应用程序</a:t>
              </a:r>
            </a:p>
            <a:p>
              <a:pPr algn="r">
                <a:spcBef>
                  <a:spcPct val="0"/>
                </a:spcBef>
                <a:buFontTx/>
                <a:buNone/>
              </a:pPr>
              <a:r>
                <a:rPr lang="zh-CN" altLang="en-US" sz="1600" dirty="0">
                  <a:latin typeface="Microsoft YaHei UI" panose="020B0503020204020204" pitchFamily="34" charset="-122"/>
                  <a:ea typeface="Microsoft YaHei UI" panose="020B0503020204020204" pitchFamily="34" charset="-122"/>
                </a:rPr>
                <a:t>开发者控制</a:t>
              </a:r>
              <a:endParaRPr lang="zh-CN" altLang="en-US" sz="2400" dirty="0">
                <a:latin typeface="Microsoft YaHei UI" panose="020B0503020204020204" pitchFamily="34" charset="-122"/>
                <a:ea typeface="Microsoft YaHei UI" panose="020B0503020204020204" pitchFamily="34" charset="-122"/>
              </a:endParaRPr>
            </a:p>
          </p:txBody>
        </p:sp>
        <p:sp>
          <p:nvSpPr>
            <p:cNvPr id="8" name="Text Box 22">
              <a:extLst>
                <a:ext uri="{FF2B5EF4-FFF2-40B4-BE49-F238E27FC236}">
                  <a16:creationId xmlns:a16="http://schemas.microsoft.com/office/drawing/2014/main" id="{ED8EB2CB-417A-9049-926B-9C28785D8533}"/>
                </a:ext>
              </a:extLst>
            </p:cNvPr>
            <p:cNvSpPr txBox="1">
              <a:spLocks noChangeArrowheads="1"/>
            </p:cNvSpPr>
            <p:nvPr/>
          </p:nvSpPr>
          <p:spPr bwMode="auto">
            <a:xfrm>
              <a:off x="190" y="2659"/>
              <a:ext cx="101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r">
                <a:spcBef>
                  <a:spcPct val="0"/>
                </a:spcBef>
                <a:buFontTx/>
                <a:buNone/>
              </a:pPr>
              <a:r>
                <a:rPr lang="zh-CN" altLang="en-US" sz="1600" dirty="0">
                  <a:latin typeface="Microsoft YaHei UI" panose="020B0503020204020204" pitchFamily="34" charset="-122"/>
                  <a:ea typeface="Microsoft YaHei UI" panose="020B0503020204020204" pitchFamily="34" charset="-122"/>
                </a:rPr>
                <a:t>由操作系统控制</a:t>
              </a:r>
              <a:endParaRPr lang="zh-CN" altLang="en-US" sz="2400" dirty="0">
                <a:latin typeface="Microsoft YaHei UI" panose="020B0503020204020204" pitchFamily="34" charset="-122"/>
                <a:ea typeface="Microsoft YaHei UI" panose="020B0503020204020204" pitchFamily="34" charset="-122"/>
              </a:endParaRPr>
            </a:p>
          </p:txBody>
        </p:sp>
        <p:sp>
          <p:nvSpPr>
            <p:cNvPr id="9" name="Line 23">
              <a:extLst>
                <a:ext uri="{FF2B5EF4-FFF2-40B4-BE49-F238E27FC236}">
                  <a16:creationId xmlns:a16="http://schemas.microsoft.com/office/drawing/2014/main" id="{1E8C4DAE-FBDB-8F42-90F1-0CEBD7107600}"/>
                </a:ext>
              </a:extLst>
            </p:cNvPr>
            <p:cNvSpPr>
              <a:spLocks noChangeShapeType="1"/>
            </p:cNvSpPr>
            <p:nvPr/>
          </p:nvSpPr>
          <p:spPr bwMode="auto">
            <a:xfrm flipV="1">
              <a:off x="1224" y="2094"/>
              <a:ext cx="0" cy="306"/>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24">
              <a:extLst>
                <a:ext uri="{FF2B5EF4-FFF2-40B4-BE49-F238E27FC236}">
                  <a16:creationId xmlns:a16="http://schemas.microsoft.com/office/drawing/2014/main" id="{7CDB4FE5-D338-7041-9945-90D590092DF4}"/>
                </a:ext>
              </a:extLst>
            </p:cNvPr>
            <p:cNvSpPr>
              <a:spLocks noChangeShapeType="1"/>
            </p:cNvSpPr>
            <p:nvPr/>
          </p:nvSpPr>
          <p:spPr bwMode="auto">
            <a:xfrm flipH="1" flipV="1">
              <a:off x="1218" y="2460"/>
              <a:ext cx="0" cy="63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Text Box 25">
              <a:extLst>
                <a:ext uri="{FF2B5EF4-FFF2-40B4-BE49-F238E27FC236}">
                  <a16:creationId xmlns:a16="http://schemas.microsoft.com/office/drawing/2014/main" id="{20930659-07E2-5F44-84DB-79C2E180B18B}"/>
                </a:ext>
              </a:extLst>
            </p:cNvPr>
            <p:cNvSpPr txBox="1">
              <a:spLocks noChangeArrowheads="1"/>
            </p:cNvSpPr>
            <p:nvPr/>
          </p:nvSpPr>
          <p:spPr bwMode="auto">
            <a:xfrm>
              <a:off x="821" y="3066"/>
              <a:ext cx="176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000" b="0" dirty="0">
                  <a:latin typeface="Comic Sans MS" panose="030F0702030302020204" pitchFamily="66" charset="0"/>
                  <a:ea typeface="宋体" panose="02010600030101010101" pitchFamily="2" charset="-122"/>
                </a:rPr>
                <a:t>host or server</a:t>
              </a:r>
              <a:endParaRPr lang="en-US" altLang="zh-CN" sz="2400" b="0" dirty="0">
                <a:latin typeface="Times New Roman" panose="02020603050405020304" pitchFamily="18" charset="0"/>
                <a:ea typeface="宋体" panose="02010600030101010101" pitchFamily="2" charset="-122"/>
              </a:endParaRPr>
            </a:p>
          </p:txBody>
        </p:sp>
        <p:graphicFrame>
          <p:nvGraphicFramePr>
            <p:cNvPr id="12" name="Object 26">
              <a:extLst>
                <a:ext uri="{FF2B5EF4-FFF2-40B4-BE49-F238E27FC236}">
                  <a16:creationId xmlns:a16="http://schemas.microsoft.com/office/drawing/2014/main" id="{3B9C85D3-EE8E-C64C-9DD3-17719E7FC6DA}"/>
                </a:ext>
              </a:extLst>
            </p:cNvPr>
            <p:cNvGraphicFramePr>
              <a:graphicFrameLocks noChangeAspect="1"/>
            </p:cNvGraphicFramePr>
            <p:nvPr/>
          </p:nvGraphicFramePr>
          <p:xfrm>
            <a:off x="3610" y="1787"/>
            <a:ext cx="708" cy="562"/>
          </p:xfrm>
          <a:graphic>
            <a:graphicData uri="http://schemas.openxmlformats.org/presentationml/2006/ole">
              <mc:AlternateContent xmlns:mc="http://schemas.openxmlformats.org/markup-compatibility/2006">
                <mc:Choice xmlns:v="urn:schemas-microsoft-com:vml" Requires="v">
                  <p:oleObj name="Clip" r:id="rId4" imgW="1307263" imgH="1084139" progId="MS_ClipArt_Gallery.2">
                    <p:embed/>
                  </p:oleObj>
                </mc:Choice>
                <mc:Fallback>
                  <p:oleObj name="Clip" r:id="rId4" imgW="1307263" imgH="1084139" progId="MS_ClipArt_Gallery.2">
                    <p:embed/>
                    <p:pic>
                      <p:nvPicPr>
                        <p:cNvPr id="12" name="Object 26">
                          <a:extLst>
                            <a:ext uri="{FF2B5EF4-FFF2-40B4-BE49-F238E27FC236}">
                              <a16:creationId xmlns:a16="http://schemas.microsoft.com/office/drawing/2014/main" id="{3B9C85D3-EE8E-C64C-9DD3-17719E7FC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0" y="1787"/>
                          <a:ext cx="708" cy="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 name="Group 27">
              <a:extLst>
                <a:ext uri="{FF2B5EF4-FFF2-40B4-BE49-F238E27FC236}">
                  <a16:creationId xmlns:a16="http://schemas.microsoft.com/office/drawing/2014/main" id="{A6F7D13A-A565-104A-A32D-725F075FD8C6}"/>
                </a:ext>
              </a:extLst>
            </p:cNvPr>
            <p:cNvGrpSpPr>
              <a:grpSpLocks/>
            </p:cNvGrpSpPr>
            <p:nvPr/>
          </p:nvGrpSpPr>
          <p:grpSpPr bwMode="auto">
            <a:xfrm>
              <a:off x="3637" y="2002"/>
              <a:ext cx="716" cy="998"/>
              <a:chOff x="649" y="2260"/>
              <a:chExt cx="716" cy="998"/>
            </a:xfrm>
          </p:grpSpPr>
          <p:sp>
            <p:nvSpPr>
              <p:cNvPr id="22" name="Rectangle 28">
                <a:extLst>
                  <a:ext uri="{FF2B5EF4-FFF2-40B4-BE49-F238E27FC236}">
                    <a16:creationId xmlns:a16="http://schemas.microsoft.com/office/drawing/2014/main" id="{920F1DEB-C722-3E4F-B3A1-7EF915C868DC}"/>
                  </a:ext>
                </a:extLst>
              </p:cNvPr>
              <p:cNvSpPr>
                <a:spLocks noChangeArrowheads="1"/>
              </p:cNvSpPr>
              <p:nvPr/>
            </p:nvSpPr>
            <p:spPr bwMode="auto">
              <a:xfrm>
                <a:off x="678" y="2280"/>
                <a:ext cx="642" cy="288"/>
              </a:xfrm>
              <a:prstGeom prst="rect">
                <a:avLst/>
              </a:prstGeom>
              <a:solidFill>
                <a:schemeClr val="bg1"/>
              </a:solidFill>
              <a:ln w="28575">
                <a:solidFill>
                  <a:schemeClr val="tx1"/>
                </a:solidFill>
                <a:miter lim="800000"/>
                <a:headEnd/>
                <a:tailEnd/>
              </a:ln>
            </p:spPr>
            <p:txBody>
              <a:bodyPr wrap="none" anchor="ct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2400" b="0">
                  <a:solidFill>
                    <a:schemeClr val="bg1"/>
                  </a:solidFill>
                  <a:latin typeface="Times New Roman" panose="02020603050405020304" pitchFamily="18" charset="0"/>
                  <a:ea typeface="宋体" panose="02010600030101010101" pitchFamily="2" charset="-122"/>
                </a:endParaRPr>
              </a:p>
            </p:txBody>
          </p:sp>
          <p:sp>
            <p:nvSpPr>
              <p:cNvPr id="23" name="Text Box 29">
                <a:extLst>
                  <a:ext uri="{FF2B5EF4-FFF2-40B4-BE49-F238E27FC236}">
                    <a16:creationId xmlns:a16="http://schemas.microsoft.com/office/drawing/2014/main" id="{5F1F7A51-238B-0145-8273-4B72964E06BF}"/>
                  </a:ext>
                </a:extLst>
              </p:cNvPr>
              <p:cNvSpPr txBox="1">
                <a:spLocks noChangeArrowheads="1"/>
              </p:cNvSpPr>
              <p:nvPr/>
            </p:nvSpPr>
            <p:spPr bwMode="auto">
              <a:xfrm>
                <a:off x="694" y="2260"/>
                <a:ext cx="6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b="0" dirty="0">
                    <a:latin typeface="Comic Sans MS" panose="030F0702030302020204" pitchFamily="66" charset="0"/>
                    <a:ea typeface="宋体" panose="02010600030101010101" pitchFamily="2" charset="-122"/>
                  </a:rPr>
                  <a:t>process</a:t>
                </a:r>
                <a:endParaRPr lang="en-US" altLang="zh-CN" sz="1800" b="0" dirty="0">
                  <a:latin typeface="Times New Roman" panose="02020603050405020304" pitchFamily="18" charset="0"/>
                  <a:ea typeface="宋体" panose="02010600030101010101" pitchFamily="2" charset="-122"/>
                </a:endParaRPr>
              </a:p>
            </p:txBody>
          </p:sp>
          <p:grpSp>
            <p:nvGrpSpPr>
              <p:cNvPr id="24" name="Group 30">
                <a:extLst>
                  <a:ext uri="{FF2B5EF4-FFF2-40B4-BE49-F238E27FC236}">
                    <a16:creationId xmlns:a16="http://schemas.microsoft.com/office/drawing/2014/main" id="{4E3194C0-D5D1-F946-9680-FAA06054E1BE}"/>
                  </a:ext>
                </a:extLst>
              </p:cNvPr>
              <p:cNvGrpSpPr>
                <a:grpSpLocks/>
              </p:cNvGrpSpPr>
              <p:nvPr/>
            </p:nvGrpSpPr>
            <p:grpSpPr bwMode="auto">
              <a:xfrm>
                <a:off x="649" y="2628"/>
                <a:ext cx="716" cy="630"/>
                <a:chOff x="637" y="2610"/>
                <a:chExt cx="716" cy="630"/>
              </a:xfrm>
            </p:grpSpPr>
            <p:sp>
              <p:nvSpPr>
                <p:cNvPr id="28" name="Text Box 31">
                  <a:extLst>
                    <a:ext uri="{FF2B5EF4-FFF2-40B4-BE49-F238E27FC236}">
                      <a16:creationId xmlns:a16="http://schemas.microsoft.com/office/drawing/2014/main" id="{976352F4-6658-6045-8AEB-14145908EAA2}"/>
                    </a:ext>
                  </a:extLst>
                </p:cNvPr>
                <p:cNvSpPr txBox="1">
                  <a:spLocks noChangeArrowheads="1"/>
                </p:cNvSpPr>
                <p:nvPr/>
              </p:nvSpPr>
              <p:spPr bwMode="auto">
                <a:xfrm>
                  <a:off x="637" y="2658"/>
                  <a:ext cx="71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b="0">
                      <a:latin typeface="Comic Sans MS" panose="030F0702030302020204" pitchFamily="66" charset="0"/>
                      <a:ea typeface="宋体" panose="02010600030101010101" pitchFamily="2" charset="-122"/>
                    </a:rPr>
                    <a:t>TCP with</a:t>
                  </a:r>
                </a:p>
                <a:p>
                  <a:pPr algn="ctr">
                    <a:spcBef>
                      <a:spcPct val="0"/>
                    </a:spcBef>
                    <a:buFontTx/>
                    <a:buNone/>
                  </a:pPr>
                  <a:r>
                    <a:rPr lang="en-US" altLang="zh-CN" sz="1800" b="0">
                      <a:latin typeface="Comic Sans MS" panose="030F0702030302020204" pitchFamily="66" charset="0"/>
                      <a:ea typeface="宋体" panose="02010600030101010101" pitchFamily="2" charset="-122"/>
                    </a:rPr>
                    <a:t>buffers,</a:t>
                  </a:r>
                </a:p>
                <a:p>
                  <a:pPr algn="ctr">
                    <a:spcBef>
                      <a:spcPct val="0"/>
                    </a:spcBef>
                    <a:buFontTx/>
                    <a:buNone/>
                  </a:pPr>
                  <a:r>
                    <a:rPr lang="en-US" altLang="zh-CN" sz="1800" b="0">
                      <a:latin typeface="Comic Sans MS" panose="030F0702030302020204" pitchFamily="66" charset="0"/>
                      <a:ea typeface="宋体" panose="02010600030101010101" pitchFamily="2" charset="-122"/>
                    </a:rPr>
                    <a:t>variables</a:t>
                  </a:r>
                  <a:endParaRPr lang="en-US" altLang="zh-CN" sz="1800" b="0">
                    <a:latin typeface="Times New Roman" panose="02020603050405020304" pitchFamily="18" charset="0"/>
                    <a:ea typeface="宋体" panose="02010600030101010101" pitchFamily="2" charset="-122"/>
                  </a:endParaRPr>
                </a:p>
              </p:txBody>
            </p:sp>
            <p:sp>
              <p:nvSpPr>
                <p:cNvPr id="29" name="Rectangle 32">
                  <a:extLst>
                    <a:ext uri="{FF2B5EF4-FFF2-40B4-BE49-F238E27FC236}">
                      <a16:creationId xmlns:a16="http://schemas.microsoft.com/office/drawing/2014/main" id="{3CC281F5-1BD2-A24E-ADFF-697890EC667C}"/>
                    </a:ext>
                  </a:extLst>
                </p:cNvPr>
                <p:cNvSpPr>
                  <a:spLocks noChangeArrowheads="1"/>
                </p:cNvSpPr>
                <p:nvPr/>
              </p:nvSpPr>
              <p:spPr bwMode="auto">
                <a:xfrm>
                  <a:off x="672" y="2610"/>
                  <a:ext cx="642" cy="63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b="0">
                    <a:ea typeface="宋体" panose="02010600030101010101" pitchFamily="2" charset="-122"/>
                  </a:endParaRPr>
                </a:p>
              </p:txBody>
            </p:sp>
          </p:grpSp>
          <p:grpSp>
            <p:nvGrpSpPr>
              <p:cNvPr id="25" name="Group 33">
                <a:extLst>
                  <a:ext uri="{FF2B5EF4-FFF2-40B4-BE49-F238E27FC236}">
                    <a16:creationId xmlns:a16="http://schemas.microsoft.com/office/drawing/2014/main" id="{A0F8C757-4CC5-1B49-BF2A-D6517A41765E}"/>
                  </a:ext>
                </a:extLst>
              </p:cNvPr>
              <p:cNvGrpSpPr>
                <a:grpSpLocks/>
              </p:cNvGrpSpPr>
              <p:nvPr/>
            </p:nvGrpSpPr>
            <p:grpSpPr bwMode="auto">
              <a:xfrm>
                <a:off x="741" y="2500"/>
                <a:ext cx="561" cy="231"/>
                <a:chOff x="897" y="3736"/>
                <a:chExt cx="561" cy="231"/>
              </a:xfrm>
            </p:grpSpPr>
            <p:sp>
              <p:nvSpPr>
                <p:cNvPr id="26" name="Rectangle 34">
                  <a:extLst>
                    <a:ext uri="{FF2B5EF4-FFF2-40B4-BE49-F238E27FC236}">
                      <a16:creationId xmlns:a16="http://schemas.microsoft.com/office/drawing/2014/main" id="{7AD7874A-2B3A-3945-8237-E16DCC535BAB}"/>
                    </a:ext>
                  </a:extLst>
                </p:cNvPr>
                <p:cNvSpPr>
                  <a:spLocks noChangeArrowheads="1"/>
                </p:cNvSpPr>
                <p:nvPr/>
              </p:nvSpPr>
              <p:spPr bwMode="auto">
                <a:xfrm>
                  <a:off x="924" y="3774"/>
                  <a:ext cx="492" cy="1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b="0">
                    <a:ea typeface="宋体" panose="02010600030101010101" pitchFamily="2" charset="-122"/>
                  </a:endParaRPr>
                </a:p>
              </p:txBody>
            </p:sp>
            <p:sp>
              <p:nvSpPr>
                <p:cNvPr id="27" name="Text Box 35">
                  <a:extLst>
                    <a:ext uri="{FF2B5EF4-FFF2-40B4-BE49-F238E27FC236}">
                      <a16:creationId xmlns:a16="http://schemas.microsoft.com/office/drawing/2014/main" id="{5AD80468-A147-E44D-94CC-6617A5BF8A83}"/>
                    </a:ext>
                  </a:extLst>
                </p:cNvPr>
                <p:cNvSpPr txBox="1">
                  <a:spLocks noChangeArrowheads="1"/>
                </p:cNvSpPr>
                <p:nvPr/>
              </p:nvSpPr>
              <p:spPr bwMode="auto">
                <a:xfrm>
                  <a:off x="897" y="3736"/>
                  <a:ext cx="5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b="0">
                      <a:solidFill>
                        <a:schemeClr val="bg1"/>
                      </a:solidFill>
                      <a:latin typeface="Comic Sans MS" panose="030F0702030302020204" pitchFamily="66" charset="0"/>
                      <a:ea typeface="宋体" panose="02010600030101010101" pitchFamily="2" charset="-122"/>
                    </a:rPr>
                    <a:t>socket</a:t>
                  </a:r>
                  <a:endParaRPr lang="en-US" altLang="zh-CN" sz="2400" b="0">
                    <a:latin typeface="Times New Roman" panose="02020603050405020304" pitchFamily="18" charset="0"/>
                    <a:ea typeface="宋体" panose="02010600030101010101" pitchFamily="2" charset="-122"/>
                  </a:endParaRPr>
                </a:p>
              </p:txBody>
            </p:sp>
          </p:grpSp>
        </p:grpSp>
        <p:sp>
          <p:nvSpPr>
            <p:cNvPr id="14" name="Text Box 36">
              <a:extLst>
                <a:ext uri="{FF2B5EF4-FFF2-40B4-BE49-F238E27FC236}">
                  <a16:creationId xmlns:a16="http://schemas.microsoft.com/office/drawing/2014/main" id="{421C90D4-0BF8-4C4F-8C33-FEC8D021979B}"/>
                </a:ext>
              </a:extLst>
            </p:cNvPr>
            <p:cNvSpPr txBox="1">
              <a:spLocks noChangeArrowheads="1"/>
            </p:cNvSpPr>
            <p:nvPr/>
          </p:nvSpPr>
          <p:spPr bwMode="auto">
            <a:xfrm>
              <a:off x="4484" y="1855"/>
              <a:ext cx="935"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b="0">
                  <a:latin typeface="Microsoft YaHei UI" panose="020B0503020204020204" pitchFamily="34" charset="-122"/>
                  <a:ea typeface="Microsoft YaHei UI" panose="020B0503020204020204" pitchFamily="34" charset="-122"/>
                </a:rPr>
                <a:t>controlled by</a:t>
              </a:r>
            </a:p>
            <a:p>
              <a:pPr>
                <a:spcBef>
                  <a:spcPct val="0"/>
                </a:spcBef>
                <a:buFontTx/>
                <a:buNone/>
              </a:pPr>
              <a:r>
                <a:rPr lang="en-US" altLang="zh-CN" sz="1600" b="0">
                  <a:latin typeface="Microsoft YaHei UI" panose="020B0503020204020204" pitchFamily="34" charset="-122"/>
                  <a:ea typeface="Microsoft YaHei UI" panose="020B0503020204020204" pitchFamily="34" charset="-122"/>
                </a:rPr>
                <a:t>application</a:t>
              </a:r>
            </a:p>
            <a:p>
              <a:pPr>
                <a:spcBef>
                  <a:spcPct val="0"/>
                </a:spcBef>
                <a:buFontTx/>
                <a:buNone/>
              </a:pPr>
              <a:r>
                <a:rPr lang="en-US" altLang="zh-CN" sz="1600" b="0">
                  <a:latin typeface="Microsoft YaHei UI" panose="020B0503020204020204" pitchFamily="34" charset="-122"/>
                  <a:ea typeface="Microsoft YaHei UI" panose="020B0503020204020204" pitchFamily="34" charset="-122"/>
                </a:rPr>
                <a:t>developer</a:t>
              </a:r>
              <a:endParaRPr lang="en-US" altLang="zh-CN" sz="2400" b="0">
                <a:latin typeface="Microsoft YaHei UI" panose="020B0503020204020204" pitchFamily="34" charset="-122"/>
                <a:ea typeface="Microsoft YaHei UI" panose="020B0503020204020204" pitchFamily="34" charset="-122"/>
              </a:endParaRPr>
            </a:p>
          </p:txBody>
        </p:sp>
        <p:sp>
          <p:nvSpPr>
            <p:cNvPr id="15" name="Text Box 37">
              <a:extLst>
                <a:ext uri="{FF2B5EF4-FFF2-40B4-BE49-F238E27FC236}">
                  <a16:creationId xmlns:a16="http://schemas.microsoft.com/office/drawing/2014/main" id="{7D49DC30-A4EC-9549-A1B0-8D153FF770B6}"/>
                </a:ext>
              </a:extLst>
            </p:cNvPr>
            <p:cNvSpPr txBox="1">
              <a:spLocks noChangeArrowheads="1"/>
            </p:cNvSpPr>
            <p:nvPr/>
          </p:nvSpPr>
          <p:spPr bwMode="auto">
            <a:xfrm>
              <a:off x="4487" y="2431"/>
              <a:ext cx="935"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b="0" dirty="0">
                  <a:latin typeface="Microsoft YaHei UI" panose="020B0503020204020204" pitchFamily="34" charset="-122"/>
                  <a:ea typeface="Microsoft YaHei UI" panose="020B0503020204020204" pitchFamily="34" charset="-122"/>
                </a:rPr>
                <a:t>controlled by</a:t>
              </a:r>
            </a:p>
            <a:p>
              <a:pPr>
                <a:spcBef>
                  <a:spcPct val="0"/>
                </a:spcBef>
                <a:buFontTx/>
                <a:buNone/>
              </a:pPr>
              <a:r>
                <a:rPr lang="en-US" altLang="zh-CN" sz="1600" b="0" dirty="0">
                  <a:latin typeface="Microsoft YaHei UI" panose="020B0503020204020204" pitchFamily="34" charset="-122"/>
                  <a:ea typeface="Microsoft YaHei UI" panose="020B0503020204020204" pitchFamily="34" charset="-122"/>
                </a:rPr>
                <a:t>operating</a:t>
              </a:r>
            </a:p>
            <a:p>
              <a:pPr>
                <a:spcBef>
                  <a:spcPct val="0"/>
                </a:spcBef>
                <a:buFontTx/>
                <a:buNone/>
              </a:pPr>
              <a:r>
                <a:rPr lang="en-US" altLang="zh-CN" sz="1600" b="0" dirty="0">
                  <a:latin typeface="Microsoft YaHei UI" panose="020B0503020204020204" pitchFamily="34" charset="-122"/>
                  <a:ea typeface="Microsoft YaHei UI" panose="020B0503020204020204" pitchFamily="34" charset="-122"/>
                </a:rPr>
                <a:t>system</a:t>
              </a:r>
              <a:endParaRPr lang="en-US" altLang="zh-CN" sz="2400" b="0" dirty="0">
                <a:latin typeface="Microsoft YaHei UI" panose="020B0503020204020204" pitchFamily="34" charset="-122"/>
                <a:ea typeface="Microsoft YaHei UI" panose="020B0503020204020204" pitchFamily="34" charset="-122"/>
              </a:endParaRPr>
            </a:p>
          </p:txBody>
        </p:sp>
        <p:sp>
          <p:nvSpPr>
            <p:cNvPr id="16" name="Line 38">
              <a:extLst>
                <a:ext uri="{FF2B5EF4-FFF2-40B4-BE49-F238E27FC236}">
                  <a16:creationId xmlns:a16="http://schemas.microsoft.com/office/drawing/2014/main" id="{13DD340E-AF40-4F42-8A0F-B6F512632DCA}"/>
                </a:ext>
              </a:extLst>
            </p:cNvPr>
            <p:cNvSpPr>
              <a:spLocks noChangeShapeType="1"/>
            </p:cNvSpPr>
            <p:nvPr/>
          </p:nvSpPr>
          <p:spPr bwMode="auto">
            <a:xfrm flipV="1">
              <a:off x="4428" y="2010"/>
              <a:ext cx="0" cy="306"/>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39">
              <a:extLst>
                <a:ext uri="{FF2B5EF4-FFF2-40B4-BE49-F238E27FC236}">
                  <a16:creationId xmlns:a16="http://schemas.microsoft.com/office/drawing/2014/main" id="{1B9DF545-FE0C-2A4D-B41E-9EB5F513C78F}"/>
                </a:ext>
              </a:extLst>
            </p:cNvPr>
            <p:cNvSpPr>
              <a:spLocks noChangeShapeType="1"/>
            </p:cNvSpPr>
            <p:nvPr/>
          </p:nvSpPr>
          <p:spPr bwMode="auto">
            <a:xfrm flipH="1" flipV="1">
              <a:off x="4422" y="2376"/>
              <a:ext cx="0" cy="63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Text Box 40">
              <a:extLst>
                <a:ext uri="{FF2B5EF4-FFF2-40B4-BE49-F238E27FC236}">
                  <a16:creationId xmlns:a16="http://schemas.microsoft.com/office/drawing/2014/main" id="{D092DE3E-760B-854F-AFFB-48F22D2916E5}"/>
                </a:ext>
              </a:extLst>
            </p:cNvPr>
            <p:cNvSpPr txBox="1">
              <a:spLocks noChangeArrowheads="1"/>
            </p:cNvSpPr>
            <p:nvPr/>
          </p:nvSpPr>
          <p:spPr bwMode="auto">
            <a:xfrm>
              <a:off x="3399" y="3034"/>
              <a:ext cx="13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000" b="0" dirty="0">
                  <a:latin typeface="Comic Sans MS" panose="030F0702030302020204" pitchFamily="66" charset="0"/>
                  <a:ea typeface="宋体" panose="02010600030101010101" pitchFamily="2" charset="-122"/>
                </a:rPr>
                <a:t>host or server</a:t>
              </a:r>
              <a:endParaRPr lang="en-US" altLang="zh-CN" sz="2400" b="0" dirty="0">
                <a:latin typeface="Times New Roman" panose="02020603050405020304" pitchFamily="18" charset="0"/>
                <a:ea typeface="宋体" panose="02010600030101010101" pitchFamily="2" charset="-122"/>
              </a:endParaRPr>
            </a:p>
          </p:txBody>
        </p:sp>
        <p:sp>
          <p:nvSpPr>
            <p:cNvPr id="19" name="Freeform 41">
              <a:extLst>
                <a:ext uri="{FF2B5EF4-FFF2-40B4-BE49-F238E27FC236}">
                  <a16:creationId xmlns:a16="http://schemas.microsoft.com/office/drawing/2014/main" id="{1F8B97CA-F4E4-2343-BB6D-15006AD07646}"/>
                </a:ext>
              </a:extLst>
            </p:cNvPr>
            <p:cNvSpPr>
              <a:spLocks/>
            </p:cNvSpPr>
            <p:nvPr/>
          </p:nvSpPr>
          <p:spPr bwMode="auto">
            <a:xfrm>
              <a:off x="2266" y="2304"/>
              <a:ext cx="1133" cy="1055"/>
            </a:xfrm>
            <a:custGeom>
              <a:avLst/>
              <a:gdLst>
                <a:gd name="T0" fmla="*/ 210 w 1292"/>
                <a:gd name="T1" fmla="*/ 6 h 1255"/>
                <a:gd name="T2" fmla="*/ 31 w 1292"/>
                <a:gd name="T3" fmla="*/ 132 h 1255"/>
                <a:gd name="T4" fmla="*/ 25 w 1292"/>
                <a:gd name="T5" fmla="*/ 440 h 1255"/>
                <a:gd name="T6" fmla="*/ 46 w 1292"/>
                <a:gd name="T7" fmla="*/ 697 h 1255"/>
                <a:gd name="T8" fmla="*/ 215 w 1292"/>
                <a:gd name="T9" fmla="*/ 732 h 1255"/>
                <a:gd name="T10" fmla="*/ 567 w 1292"/>
                <a:gd name="T11" fmla="*/ 949 h 1255"/>
                <a:gd name="T12" fmla="*/ 873 w 1292"/>
                <a:gd name="T13" fmla="*/ 1040 h 1255"/>
                <a:gd name="T14" fmla="*/ 1051 w 1292"/>
                <a:gd name="T15" fmla="*/ 858 h 1255"/>
                <a:gd name="T16" fmla="*/ 1115 w 1292"/>
                <a:gd name="T17" fmla="*/ 374 h 1255"/>
                <a:gd name="T18" fmla="*/ 1057 w 1292"/>
                <a:gd name="T19" fmla="*/ 177 h 1255"/>
                <a:gd name="T20" fmla="*/ 657 w 1292"/>
                <a:gd name="T21" fmla="*/ 97 h 1255"/>
                <a:gd name="T22" fmla="*/ 210 w 1292"/>
                <a:gd name="T23" fmla="*/ 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0" name="Text Box 42">
              <a:extLst>
                <a:ext uri="{FF2B5EF4-FFF2-40B4-BE49-F238E27FC236}">
                  <a16:creationId xmlns:a16="http://schemas.microsoft.com/office/drawing/2014/main" id="{09FABC0F-048B-6F42-832A-D2E4EBAD833C}"/>
                </a:ext>
              </a:extLst>
            </p:cNvPr>
            <p:cNvSpPr txBox="1">
              <a:spLocks noChangeArrowheads="1"/>
            </p:cNvSpPr>
            <p:nvPr/>
          </p:nvSpPr>
          <p:spPr bwMode="auto">
            <a:xfrm>
              <a:off x="2479" y="2688"/>
              <a:ext cx="7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000" b="0">
                  <a:latin typeface="Comic Sans MS" panose="030F0702030302020204" pitchFamily="66" charset="0"/>
                  <a:ea typeface="宋体" panose="02010600030101010101" pitchFamily="2" charset="-122"/>
                </a:rPr>
                <a:t>internet</a:t>
              </a:r>
              <a:endParaRPr lang="en-US" altLang="zh-CN" sz="2400" b="0">
                <a:latin typeface="Times New Roman" panose="02020603050405020304" pitchFamily="18" charset="0"/>
                <a:ea typeface="宋体" panose="02010600030101010101" pitchFamily="2" charset="-122"/>
              </a:endParaRPr>
            </a:p>
          </p:txBody>
        </p:sp>
        <p:sp>
          <p:nvSpPr>
            <p:cNvPr id="21" name="Line 43">
              <a:extLst>
                <a:ext uri="{FF2B5EF4-FFF2-40B4-BE49-F238E27FC236}">
                  <a16:creationId xmlns:a16="http://schemas.microsoft.com/office/drawing/2014/main" id="{6E9833B1-B80B-2149-A84F-1D098A599663}"/>
                </a:ext>
              </a:extLst>
            </p:cNvPr>
            <p:cNvSpPr>
              <a:spLocks noChangeShapeType="1"/>
            </p:cNvSpPr>
            <p:nvPr/>
          </p:nvSpPr>
          <p:spPr bwMode="auto">
            <a:xfrm flipH="1">
              <a:off x="2034" y="2622"/>
              <a:ext cx="1596" cy="6"/>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1416794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061C7F-B345-3244-982D-F942132861E0}"/>
              </a:ext>
            </a:extLst>
          </p:cNvPr>
          <p:cNvSpPr>
            <a:spLocks noGrp="1"/>
          </p:cNvSpPr>
          <p:nvPr>
            <p:ph type="title"/>
          </p:nvPr>
        </p:nvSpPr>
        <p:spPr/>
        <p:txBody>
          <a:bodyPr/>
          <a:lstStyle/>
          <a:p>
            <a:r>
              <a:rPr lang="en-US" altLang="zh-CN" dirty="0"/>
              <a:t>Berkeley UNIX Sockets API</a:t>
            </a:r>
            <a:endParaRPr kumimoji="1" lang="zh-CN" altLang="en-US" dirty="0"/>
          </a:p>
        </p:txBody>
      </p:sp>
      <p:sp>
        <p:nvSpPr>
          <p:cNvPr id="3" name="内容占位符 2">
            <a:extLst>
              <a:ext uri="{FF2B5EF4-FFF2-40B4-BE49-F238E27FC236}">
                <a16:creationId xmlns:a16="http://schemas.microsoft.com/office/drawing/2014/main" id="{A8A6803B-CD33-E049-904E-0045C001D548}"/>
              </a:ext>
            </a:extLst>
          </p:cNvPr>
          <p:cNvSpPr>
            <a:spLocks noGrp="1"/>
          </p:cNvSpPr>
          <p:nvPr>
            <p:ph idx="1"/>
          </p:nvPr>
        </p:nvSpPr>
        <p:spPr/>
        <p:txBody>
          <a:bodyPr/>
          <a:lstStyle/>
          <a:p>
            <a:r>
              <a:rPr lang="en-US" altLang="zh-CN" sz="3200" dirty="0"/>
              <a:t>Berkeley </a:t>
            </a:r>
            <a:r>
              <a:rPr lang="zh-CN" altLang="en-US" sz="3200" dirty="0"/>
              <a:t>套接字</a:t>
            </a:r>
          </a:p>
          <a:p>
            <a:pPr marL="914400" lvl="1" indent="-457200">
              <a:buClr>
                <a:srgbClr val="FF3300"/>
              </a:buClr>
              <a:buFont typeface="Wingdings" panose="05000000000000000000" pitchFamily="2" charset="2"/>
              <a:buAutoNum type="circleNumDbPlain"/>
            </a:pPr>
            <a:r>
              <a:rPr lang="en-US" altLang="zh-CN" sz="2800" dirty="0"/>
              <a:t>ARPA</a:t>
            </a:r>
            <a:r>
              <a:rPr lang="zh-CN" altLang="en-US" sz="2800" dirty="0"/>
              <a:t>要求伯克利分校将</a:t>
            </a:r>
            <a:r>
              <a:rPr lang="en-US" altLang="zh-CN" sz="2800" dirty="0"/>
              <a:t>TCP/IP</a:t>
            </a:r>
            <a:r>
              <a:rPr lang="zh-CN" altLang="en-US" sz="2800" dirty="0"/>
              <a:t>移植到</a:t>
            </a:r>
            <a:r>
              <a:rPr lang="en-US" altLang="zh-CN" sz="2800" dirty="0"/>
              <a:t>UNIX</a:t>
            </a:r>
            <a:r>
              <a:rPr lang="zh-CN" altLang="en-US" sz="2800" dirty="0"/>
              <a:t>中</a:t>
            </a:r>
          </a:p>
          <a:p>
            <a:pPr marL="914400" lvl="1" indent="-457200">
              <a:buClr>
                <a:srgbClr val="FF3300"/>
              </a:buClr>
              <a:buFont typeface="Wingdings" panose="05000000000000000000" pitchFamily="2" charset="2"/>
              <a:buAutoNum type="circleNumDbPlain"/>
            </a:pPr>
            <a:r>
              <a:rPr lang="zh-CN" altLang="en-US" sz="2800" dirty="0"/>
              <a:t>需要创建一个接口，便于应用程序使用这个接口进行网络通信</a:t>
            </a:r>
          </a:p>
          <a:p>
            <a:pPr marL="914400" lvl="1" indent="-457200">
              <a:buClr>
                <a:srgbClr val="FF3300"/>
              </a:buClr>
              <a:buFont typeface="Wingdings" panose="05000000000000000000" pitchFamily="2" charset="2"/>
              <a:buAutoNum type="circleNumDbPlain"/>
            </a:pPr>
            <a:r>
              <a:rPr lang="zh-CN" altLang="en-US" sz="2800" dirty="0"/>
              <a:t>尽可能使用现有的系统调用，称为</a:t>
            </a:r>
            <a:r>
              <a:rPr lang="en-US" altLang="zh-CN" sz="2800" dirty="0"/>
              <a:t>BSD UNIX </a:t>
            </a:r>
            <a:r>
              <a:rPr lang="zh-CN" altLang="en-US" sz="2800" dirty="0"/>
              <a:t>套接字</a:t>
            </a:r>
            <a:endParaRPr lang="en-US" altLang="zh-CN" sz="2800" dirty="0"/>
          </a:p>
          <a:p>
            <a:pPr lvl="2">
              <a:buClr>
                <a:srgbClr val="FF3300"/>
              </a:buClr>
              <a:buFont typeface="Wingdings" pitchFamily="2" charset="2"/>
              <a:buChar char="n"/>
            </a:pPr>
            <a:r>
              <a:rPr lang="en-US" altLang="zh-CN" dirty="0"/>
              <a:t>BSD</a:t>
            </a:r>
            <a:r>
              <a:rPr lang="zh-CN" altLang="en-US" dirty="0"/>
              <a:t>，</a:t>
            </a:r>
            <a:r>
              <a:rPr lang="en" altLang="zh-CN" dirty="0"/>
              <a:t>Berkeley Software Distribution</a:t>
            </a:r>
            <a:endParaRPr lang="zh-CN" altLang="en-US" dirty="0"/>
          </a:p>
          <a:p>
            <a:pPr marL="914400" lvl="1" indent="-457200">
              <a:buClr>
                <a:srgbClr val="FF3300"/>
              </a:buClr>
              <a:buFont typeface="Wingdings" panose="05000000000000000000" pitchFamily="2" charset="2"/>
              <a:buAutoNum type="circleNumDbPlain"/>
            </a:pPr>
            <a:r>
              <a:rPr lang="zh-CN" altLang="en-US" sz="2800" dirty="0"/>
              <a:t>成为事实上的标准</a:t>
            </a:r>
            <a:endParaRPr lang="zh-CN" altLang="en-US" dirty="0"/>
          </a:p>
        </p:txBody>
      </p:sp>
    </p:spTree>
    <p:extLst>
      <p:ext uri="{BB962C8B-B14F-4D97-AF65-F5344CB8AC3E}">
        <p14:creationId xmlns:p14="http://schemas.microsoft.com/office/powerpoint/2010/main" val="2570083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CB5B3-0803-A849-9B50-2A13830D518D}"/>
              </a:ext>
            </a:extLst>
          </p:cNvPr>
          <p:cNvSpPr>
            <a:spLocks noGrp="1"/>
          </p:cNvSpPr>
          <p:nvPr>
            <p:ph type="title"/>
          </p:nvPr>
        </p:nvSpPr>
        <p:spPr/>
        <p:txBody>
          <a:bodyPr/>
          <a:lstStyle/>
          <a:p>
            <a:r>
              <a:rPr lang="en-US" altLang="zh-CN" dirty="0"/>
              <a:t>POSIX</a:t>
            </a:r>
            <a:r>
              <a:rPr lang="zh-CN" altLang="en-US" dirty="0"/>
              <a:t>标准</a:t>
            </a:r>
            <a:endParaRPr kumimoji="1" lang="zh-CN" altLang="en-US" dirty="0"/>
          </a:p>
        </p:txBody>
      </p:sp>
      <p:sp>
        <p:nvSpPr>
          <p:cNvPr id="3" name="内容占位符 2">
            <a:extLst>
              <a:ext uri="{FF2B5EF4-FFF2-40B4-BE49-F238E27FC236}">
                <a16:creationId xmlns:a16="http://schemas.microsoft.com/office/drawing/2014/main" id="{690E894B-F167-EF49-902C-4009A45B8A9B}"/>
              </a:ext>
            </a:extLst>
          </p:cNvPr>
          <p:cNvSpPr>
            <a:spLocks noGrp="1"/>
          </p:cNvSpPr>
          <p:nvPr>
            <p:ph idx="1"/>
          </p:nvPr>
        </p:nvSpPr>
        <p:spPr/>
        <p:txBody>
          <a:bodyPr/>
          <a:lstStyle/>
          <a:p>
            <a:pPr>
              <a:spcBef>
                <a:spcPts val="0"/>
              </a:spcBef>
              <a:spcAft>
                <a:spcPts val="1200"/>
              </a:spcAft>
            </a:pPr>
            <a:r>
              <a:rPr lang="en-US" altLang="zh-CN" dirty="0"/>
              <a:t>POSIX</a:t>
            </a:r>
            <a:r>
              <a:rPr lang="zh-CN" altLang="en-US" dirty="0"/>
              <a:t>，可移植操作系统接口</a:t>
            </a:r>
            <a:endParaRPr lang="en-US" altLang="zh-CN" dirty="0"/>
          </a:p>
          <a:p>
            <a:pPr lvl="1">
              <a:spcBef>
                <a:spcPts val="0"/>
              </a:spcBef>
              <a:spcAft>
                <a:spcPts val="1200"/>
              </a:spcAft>
            </a:pPr>
            <a:r>
              <a:rPr lang="en-US" altLang="zh-CN" dirty="0"/>
              <a:t>Portable Operating System Interface of UNIX</a:t>
            </a:r>
            <a:r>
              <a:rPr lang="zh-CN" altLang="en-US" dirty="0"/>
              <a:t>，缩写为 </a:t>
            </a:r>
            <a:r>
              <a:rPr lang="en-US" altLang="zh-CN" dirty="0"/>
              <a:t>POSIX</a:t>
            </a:r>
          </a:p>
          <a:p>
            <a:pPr lvl="1">
              <a:spcBef>
                <a:spcPts val="0"/>
              </a:spcBef>
              <a:spcAft>
                <a:spcPts val="1200"/>
              </a:spcAft>
            </a:pPr>
            <a:r>
              <a:rPr lang="en-US" altLang="zh-CN" dirty="0"/>
              <a:t>POSIX</a:t>
            </a:r>
            <a:r>
              <a:rPr lang="zh-CN" altLang="en-US" dirty="0"/>
              <a:t>标准定义了操作系统应该为应用程序提供的接口标准，是</a:t>
            </a:r>
            <a:r>
              <a:rPr lang="en-US" altLang="zh-CN" dirty="0"/>
              <a:t>IEEE</a:t>
            </a:r>
            <a:r>
              <a:rPr lang="zh-CN" altLang="en-US" dirty="0"/>
              <a:t>为要在各种</a:t>
            </a:r>
            <a:r>
              <a:rPr lang="en-US" altLang="zh-CN" dirty="0"/>
              <a:t>UNIX</a:t>
            </a:r>
            <a:r>
              <a:rPr lang="zh-CN" altLang="en-US" dirty="0"/>
              <a:t>操作系统上运行的软件而定义的一系列</a:t>
            </a:r>
            <a:r>
              <a:rPr lang="en-US" altLang="zh-CN" dirty="0"/>
              <a:t>API</a:t>
            </a:r>
            <a:r>
              <a:rPr lang="zh-CN" altLang="en-US" dirty="0"/>
              <a:t>标准的总称，其正式称呼为</a:t>
            </a:r>
            <a:r>
              <a:rPr lang="en-US" altLang="zh-CN" dirty="0"/>
              <a:t>IEEE 1003</a:t>
            </a:r>
            <a:r>
              <a:rPr lang="zh-CN" altLang="en-US" dirty="0"/>
              <a:t>，而国际标准名称为</a:t>
            </a:r>
            <a:r>
              <a:rPr lang="en-US" altLang="zh-CN" dirty="0"/>
              <a:t>ISO/IEC 9945</a:t>
            </a:r>
            <a:r>
              <a:rPr lang="zh-CN" altLang="en-US" dirty="0"/>
              <a:t>。</a:t>
            </a:r>
          </a:p>
          <a:p>
            <a:pPr lvl="1">
              <a:spcBef>
                <a:spcPts val="0"/>
              </a:spcBef>
              <a:spcAft>
                <a:spcPts val="1200"/>
              </a:spcAft>
            </a:pPr>
            <a:r>
              <a:rPr lang="en-US" altLang="zh-CN" dirty="0"/>
              <a:t>POSIX</a:t>
            </a:r>
            <a:r>
              <a:rPr lang="zh-CN" altLang="en-US" dirty="0"/>
              <a:t>标准意在期望获得源代码级别的软件可移植性。换句话说，为一个</a:t>
            </a:r>
            <a:r>
              <a:rPr lang="en-US" altLang="zh-CN" dirty="0"/>
              <a:t>POSIX</a:t>
            </a:r>
            <a:r>
              <a:rPr lang="zh-CN" altLang="en-US" dirty="0"/>
              <a:t>兼容的操作系统编写的程序，应该可以在任何其它的</a:t>
            </a:r>
            <a:r>
              <a:rPr lang="en-US" altLang="zh-CN" dirty="0"/>
              <a:t>POSIX</a:t>
            </a:r>
            <a:r>
              <a:rPr lang="zh-CN" altLang="en-US" dirty="0"/>
              <a:t>操作系统（即使是来自另一个厂商）上编译执行。</a:t>
            </a:r>
          </a:p>
          <a:p>
            <a:pPr lvl="1">
              <a:spcBef>
                <a:spcPts val="0"/>
              </a:spcBef>
              <a:spcAft>
                <a:spcPts val="1200"/>
              </a:spcAft>
            </a:pPr>
            <a:r>
              <a:rPr lang="en-US" altLang="zh-CN" dirty="0"/>
              <a:t>POSIX </a:t>
            </a:r>
            <a:r>
              <a:rPr lang="zh-CN" altLang="en-US" dirty="0"/>
              <a:t>并不局限于 </a:t>
            </a:r>
            <a:r>
              <a:rPr lang="en-US" altLang="zh-CN" dirty="0"/>
              <a:t>UNIX</a:t>
            </a:r>
            <a:r>
              <a:rPr lang="zh-CN" altLang="en-US" dirty="0"/>
              <a:t>，当前</a:t>
            </a:r>
            <a:r>
              <a:rPr lang="en-US" altLang="zh-CN" dirty="0"/>
              <a:t>Linux</a:t>
            </a:r>
            <a:r>
              <a:rPr lang="zh-CN" altLang="en-US" dirty="0"/>
              <a:t>遵循</a:t>
            </a:r>
            <a:r>
              <a:rPr lang="en-US" altLang="zh-CN" dirty="0"/>
              <a:t>POSIX</a:t>
            </a:r>
            <a:r>
              <a:rPr lang="zh-CN" altLang="en-US" dirty="0"/>
              <a:t> </a:t>
            </a:r>
            <a:r>
              <a:rPr lang="en-US" altLang="zh-CN" dirty="0"/>
              <a:t>Socket</a:t>
            </a:r>
          </a:p>
        </p:txBody>
      </p:sp>
    </p:spTree>
    <p:extLst>
      <p:ext uri="{BB962C8B-B14F-4D97-AF65-F5344CB8AC3E}">
        <p14:creationId xmlns:p14="http://schemas.microsoft.com/office/powerpoint/2010/main" val="1049333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83E2D5-BEC2-D149-A89C-459A41EE82ED}"/>
              </a:ext>
            </a:extLst>
          </p:cNvPr>
          <p:cNvSpPr>
            <a:spLocks noGrp="1"/>
          </p:cNvSpPr>
          <p:nvPr>
            <p:ph type="title"/>
          </p:nvPr>
        </p:nvSpPr>
        <p:spPr/>
        <p:txBody>
          <a:bodyPr/>
          <a:lstStyle/>
          <a:p>
            <a:r>
              <a:rPr lang="zh-CN" altLang="en-US" dirty="0"/>
              <a:t>主动套接字和被动套接字</a:t>
            </a:r>
            <a:endParaRPr kumimoji="1" lang="zh-CN" altLang="en-US" dirty="0"/>
          </a:p>
        </p:txBody>
      </p:sp>
      <p:sp>
        <p:nvSpPr>
          <p:cNvPr id="3" name="内容占位符 2">
            <a:extLst>
              <a:ext uri="{FF2B5EF4-FFF2-40B4-BE49-F238E27FC236}">
                <a16:creationId xmlns:a16="http://schemas.microsoft.com/office/drawing/2014/main" id="{48337142-E998-3640-B29C-9F7870D53A11}"/>
              </a:ext>
            </a:extLst>
          </p:cNvPr>
          <p:cNvSpPr>
            <a:spLocks noGrp="1"/>
          </p:cNvSpPr>
          <p:nvPr>
            <p:ph idx="1"/>
          </p:nvPr>
        </p:nvSpPr>
        <p:spPr/>
        <p:txBody>
          <a:bodyPr/>
          <a:lstStyle/>
          <a:p>
            <a:r>
              <a:rPr lang="zh-CN" altLang="en-US" dirty="0"/>
              <a:t>创建方式相同，使用方式不同</a:t>
            </a:r>
          </a:p>
          <a:p>
            <a:pPr lvl="1"/>
            <a:r>
              <a:rPr lang="zh-CN" altLang="en-US" dirty="0"/>
              <a:t>被动：等待传入连接的套接字，如服务器套接字</a:t>
            </a:r>
          </a:p>
          <a:p>
            <a:pPr lvl="1"/>
            <a:r>
              <a:rPr lang="zh-CN" altLang="en-US" dirty="0"/>
              <a:t>主动：发起连接的套接字，如客户端套接字</a:t>
            </a:r>
          </a:p>
          <a:p>
            <a:r>
              <a:rPr lang="zh-CN" altLang="en-US" dirty="0"/>
              <a:t>指明端到端地址：创建时不指定，使用时指明</a:t>
            </a:r>
          </a:p>
          <a:p>
            <a:pPr lvl="1"/>
            <a:r>
              <a:rPr lang="en-US" altLang="zh-CN" dirty="0"/>
              <a:t>TCP/IP</a:t>
            </a:r>
            <a:r>
              <a:rPr lang="zh-CN" altLang="en-US" dirty="0"/>
              <a:t>需要指明协议端口号和</a:t>
            </a:r>
            <a:r>
              <a:rPr lang="en-US" altLang="zh-CN" dirty="0"/>
              <a:t>IP</a:t>
            </a:r>
            <a:r>
              <a:rPr lang="zh-CN" altLang="en-US" dirty="0"/>
              <a:t>地址</a:t>
            </a:r>
          </a:p>
          <a:p>
            <a:pPr lvl="1"/>
            <a:r>
              <a:rPr lang="en-US" altLang="zh-CN" dirty="0"/>
              <a:t>TCP/IP</a:t>
            </a:r>
            <a:r>
              <a:rPr lang="zh-CN" altLang="en-US" dirty="0"/>
              <a:t>协议族：</a:t>
            </a:r>
            <a:r>
              <a:rPr lang="en-US" altLang="zh-CN" dirty="0"/>
              <a:t>PF_INET</a:t>
            </a:r>
          </a:p>
          <a:p>
            <a:pPr lvl="1"/>
            <a:r>
              <a:rPr lang="en-US" altLang="zh-CN" dirty="0"/>
              <a:t>TCP/IP</a:t>
            </a:r>
            <a:r>
              <a:rPr lang="zh-CN" altLang="en-US" dirty="0"/>
              <a:t>地址族：</a:t>
            </a:r>
            <a:r>
              <a:rPr lang="en-US" altLang="zh-CN" dirty="0"/>
              <a:t>AF_INET</a:t>
            </a:r>
          </a:p>
          <a:p>
            <a:pPr lvl="1"/>
            <a:r>
              <a:rPr lang="zh-CN" altLang="en-US" b="1" dirty="0"/>
              <a:t>注意：具有相同的数字值，防止误用</a:t>
            </a:r>
          </a:p>
        </p:txBody>
      </p:sp>
    </p:spTree>
    <p:extLst>
      <p:ext uri="{BB962C8B-B14F-4D97-AF65-F5344CB8AC3E}">
        <p14:creationId xmlns:p14="http://schemas.microsoft.com/office/powerpoint/2010/main" val="308196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C25D5-EBC9-3C48-996A-14C4575CF7E4}"/>
              </a:ext>
            </a:extLst>
          </p:cNvPr>
          <p:cNvSpPr>
            <a:spLocks noGrp="1"/>
          </p:cNvSpPr>
          <p:nvPr>
            <p:ph type="title"/>
          </p:nvPr>
        </p:nvSpPr>
        <p:spPr/>
        <p:txBody>
          <a:bodyPr/>
          <a:lstStyle/>
          <a:p>
            <a:r>
              <a:rPr lang="zh-CN" altLang="en-US" dirty="0"/>
              <a:t>套接字类型</a:t>
            </a:r>
            <a:endParaRPr kumimoji="1" lang="zh-CN" altLang="en-US" dirty="0"/>
          </a:p>
        </p:txBody>
      </p:sp>
      <p:sp>
        <p:nvSpPr>
          <p:cNvPr id="3" name="内容占位符 2">
            <a:extLst>
              <a:ext uri="{FF2B5EF4-FFF2-40B4-BE49-F238E27FC236}">
                <a16:creationId xmlns:a16="http://schemas.microsoft.com/office/drawing/2014/main" id="{3BACD832-6FFB-7C45-8A99-65278F235C66}"/>
              </a:ext>
            </a:extLst>
          </p:cNvPr>
          <p:cNvSpPr>
            <a:spLocks noGrp="1"/>
          </p:cNvSpPr>
          <p:nvPr>
            <p:ph idx="1"/>
          </p:nvPr>
        </p:nvSpPr>
        <p:spPr/>
        <p:txBody>
          <a:bodyPr/>
          <a:lstStyle/>
          <a:p>
            <a:pPr marL="609600" indent="-609600">
              <a:buFont typeface="Wingdings" panose="05000000000000000000" pitchFamily="2" charset="2"/>
              <a:buAutoNum type="arabicPeriod"/>
            </a:pPr>
            <a:r>
              <a:rPr lang="zh-CN" altLang="en-US" dirty="0">
                <a:latin typeface="Courier" pitchFamily="2" charset="0"/>
              </a:rPr>
              <a:t>套接字支持多种通信协议：</a:t>
            </a:r>
          </a:p>
          <a:p>
            <a:pPr marL="990600" lvl="1" indent="-533400">
              <a:buFont typeface="Wingdings" panose="05000000000000000000" pitchFamily="2" charset="2"/>
              <a:buAutoNum type="circleNumDbPlain"/>
            </a:pPr>
            <a:r>
              <a:rPr lang="en-US" altLang="zh-CN" dirty="0">
                <a:latin typeface="Courier" pitchFamily="2" charset="0"/>
              </a:rPr>
              <a:t>Unix</a:t>
            </a:r>
            <a:r>
              <a:rPr lang="zh-CN" altLang="en-US" dirty="0">
                <a:latin typeface="Courier" pitchFamily="2" charset="0"/>
              </a:rPr>
              <a:t>：</a:t>
            </a:r>
            <a:r>
              <a:rPr lang="en-US" altLang="zh-CN" dirty="0">
                <a:latin typeface="Courier" pitchFamily="2" charset="0"/>
              </a:rPr>
              <a:t> Unix</a:t>
            </a:r>
            <a:r>
              <a:rPr lang="zh-CN" altLang="en-US" dirty="0">
                <a:latin typeface="Courier" pitchFamily="2" charset="0"/>
              </a:rPr>
              <a:t>系统内部协议</a:t>
            </a:r>
          </a:p>
          <a:p>
            <a:pPr marL="990600" lvl="1" indent="-533400">
              <a:buFont typeface="Wingdings" panose="05000000000000000000" pitchFamily="2" charset="2"/>
              <a:buAutoNum type="circleNumDbPlain"/>
            </a:pPr>
            <a:r>
              <a:rPr lang="en-US" altLang="zh-CN" dirty="0">
                <a:latin typeface="Courier" pitchFamily="2" charset="0"/>
              </a:rPr>
              <a:t>INET</a:t>
            </a:r>
            <a:r>
              <a:rPr lang="zh-CN" altLang="en-US" dirty="0">
                <a:latin typeface="Courier" pitchFamily="2" charset="0"/>
              </a:rPr>
              <a:t>：</a:t>
            </a:r>
            <a:r>
              <a:rPr lang="en-US" altLang="zh-CN" dirty="0">
                <a:latin typeface="Courier" pitchFamily="2" charset="0"/>
              </a:rPr>
              <a:t> IP</a:t>
            </a:r>
            <a:r>
              <a:rPr lang="zh-CN" altLang="en-US" dirty="0">
                <a:latin typeface="Courier" pitchFamily="2" charset="0"/>
              </a:rPr>
              <a:t>版本</a:t>
            </a:r>
            <a:r>
              <a:rPr lang="en-US" altLang="zh-CN" dirty="0">
                <a:latin typeface="Courier" pitchFamily="2" charset="0"/>
              </a:rPr>
              <a:t>4</a:t>
            </a:r>
          </a:p>
          <a:p>
            <a:pPr marL="990600" lvl="1" indent="-533400">
              <a:buFont typeface="Wingdings" panose="05000000000000000000" pitchFamily="2" charset="2"/>
              <a:buAutoNum type="circleNumDbPlain"/>
            </a:pPr>
            <a:r>
              <a:rPr lang="en-US" altLang="zh-CN" dirty="0">
                <a:latin typeface="Courier" pitchFamily="2" charset="0"/>
              </a:rPr>
              <a:t>INET6</a:t>
            </a:r>
            <a:r>
              <a:rPr lang="zh-CN" altLang="en-US" dirty="0">
                <a:latin typeface="Courier" pitchFamily="2" charset="0"/>
              </a:rPr>
              <a:t>：</a:t>
            </a:r>
            <a:r>
              <a:rPr lang="en-US" altLang="zh-CN" dirty="0">
                <a:latin typeface="Courier" pitchFamily="2" charset="0"/>
              </a:rPr>
              <a:t>IP</a:t>
            </a:r>
            <a:r>
              <a:rPr lang="zh-CN" altLang="en-US" dirty="0">
                <a:latin typeface="Courier" pitchFamily="2" charset="0"/>
              </a:rPr>
              <a:t>版本</a:t>
            </a:r>
            <a:r>
              <a:rPr lang="en-US" altLang="zh-CN" dirty="0">
                <a:latin typeface="Courier" pitchFamily="2" charset="0"/>
              </a:rPr>
              <a:t>6</a:t>
            </a:r>
          </a:p>
          <a:p>
            <a:pPr marL="609600" indent="-609600">
              <a:buFont typeface="Wingdings" panose="05000000000000000000" pitchFamily="2" charset="2"/>
              <a:buAutoNum type="arabicPeriod"/>
            </a:pPr>
            <a:r>
              <a:rPr lang="zh-CN" altLang="en-US" dirty="0">
                <a:latin typeface="Courier" pitchFamily="2" charset="0"/>
              </a:rPr>
              <a:t>套接字类型，即应用程序希望的通信服务类型</a:t>
            </a:r>
          </a:p>
          <a:p>
            <a:pPr marL="990600" lvl="1" indent="-533400">
              <a:buFont typeface="Wingdings" panose="05000000000000000000" pitchFamily="2" charset="2"/>
              <a:buAutoNum type="circleNumDbPlain"/>
            </a:pPr>
            <a:r>
              <a:rPr lang="en-US" altLang="zh-CN" dirty="0">
                <a:latin typeface="Courier" pitchFamily="2" charset="0"/>
              </a:rPr>
              <a:t>SOCKET_DGRAM</a:t>
            </a:r>
            <a:r>
              <a:rPr lang="zh-CN" altLang="en-US" dirty="0">
                <a:latin typeface="Courier" pitchFamily="2" charset="0"/>
              </a:rPr>
              <a:t>：</a:t>
            </a:r>
            <a:r>
              <a:rPr lang="en-US" altLang="zh-CN" dirty="0">
                <a:latin typeface="Courier" pitchFamily="2" charset="0"/>
              </a:rPr>
              <a:t> </a:t>
            </a:r>
            <a:r>
              <a:rPr lang="zh-CN" altLang="en-US" dirty="0">
                <a:latin typeface="Courier" pitchFamily="2" charset="0"/>
              </a:rPr>
              <a:t>双向不可靠数据报，对应</a:t>
            </a:r>
            <a:r>
              <a:rPr lang="en-US" altLang="zh-CN" dirty="0">
                <a:latin typeface="Courier" pitchFamily="2" charset="0"/>
              </a:rPr>
              <a:t>UDP</a:t>
            </a:r>
          </a:p>
          <a:p>
            <a:pPr marL="990600" lvl="1" indent="-533400">
              <a:buFont typeface="Wingdings" panose="05000000000000000000" pitchFamily="2" charset="2"/>
              <a:buAutoNum type="circleNumDbPlain"/>
            </a:pPr>
            <a:r>
              <a:rPr lang="en-US" altLang="zh-CN" dirty="0">
                <a:latin typeface="Courier" pitchFamily="2" charset="0"/>
              </a:rPr>
              <a:t>SOCKET_STREAM</a:t>
            </a:r>
            <a:r>
              <a:rPr lang="zh-CN" altLang="en-US" dirty="0">
                <a:latin typeface="Courier" pitchFamily="2" charset="0"/>
              </a:rPr>
              <a:t>：双向可靠数据流，对应</a:t>
            </a:r>
            <a:r>
              <a:rPr lang="en-US" altLang="zh-CN" dirty="0">
                <a:latin typeface="Courier" pitchFamily="2" charset="0"/>
              </a:rPr>
              <a:t>TCP</a:t>
            </a:r>
          </a:p>
          <a:p>
            <a:pPr marL="990600" lvl="1" indent="-533400">
              <a:buFont typeface="Wingdings" panose="05000000000000000000" pitchFamily="2" charset="2"/>
              <a:buAutoNum type="circleNumDbPlain"/>
            </a:pPr>
            <a:r>
              <a:rPr lang="en-US" altLang="zh-CN" dirty="0">
                <a:latin typeface="Courier" pitchFamily="2" charset="0"/>
              </a:rPr>
              <a:t>SOCKET_RAW</a:t>
            </a:r>
            <a:r>
              <a:rPr lang="zh-CN" altLang="en-US" dirty="0">
                <a:latin typeface="Courier" pitchFamily="2" charset="0"/>
              </a:rPr>
              <a:t>：低于传输层的低级协议或物理网络提供的套接字类型，可以访问内部网络接口。</a:t>
            </a:r>
          </a:p>
        </p:txBody>
      </p:sp>
    </p:spTree>
    <p:extLst>
      <p:ext uri="{BB962C8B-B14F-4D97-AF65-F5344CB8AC3E}">
        <p14:creationId xmlns:p14="http://schemas.microsoft.com/office/powerpoint/2010/main" val="3254014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4">
            <a:extLst>
              <a:ext uri="{FF2B5EF4-FFF2-40B4-BE49-F238E27FC236}">
                <a16:creationId xmlns:a16="http://schemas.microsoft.com/office/drawing/2014/main" id="{A8E501C6-17CF-7142-9BD7-B62B0D669FBA}"/>
              </a:ext>
            </a:extLst>
          </p:cNvPr>
          <p:cNvGrpSpPr>
            <a:grpSpLocks/>
          </p:cNvGrpSpPr>
          <p:nvPr/>
        </p:nvGrpSpPr>
        <p:grpSpPr bwMode="auto">
          <a:xfrm>
            <a:off x="4503682" y="1129370"/>
            <a:ext cx="2413000" cy="4346575"/>
            <a:chOff x="1143000" y="1858345"/>
            <a:chExt cx="2413000" cy="4345993"/>
          </a:xfrm>
        </p:grpSpPr>
        <p:sp>
          <p:nvSpPr>
            <p:cNvPr id="5" name="Rectangle 13">
              <a:extLst>
                <a:ext uri="{FF2B5EF4-FFF2-40B4-BE49-F238E27FC236}">
                  <a16:creationId xmlns:a16="http://schemas.microsoft.com/office/drawing/2014/main" id="{4FE91D89-35C2-FC40-A69D-DECD062AB4A2}"/>
                </a:ext>
              </a:extLst>
            </p:cNvPr>
            <p:cNvSpPr>
              <a:spLocks noChangeArrowheads="1"/>
            </p:cNvSpPr>
            <p:nvPr/>
          </p:nvSpPr>
          <p:spPr bwMode="auto">
            <a:xfrm>
              <a:off x="1143000" y="1858345"/>
              <a:ext cx="2413000" cy="50800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spcBef>
                  <a:spcPct val="20000"/>
                </a:spcBef>
                <a:buClr>
                  <a:schemeClr val="accent2"/>
                </a:buClr>
                <a:buSzPct val="85000"/>
                <a:buFont typeface="Wingdings" charset="2"/>
                <a:buChar char="q"/>
                <a:defRPr sz="2800">
                  <a:solidFill>
                    <a:schemeClr val="tx1"/>
                  </a:solidFill>
                  <a:latin typeface="Comic Sans MS" charset="0"/>
                </a:defRPr>
              </a:lvl1pPr>
              <a:lvl2pPr marL="742950" indent="-285750">
                <a:spcBef>
                  <a:spcPct val="20000"/>
                </a:spcBef>
                <a:buClr>
                  <a:schemeClr val="accent2"/>
                </a:buClr>
                <a:buSzPct val="75000"/>
                <a:buFont typeface="Wingdings" charset="2"/>
                <a:buChar char="v"/>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gn="ctr">
                <a:spcBef>
                  <a:spcPct val="0"/>
                </a:spcBef>
                <a:buClrTx/>
                <a:buSzTx/>
                <a:buFontTx/>
                <a:buNone/>
              </a:pPr>
              <a:r>
                <a:rPr lang="en-US" altLang="zh-CN" b="1" dirty="0" err="1">
                  <a:solidFill>
                    <a:srgbClr val="000000"/>
                  </a:solidFill>
                  <a:ea typeface="Comic Sans MS" charset="0"/>
                  <a:cs typeface="Comic Sans MS" charset="0"/>
                </a:rPr>
                <a:t>sa_len</a:t>
              </a:r>
              <a:endParaRPr lang="en-US" altLang="zh-CN" b="1" dirty="0">
                <a:solidFill>
                  <a:srgbClr val="000000"/>
                </a:solidFill>
                <a:ea typeface="Comic Sans MS" charset="0"/>
                <a:cs typeface="Comic Sans MS" charset="0"/>
              </a:endParaRPr>
            </a:p>
          </p:txBody>
        </p:sp>
        <p:sp>
          <p:nvSpPr>
            <p:cNvPr id="6" name="Rectangle 2">
              <a:extLst>
                <a:ext uri="{FF2B5EF4-FFF2-40B4-BE49-F238E27FC236}">
                  <a16:creationId xmlns:a16="http://schemas.microsoft.com/office/drawing/2014/main" id="{8262B447-5493-404C-9DD7-D9CD5E42996B}"/>
                </a:ext>
              </a:extLst>
            </p:cNvPr>
            <p:cNvSpPr>
              <a:spLocks noChangeArrowheads="1"/>
            </p:cNvSpPr>
            <p:nvPr/>
          </p:nvSpPr>
          <p:spPr bwMode="auto">
            <a:xfrm>
              <a:off x="1143000" y="2362200"/>
              <a:ext cx="2413000" cy="50800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spcBef>
                  <a:spcPct val="20000"/>
                </a:spcBef>
                <a:buClr>
                  <a:schemeClr val="accent2"/>
                </a:buClr>
                <a:buSzPct val="85000"/>
                <a:buFont typeface="Wingdings" charset="2"/>
                <a:buChar char="q"/>
                <a:defRPr sz="2800">
                  <a:solidFill>
                    <a:schemeClr val="tx1"/>
                  </a:solidFill>
                  <a:latin typeface="Comic Sans MS" charset="0"/>
                </a:defRPr>
              </a:lvl1pPr>
              <a:lvl2pPr marL="742950" indent="-285750">
                <a:spcBef>
                  <a:spcPct val="20000"/>
                </a:spcBef>
                <a:buClr>
                  <a:schemeClr val="accent2"/>
                </a:buClr>
                <a:buSzPct val="75000"/>
                <a:buFont typeface="Wingdings" charset="2"/>
                <a:buChar char="v"/>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gn="ctr">
                <a:spcBef>
                  <a:spcPct val="0"/>
                </a:spcBef>
                <a:buClrTx/>
                <a:buSzTx/>
                <a:buFontTx/>
                <a:buNone/>
              </a:pPr>
              <a:r>
                <a:rPr lang="en-US" altLang="zh-CN" b="1" dirty="0" err="1">
                  <a:solidFill>
                    <a:srgbClr val="000000"/>
                  </a:solidFill>
                  <a:ea typeface="Comic Sans MS" charset="0"/>
                  <a:cs typeface="Comic Sans MS" charset="0"/>
                </a:rPr>
                <a:t>sa_family</a:t>
              </a:r>
              <a:endParaRPr lang="en-US" altLang="zh-CN" b="1" dirty="0">
                <a:solidFill>
                  <a:srgbClr val="000000"/>
                </a:solidFill>
                <a:ea typeface="Comic Sans MS" charset="0"/>
                <a:cs typeface="Comic Sans MS" charset="0"/>
              </a:endParaRPr>
            </a:p>
          </p:txBody>
        </p:sp>
        <p:sp>
          <p:nvSpPr>
            <p:cNvPr id="7" name="Rectangle 3">
              <a:extLst>
                <a:ext uri="{FF2B5EF4-FFF2-40B4-BE49-F238E27FC236}">
                  <a16:creationId xmlns:a16="http://schemas.microsoft.com/office/drawing/2014/main" id="{A3AE2F5C-A9E1-644A-8FE8-8377ED76866F}"/>
                </a:ext>
              </a:extLst>
            </p:cNvPr>
            <p:cNvSpPr>
              <a:spLocks noChangeArrowheads="1"/>
            </p:cNvSpPr>
            <p:nvPr/>
          </p:nvSpPr>
          <p:spPr bwMode="auto">
            <a:xfrm>
              <a:off x="1143000" y="2876938"/>
              <a:ext cx="2413000" cy="332740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spcBef>
                  <a:spcPct val="20000"/>
                </a:spcBef>
                <a:buClr>
                  <a:schemeClr val="accent2"/>
                </a:buClr>
                <a:buSzPct val="85000"/>
                <a:buFont typeface="Wingdings" charset="2"/>
                <a:buChar char="q"/>
                <a:defRPr sz="2800">
                  <a:solidFill>
                    <a:schemeClr val="tx1"/>
                  </a:solidFill>
                  <a:latin typeface="Comic Sans MS" charset="0"/>
                </a:defRPr>
              </a:lvl1pPr>
              <a:lvl2pPr marL="742950" indent="-285750">
                <a:spcBef>
                  <a:spcPct val="20000"/>
                </a:spcBef>
                <a:buClr>
                  <a:schemeClr val="accent2"/>
                </a:buClr>
                <a:buSzPct val="75000"/>
                <a:buFont typeface="Wingdings" charset="2"/>
                <a:buChar char="v"/>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gn="ctr">
                <a:spcBef>
                  <a:spcPct val="0"/>
                </a:spcBef>
                <a:buClrTx/>
                <a:buSzTx/>
                <a:buFontTx/>
                <a:buNone/>
              </a:pPr>
              <a:r>
                <a:rPr lang="en-US" altLang="zh-CN" b="1" dirty="0" err="1">
                  <a:solidFill>
                    <a:srgbClr val="000000"/>
                  </a:solidFill>
                  <a:ea typeface="Comic Sans MS" charset="0"/>
                  <a:cs typeface="Comic Sans MS" charset="0"/>
                </a:rPr>
                <a:t>sa_data</a:t>
              </a:r>
              <a:endParaRPr lang="en-US" altLang="zh-CN" b="1" dirty="0">
                <a:solidFill>
                  <a:srgbClr val="000000"/>
                </a:solidFill>
                <a:ea typeface="Comic Sans MS" charset="0"/>
                <a:cs typeface="Comic Sans MS" charset="0"/>
              </a:endParaRPr>
            </a:p>
          </p:txBody>
        </p:sp>
      </p:grpSp>
      <p:grpSp>
        <p:nvGrpSpPr>
          <p:cNvPr id="8" name="Group 15">
            <a:extLst>
              <a:ext uri="{FF2B5EF4-FFF2-40B4-BE49-F238E27FC236}">
                <a16:creationId xmlns:a16="http://schemas.microsoft.com/office/drawing/2014/main" id="{FE4351BA-6E8D-5C41-A80E-F73398691017}"/>
              </a:ext>
            </a:extLst>
          </p:cNvPr>
          <p:cNvGrpSpPr>
            <a:grpSpLocks/>
          </p:cNvGrpSpPr>
          <p:nvPr/>
        </p:nvGrpSpPr>
        <p:grpSpPr bwMode="auto">
          <a:xfrm>
            <a:off x="7437382" y="1110320"/>
            <a:ext cx="2413000" cy="4318000"/>
            <a:chOff x="5486400" y="1905000"/>
            <a:chExt cx="2413000" cy="4318000"/>
          </a:xfrm>
        </p:grpSpPr>
        <p:sp>
          <p:nvSpPr>
            <p:cNvPr id="9" name="Rectangle 14">
              <a:extLst>
                <a:ext uri="{FF2B5EF4-FFF2-40B4-BE49-F238E27FC236}">
                  <a16:creationId xmlns:a16="http://schemas.microsoft.com/office/drawing/2014/main" id="{8F74012D-D8FA-5545-A590-D5154CBED605}"/>
                </a:ext>
              </a:extLst>
            </p:cNvPr>
            <p:cNvSpPr>
              <a:spLocks noChangeArrowheads="1"/>
            </p:cNvSpPr>
            <p:nvPr/>
          </p:nvSpPr>
          <p:spPr bwMode="auto">
            <a:xfrm>
              <a:off x="5486400" y="1905000"/>
              <a:ext cx="2413000" cy="50800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spcBef>
                  <a:spcPct val="20000"/>
                </a:spcBef>
                <a:buClr>
                  <a:schemeClr val="accent2"/>
                </a:buClr>
                <a:buSzPct val="85000"/>
                <a:buFont typeface="Wingdings" charset="2"/>
                <a:buChar char="q"/>
                <a:defRPr sz="2800">
                  <a:solidFill>
                    <a:schemeClr val="tx1"/>
                  </a:solidFill>
                  <a:latin typeface="Comic Sans MS" charset="0"/>
                </a:defRPr>
              </a:lvl1pPr>
              <a:lvl2pPr marL="742950" indent="-285750">
                <a:spcBef>
                  <a:spcPct val="20000"/>
                </a:spcBef>
                <a:buClr>
                  <a:schemeClr val="accent2"/>
                </a:buClr>
                <a:buSzPct val="75000"/>
                <a:buFont typeface="Wingdings" charset="2"/>
                <a:buChar char="v"/>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gn="ctr">
                <a:spcBef>
                  <a:spcPct val="0"/>
                </a:spcBef>
                <a:buClrTx/>
                <a:buSzTx/>
                <a:buFontTx/>
                <a:buNone/>
              </a:pPr>
              <a:r>
                <a:rPr lang="en-US" altLang="zh-CN" b="1" dirty="0">
                  <a:solidFill>
                    <a:srgbClr val="000000"/>
                  </a:solidFill>
                  <a:ea typeface="Comic Sans MS" charset="0"/>
                  <a:cs typeface="Comic Sans MS" charset="0"/>
                </a:rPr>
                <a:t>length</a:t>
              </a:r>
            </a:p>
          </p:txBody>
        </p:sp>
        <p:sp>
          <p:nvSpPr>
            <p:cNvPr id="10" name="Rectangle 5">
              <a:extLst>
                <a:ext uri="{FF2B5EF4-FFF2-40B4-BE49-F238E27FC236}">
                  <a16:creationId xmlns:a16="http://schemas.microsoft.com/office/drawing/2014/main" id="{6346AFC9-C588-7E48-B2FA-73EFDEE0E3F0}"/>
                </a:ext>
              </a:extLst>
            </p:cNvPr>
            <p:cNvSpPr>
              <a:spLocks noChangeArrowheads="1"/>
            </p:cNvSpPr>
            <p:nvPr/>
          </p:nvSpPr>
          <p:spPr bwMode="auto">
            <a:xfrm>
              <a:off x="5486400" y="2362200"/>
              <a:ext cx="2413000" cy="3860800"/>
            </a:xfrm>
            <a:prstGeom prst="rect">
              <a:avLst/>
            </a:prstGeom>
            <a:solidFill>
              <a:schemeClr val="tx1"/>
            </a:solidFill>
            <a:ln w="25400">
              <a:solidFill>
                <a:srgbClr val="000000"/>
              </a:solidFill>
              <a:miter lim="800000"/>
              <a:headEnd/>
              <a:tailEnd/>
            </a:ln>
          </p:spPr>
          <p:txBody>
            <a:bodyPr wrap="none" anchor="ctr"/>
            <a:lstStyle>
              <a:lvl1pPr>
                <a:spcBef>
                  <a:spcPct val="20000"/>
                </a:spcBef>
                <a:buClr>
                  <a:schemeClr val="accent2"/>
                </a:buClr>
                <a:buSzPct val="85000"/>
                <a:buFont typeface="Wingdings" charset="2"/>
                <a:buChar char="q"/>
                <a:defRPr sz="2800">
                  <a:solidFill>
                    <a:schemeClr val="tx1"/>
                  </a:solidFill>
                  <a:latin typeface="Comic Sans MS" charset="0"/>
                </a:defRPr>
              </a:lvl1pPr>
              <a:lvl2pPr marL="742950" indent="-285750">
                <a:spcBef>
                  <a:spcPct val="20000"/>
                </a:spcBef>
                <a:buClr>
                  <a:schemeClr val="accent2"/>
                </a:buClr>
                <a:buSzPct val="75000"/>
                <a:buFont typeface="Wingdings" charset="2"/>
                <a:buChar char="v"/>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zh-CN" altLang="zh-CN" sz="2400">
                <a:ea typeface="Comic Sans MS" charset="0"/>
                <a:cs typeface="Comic Sans MS" charset="0"/>
              </a:endParaRPr>
            </a:p>
          </p:txBody>
        </p:sp>
        <p:sp>
          <p:nvSpPr>
            <p:cNvPr id="11" name="Rectangle 6">
              <a:extLst>
                <a:ext uri="{FF2B5EF4-FFF2-40B4-BE49-F238E27FC236}">
                  <a16:creationId xmlns:a16="http://schemas.microsoft.com/office/drawing/2014/main" id="{8CB3D8D1-D651-AE4C-817E-C67350BF48F7}"/>
                </a:ext>
              </a:extLst>
            </p:cNvPr>
            <p:cNvSpPr>
              <a:spLocks noChangeArrowheads="1"/>
            </p:cNvSpPr>
            <p:nvPr/>
          </p:nvSpPr>
          <p:spPr bwMode="auto">
            <a:xfrm>
              <a:off x="5486400" y="2362200"/>
              <a:ext cx="2413000" cy="508000"/>
            </a:xfrm>
            <a:prstGeom prst="rect">
              <a:avLst/>
            </a:prstGeom>
            <a:solidFill>
              <a:schemeClr val="accent1"/>
            </a:solidFill>
            <a:ln w="25400">
              <a:solidFill>
                <a:srgbClr val="000000"/>
              </a:solidFill>
              <a:miter lim="800000"/>
              <a:headEnd/>
              <a:tailEnd/>
            </a:ln>
          </p:spPr>
          <p:txBody>
            <a:bodyPr wrap="none" lIns="90488" tIns="44450" rIns="90488" bIns="44450" anchor="ctr"/>
            <a:lstStyle>
              <a:lvl1pPr>
                <a:spcBef>
                  <a:spcPct val="20000"/>
                </a:spcBef>
                <a:buClr>
                  <a:schemeClr val="accent2"/>
                </a:buClr>
                <a:buSzPct val="85000"/>
                <a:buFont typeface="Wingdings" charset="2"/>
                <a:buChar char="q"/>
                <a:defRPr sz="2800">
                  <a:solidFill>
                    <a:schemeClr val="tx1"/>
                  </a:solidFill>
                  <a:latin typeface="Comic Sans MS" charset="0"/>
                </a:defRPr>
              </a:lvl1pPr>
              <a:lvl2pPr marL="742950" indent="-285750">
                <a:spcBef>
                  <a:spcPct val="20000"/>
                </a:spcBef>
                <a:buClr>
                  <a:schemeClr val="accent2"/>
                </a:buClr>
                <a:buSzPct val="75000"/>
                <a:buFont typeface="Wingdings" charset="2"/>
                <a:buChar char="v"/>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gn="ctr">
                <a:spcBef>
                  <a:spcPct val="0"/>
                </a:spcBef>
                <a:buClrTx/>
                <a:buSzTx/>
                <a:buFontTx/>
                <a:buNone/>
              </a:pPr>
              <a:r>
                <a:rPr lang="en-US" altLang="zh-CN" b="1" dirty="0">
                  <a:solidFill>
                    <a:srgbClr val="000000"/>
                  </a:solidFill>
                  <a:ea typeface="Comic Sans MS" charset="0"/>
                  <a:cs typeface="Comic Sans MS" charset="0"/>
                </a:rPr>
                <a:t>AF_INET</a:t>
              </a:r>
            </a:p>
          </p:txBody>
        </p:sp>
        <p:sp>
          <p:nvSpPr>
            <p:cNvPr id="12" name="Rectangle 7">
              <a:extLst>
                <a:ext uri="{FF2B5EF4-FFF2-40B4-BE49-F238E27FC236}">
                  <a16:creationId xmlns:a16="http://schemas.microsoft.com/office/drawing/2014/main" id="{5B510B25-0EE6-484C-A08D-A9A64BA4BA48}"/>
                </a:ext>
              </a:extLst>
            </p:cNvPr>
            <p:cNvSpPr>
              <a:spLocks noChangeArrowheads="1"/>
            </p:cNvSpPr>
            <p:nvPr/>
          </p:nvSpPr>
          <p:spPr bwMode="auto">
            <a:xfrm>
              <a:off x="5486400" y="2895600"/>
              <a:ext cx="2413000" cy="508000"/>
            </a:xfrm>
            <a:prstGeom prst="rect">
              <a:avLst/>
            </a:prstGeom>
            <a:solidFill>
              <a:schemeClr val="accent1"/>
            </a:solidFill>
            <a:ln w="25400">
              <a:solidFill>
                <a:srgbClr val="000000"/>
              </a:solidFill>
              <a:miter lim="800000"/>
              <a:headEnd/>
              <a:tailEnd/>
            </a:ln>
          </p:spPr>
          <p:txBody>
            <a:bodyPr wrap="none" lIns="90488" tIns="44450" rIns="90488" bIns="44450" anchor="ctr"/>
            <a:lstStyle>
              <a:lvl1pPr>
                <a:spcBef>
                  <a:spcPct val="20000"/>
                </a:spcBef>
                <a:buClr>
                  <a:schemeClr val="accent2"/>
                </a:buClr>
                <a:buSzPct val="85000"/>
                <a:buFont typeface="Wingdings" charset="2"/>
                <a:buChar char="q"/>
                <a:defRPr sz="2800">
                  <a:solidFill>
                    <a:schemeClr val="tx1"/>
                  </a:solidFill>
                  <a:latin typeface="Comic Sans MS" charset="0"/>
                </a:defRPr>
              </a:lvl1pPr>
              <a:lvl2pPr marL="742950" indent="-285750">
                <a:spcBef>
                  <a:spcPct val="20000"/>
                </a:spcBef>
                <a:buClr>
                  <a:schemeClr val="accent2"/>
                </a:buClr>
                <a:buSzPct val="75000"/>
                <a:buFont typeface="Wingdings" charset="2"/>
                <a:buChar char="v"/>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gn="ctr">
                <a:spcBef>
                  <a:spcPct val="0"/>
                </a:spcBef>
                <a:buClrTx/>
                <a:buSzTx/>
                <a:buFontTx/>
                <a:buNone/>
              </a:pPr>
              <a:r>
                <a:rPr lang="en-US" altLang="zh-CN" b="1" dirty="0">
                  <a:solidFill>
                    <a:srgbClr val="000000"/>
                  </a:solidFill>
                  <a:ea typeface="Comic Sans MS" charset="0"/>
                  <a:cs typeface="Comic Sans MS" charset="0"/>
                </a:rPr>
                <a:t>port</a:t>
              </a:r>
            </a:p>
          </p:txBody>
        </p:sp>
        <p:sp>
          <p:nvSpPr>
            <p:cNvPr id="13" name="Rectangle 8">
              <a:extLst>
                <a:ext uri="{FF2B5EF4-FFF2-40B4-BE49-F238E27FC236}">
                  <a16:creationId xmlns:a16="http://schemas.microsoft.com/office/drawing/2014/main" id="{A99567FB-3075-9943-A65D-FC774D2B3A92}"/>
                </a:ext>
              </a:extLst>
            </p:cNvPr>
            <p:cNvSpPr>
              <a:spLocks noChangeArrowheads="1"/>
            </p:cNvSpPr>
            <p:nvPr/>
          </p:nvSpPr>
          <p:spPr bwMode="auto">
            <a:xfrm>
              <a:off x="5486400" y="3429000"/>
              <a:ext cx="2413000" cy="1117600"/>
            </a:xfrm>
            <a:prstGeom prst="rect">
              <a:avLst/>
            </a:prstGeom>
            <a:solidFill>
              <a:schemeClr val="accent1"/>
            </a:solidFill>
            <a:ln w="25400">
              <a:solidFill>
                <a:srgbClr val="000000"/>
              </a:solidFill>
              <a:miter lim="800000"/>
              <a:headEnd/>
              <a:tailEnd/>
            </a:ln>
          </p:spPr>
          <p:txBody>
            <a:bodyPr wrap="none" lIns="90488" tIns="44450" rIns="90488" bIns="44450" anchor="ctr"/>
            <a:lstStyle>
              <a:lvl1pPr>
                <a:spcBef>
                  <a:spcPct val="20000"/>
                </a:spcBef>
                <a:buClr>
                  <a:schemeClr val="accent2"/>
                </a:buClr>
                <a:buSzPct val="85000"/>
                <a:buFont typeface="Wingdings" charset="2"/>
                <a:buChar char="q"/>
                <a:defRPr sz="2800">
                  <a:solidFill>
                    <a:schemeClr val="tx1"/>
                  </a:solidFill>
                  <a:latin typeface="Comic Sans MS" charset="0"/>
                </a:defRPr>
              </a:lvl1pPr>
              <a:lvl2pPr marL="742950" indent="-285750">
                <a:spcBef>
                  <a:spcPct val="20000"/>
                </a:spcBef>
                <a:buClr>
                  <a:schemeClr val="accent2"/>
                </a:buClr>
                <a:buSzPct val="75000"/>
                <a:buFont typeface="Wingdings" charset="2"/>
                <a:buChar char="v"/>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gn="ctr">
                <a:spcBef>
                  <a:spcPct val="0"/>
                </a:spcBef>
                <a:buClrTx/>
                <a:buSzTx/>
                <a:buFontTx/>
                <a:buNone/>
              </a:pPr>
              <a:r>
                <a:rPr lang="en-US" altLang="zh-CN" b="1" dirty="0" err="1">
                  <a:solidFill>
                    <a:srgbClr val="000000"/>
                  </a:solidFill>
                  <a:ea typeface="Comic Sans MS" charset="0"/>
                  <a:cs typeface="Comic Sans MS" charset="0"/>
                </a:rPr>
                <a:t>addr</a:t>
              </a:r>
              <a:endParaRPr lang="en-US" altLang="zh-CN" b="1" dirty="0">
                <a:solidFill>
                  <a:srgbClr val="000000"/>
                </a:solidFill>
                <a:ea typeface="Comic Sans MS" charset="0"/>
                <a:cs typeface="Comic Sans MS" charset="0"/>
              </a:endParaRPr>
            </a:p>
          </p:txBody>
        </p:sp>
        <p:sp>
          <p:nvSpPr>
            <p:cNvPr id="14" name="Rectangle 9" descr="50%">
              <a:extLst>
                <a:ext uri="{FF2B5EF4-FFF2-40B4-BE49-F238E27FC236}">
                  <a16:creationId xmlns:a16="http://schemas.microsoft.com/office/drawing/2014/main" id="{B903F165-A7FA-7A4B-AFC6-4E83631D1F65}"/>
                </a:ext>
              </a:extLst>
            </p:cNvPr>
            <p:cNvSpPr>
              <a:spLocks noChangeArrowheads="1"/>
            </p:cNvSpPr>
            <p:nvPr/>
          </p:nvSpPr>
          <p:spPr bwMode="auto">
            <a:xfrm>
              <a:off x="5486400" y="4572000"/>
              <a:ext cx="2413000" cy="1651000"/>
            </a:xfrm>
            <a:prstGeom prst="rect">
              <a:avLst/>
            </a:prstGeom>
            <a:solidFill>
              <a:schemeClr val="bg2">
                <a:lumMod val="40000"/>
                <a:lumOff val="60000"/>
              </a:schemeClr>
            </a:solidFill>
            <a:ln w="25400">
              <a:solidFill>
                <a:srgbClr val="000000"/>
              </a:solidFill>
              <a:miter lim="800000"/>
              <a:headEnd/>
              <a:tailEnd/>
            </a:ln>
            <a:effectLst/>
          </p:spPr>
          <p:txBody>
            <a:bodyPr wrap="none" lIns="90488" tIns="44450" rIns="90488" bIns="44450" anchor="ctr"/>
            <a:lstStyle/>
            <a:p>
              <a:pPr algn="ctr">
                <a:defRPr/>
              </a:pPr>
              <a:r>
                <a:rPr lang="en-US" sz="2800" b="1" dirty="0">
                  <a:solidFill>
                    <a:srgbClr val="000000"/>
                  </a:solidFill>
                  <a:latin typeface="Comic Sans MS" charset="0"/>
                  <a:ea typeface="Comic Sans MS" charset="0"/>
                  <a:cs typeface="Comic Sans MS" charset="0"/>
                </a:rPr>
                <a:t>zero</a:t>
              </a:r>
            </a:p>
          </p:txBody>
        </p:sp>
      </p:grpSp>
      <p:sp>
        <p:nvSpPr>
          <p:cNvPr id="15" name="Rectangle 11">
            <a:extLst>
              <a:ext uri="{FF2B5EF4-FFF2-40B4-BE49-F238E27FC236}">
                <a16:creationId xmlns:a16="http://schemas.microsoft.com/office/drawing/2014/main" id="{2C3E95C3-DD78-D540-8121-1D82F9AF5BCF}"/>
              </a:ext>
            </a:extLst>
          </p:cNvPr>
          <p:cNvSpPr>
            <a:spLocks noChangeArrowheads="1"/>
          </p:cNvSpPr>
          <p:nvPr/>
        </p:nvSpPr>
        <p:spPr bwMode="auto">
          <a:xfrm>
            <a:off x="4857384" y="659093"/>
            <a:ext cx="1705596" cy="520655"/>
          </a:xfrm>
          <a:prstGeom prst="rect">
            <a:avLst/>
          </a:prstGeom>
          <a:noFill/>
          <a:ln w="12700">
            <a:noFill/>
            <a:miter lim="800000"/>
            <a:headEnd/>
            <a:tailEnd/>
          </a:ln>
          <a:effectLst/>
        </p:spPr>
        <p:txBody>
          <a:bodyPr wrap="none" lIns="90488" tIns="44450" rIns="90488" bIns="44450">
            <a:spAutoFit/>
          </a:bodyPr>
          <a:lstStyle/>
          <a:p>
            <a:pPr>
              <a:defRPr/>
            </a:pPr>
            <a:r>
              <a:rPr lang="en-US" sz="2800" dirty="0" err="1">
                <a:solidFill>
                  <a:schemeClr val="tx2"/>
                </a:solidFill>
                <a:effectLst>
                  <a:outerShdw blurRad="38100" dist="38100" dir="2700000" algn="tl">
                    <a:srgbClr val="000000"/>
                  </a:outerShdw>
                </a:effectLst>
                <a:latin typeface="Comic Sans MS" charset="0"/>
                <a:ea typeface="Comic Sans MS" charset="0"/>
                <a:cs typeface="Comic Sans MS" charset="0"/>
              </a:rPr>
              <a:t>sockaddr</a:t>
            </a:r>
            <a:endParaRPr lang="en-US" sz="2800" dirty="0">
              <a:solidFill>
                <a:schemeClr val="tx2"/>
              </a:solidFill>
              <a:effectLst>
                <a:outerShdw blurRad="38100" dist="38100" dir="2700000" algn="tl">
                  <a:srgbClr val="000000"/>
                </a:outerShdw>
              </a:effectLst>
              <a:latin typeface="Comic Sans MS" charset="0"/>
              <a:ea typeface="Comic Sans MS" charset="0"/>
              <a:cs typeface="Comic Sans MS" charset="0"/>
            </a:endParaRPr>
          </a:p>
        </p:txBody>
      </p:sp>
      <p:sp>
        <p:nvSpPr>
          <p:cNvPr id="16" name="Rectangle 12">
            <a:extLst>
              <a:ext uri="{FF2B5EF4-FFF2-40B4-BE49-F238E27FC236}">
                <a16:creationId xmlns:a16="http://schemas.microsoft.com/office/drawing/2014/main" id="{8B1CC16E-D58A-F344-A3A7-D696E2876D1D}"/>
              </a:ext>
            </a:extLst>
          </p:cNvPr>
          <p:cNvSpPr>
            <a:spLocks noChangeArrowheads="1"/>
          </p:cNvSpPr>
          <p:nvPr/>
        </p:nvSpPr>
        <p:spPr bwMode="auto">
          <a:xfrm>
            <a:off x="7494156" y="632067"/>
            <a:ext cx="2218557" cy="520655"/>
          </a:xfrm>
          <a:prstGeom prst="rect">
            <a:avLst/>
          </a:prstGeom>
          <a:noFill/>
          <a:ln w="12700">
            <a:noFill/>
            <a:miter lim="800000"/>
            <a:headEnd/>
            <a:tailEnd/>
          </a:ln>
          <a:effectLst/>
        </p:spPr>
        <p:txBody>
          <a:bodyPr wrap="none" lIns="90488" tIns="44450" rIns="90488" bIns="44450">
            <a:spAutoFit/>
          </a:bodyPr>
          <a:lstStyle/>
          <a:p>
            <a:pPr>
              <a:defRPr/>
            </a:pPr>
            <a:r>
              <a:rPr lang="en-US" sz="2800" dirty="0" err="1">
                <a:solidFill>
                  <a:schemeClr val="tx2"/>
                </a:solidFill>
                <a:effectLst>
                  <a:outerShdw blurRad="38100" dist="38100" dir="2700000" algn="tl">
                    <a:srgbClr val="000000"/>
                  </a:outerShdw>
                </a:effectLst>
                <a:latin typeface="Comic Sans MS" charset="0"/>
                <a:ea typeface="Comic Sans MS" charset="0"/>
                <a:cs typeface="Comic Sans MS" charset="0"/>
              </a:rPr>
              <a:t>sockaddr_in</a:t>
            </a:r>
            <a:endParaRPr lang="en-US" sz="2800" dirty="0">
              <a:solidFill>
                <a:schemeClr val="tx2"/>
              </a:solidFill>
              <a:effectLst>
                <a:outerShdw blurRad="38100" dist="38100" dir="2700000" algn="tl">
                  <a:srgbClr val="000000"/>
                </a:outerShdw>
              </a:effectLst>
              <a:latin typeface="Comic Sans MS" charset="0"/>
              <a:ea typeface="Comic Sans MS" charset="0"/>
              <a:cs typeface="Comic Sans MS" charset="0"/>
            </a:endParaRPr>
          </a:p>
        </p:txBody>
      </p:sp>
      <p:sp>
        <p:nvSpPr>
          <p:cNvPr id="17" name="Slide Number Placeholder 6">
            <a:extLst>
              <a:ext uri="{FF2B5EF4-FFF2-40B4-BE49-F238E27FC236}">
                <a16:creationId xmlns:a16="http://schemas.microsoft.com/office/drawing/2014/main" id="{EFC20F69-FFAC-2B47-849D-3C822242E11E}"/>
              </a:ext>
            </a:extLst>
          </p:cNvPr>
          <p:cNvSpPr txBox="1">
            <a:spLocks/>
          </p:cNvSpPr>
          <p:nvPr/>
        </p:nvSpPr>
        <p:spPr>
          <a:xfrm>
            <a:off x="9510657" y="6623707"/>
            <a:ext cx="625475"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spcBef>
                <a:spcPct val="20000"/>
              </a:spcBef>
              <a:buClr>
                <a:schemeClr val="accent2"/>
              </a:buClr>
              <a:buSzPct val="85000"/>
              <a:buFont typeface="Wingdings" charset="2"/>
              <a:buChar char="q"/>
              <a:defRPr sz="2800" kern="1200">
                <a:solidFill>
                  <a:schemeClr val="tx1"/>
                </a:solidFill>
                <a:latin typeface="Comic Sans MS" charset="0"/>
                <a:ea typeface="+mn-ea"/>
                <a:cs typeface="+mn-cs"/>
              </a:defRPr>
            </a:lvl1pPr>
            <a:lvl2pPr marL="742950" indent="-285750" algn="l" defTabSz="914400" rtl="0" eaLnBrk="1" latinLnBrk="0" hangingPunct="1">
              <a:spcBef>
                <a:spcPct val="20000"/>
              </a:spcBef>
              <a:buClr>
                <a:schemeClr val="accent2"/>
              </a:buClr>
              <a:buSzPct val="75000"/>
              <a:buFont typeface="Wingdings" charset="2"/>
              <a:buChar char="v"/>
              <a:defRPr sz="2400" kern="1200">
                <a:solidFill>
                  <a:schemeClr val="tx1"/>
                </a:solidFill>
                <a:latin typeface="Comic Sans MS" charset="0"/>
                <a:ea typeface="+mn-ea"/>
                <a:cs typeface="+mn-cs"/>
              </a:defRPr>
            </a:lvl2pPr>
            <a:lvl3pPr marL="1143000" indent="-228600" algn="l" defTabSz="914400" rtl="0" eaLnBrk="1" latinLnBrk="0" hangingPunct="1">
              <a:spcBef>
                <a:spcPct val="20000"/>
              </a:spcBef>
              <a:buChar char="•"/>
              <a:defRPr sz="2000" kern="1200">
                <a:solidFill>
                  <a:schemeClr val="tx1"/>
                </a:solidFill>
                <a:latin typeface="Comic Sans MS"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charset="0"/>
                <a:ea typeface="+mn-ea"/>
                <a:cs typeface="+mn-cs"/>
              </a:defRPr>
            </a:lvl9pPr>
          </a:lstStyle>
          <a:p>
            <a:pPr>
              <a:spcBef>
                <a:spcPct val="0"/>
              </a:spcBef>
              <a:buClrTx/>
              <a:buSzTx/>
              <a:buFontTx/>
              <a:buNone/>
            </a:pPr>
            <a:fld id="{2BBCEBAD-F492-AB44-9151-7E089962DED4}" type="slidenum">
              <a:rPr lang="en-US" altLang="zh-CN" sz="1400" smtClean="0">
                <a:ea typeface="Comic Sans MS" charset="0"/>
                <a:cs typeface="Comic Sans MS" charset="0"/>
              </a:rPr>
              <a:pPr>
                <a:spcBef>
                  <a:spcPct val="0"/>
                </a:spcBef>
                <a:buClrTx/>
                <a:buSzTx/>
                <a:buFontTx/>
                <a:buNone/>
              </a:pPr>
              <a:t>37</a:t>
            </a:fld>
            <a:endParaRPr lang="en-US" altLang="zh-CN" sz="1400">
              <a:ea typeface="Comic Sans MS" charset="0"/>
              <a:cs typeface="Comic Sans MS" charset="0"/>
            </a:endParaRPr>
          </a:p>
        </p:txBody>
      </p:sp>
      <p:sp>
        <p:nvSpPr>
          <p:cNvPr id="18" name="Rectangle 12">
            <a:extLst>
              <a:ext uri="{FF2B5EF4-FFF2-40B4-BE49-F238E27FC236}">
                <a16:creationId xmlns:a16="http://schemas.microsoft.com/office/drawing/2014/main" id="{EAA34562-2992-3B4B-ACEA-45A8D11F0098}"/>
              </a:ext>
            </a:extLst>
          </p:cNvPr>
          <p:cNvSpPr>
            <a:spLocks noChangeArrowheads="1"/>
          </p:cNvSpPr>
          <p:nvPr/>
        </p:nvSpPr>
        <p:spPr bwMode="auto">
          <a:xfrm>
            <a:off x="1353346" y="641636"/>
            <a:ext cx="2438169" cy="520655"/>
          </a:xfrm>
          <a:prstGeom prst="rect">
            <a:avLst/>
          </a:prstGeom>
          <a:noFill/>
          <a:ln w="12700">
            <a:noFill/>
            <a:miter lim="800000"/>
            <a:headEnd/>
            <a:tailEnd/>
          </a:ln>
          <a:effectLst/>
        </p:spPr>
        <p:txBody>
          <a:bodyPr wrap="none" lIns="90488" tIns="44450" rIns="90488" bIns="44450">
            <a:spAutoFit/>
          </a:bodyPr>
          <a:lstStyle/>
          <a:p>
            <a:pPr>
              <a:defRPr/>
            </a:pPr>
            <a:r>
              <a:rPr lang="en-US" sz="2800" dirty="0">
                <a:solidFill>
                  <a:schemeClr val="tx2"/>
                </a:solidFill>
                <a:effectLst>
                  <a:outerShdw blurRad="38100" dist="38100" dir="2700000" algn="tl">
                    <a:srgbClr val="000000"/>
                  </a:outerShdw>
                </a:effectLst>
                <a:latin typeface="Comic Sans MS" charset="0"/>
                <a:ea typeface="Comic Sans MS" charset="0"/>
                <a:cs typeface="Comic Sans MS" charset="0"/>
              </a:rPr>
              <a:t>sockaddr_in6</a:t>
            </a:r>
          </a:p>
        </p:txBody>
      </p:sp>
      <p:grpSp>
        <p:nvGrpSpPr>
          <p:cNvPr id="19" name="Group 31">
            <a:extLst>
              <a:ext uri="{FF2B5EF4-FFF2-40B4-BE49-F238E27FC236}">
                <a16:creationId xmlns:a16="http://schemas.microsoft.com/office/drawing/2014/main" id="{BE483D0B-98AD-4B48-B490-64E1F1A1A556}"/>
              </a:ext>
            </a:extLst>
          </p:cNvPr>
          <p:cNvGrpSpPr>
            <a:grpSpLocks/>
          </p:cNvGrpSpPr>
          <p:nvPr/>
        </p:nvGrpSpPr>
        <p:grpSpPr bwMode="auto">
          <a:xfrm>
            <a:off x="1382657" y="1129370"/>
            <a:ext cx="2413000" cy="5205412"/>
            <a:chOff x="6251501" y="971940"/>
            <a:chExt cx="2413001" cy="5204414"/>
          </a:xfrm>
        </p:grpSpPr>
        <p:sp>
          <p:nvSpPr>
            <p:cNvPr id="20" name="Rectangle 14">
              <a:extLst>
                <a:ext uri="{FF2B5EF4-FFF2-40B4-BE49-F238E27FC236}">
                  <a16:creationId xmlns:a16="http://schemas.microsoft.com/office/drawing/2014/main" id="{7BA309D5-71BC-5C4A-9EF6-A83824EF2ADE}"/>
                </a:ext>
              </a:extLst>
            </p:cNvPr>
            <p:cNvSpPr>
              <a:spLocks noChangeArrowheads="1"/>
            </p:cNvSpPr>
            <p:nvPr/>
          </p:nvSpPr>
          <p:spPr bwMode="auto">
            <a:xfrm>
              <a:off x="6251501" y="971940"/>
              <a:ext cx="2413000" cy="50800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spcBef>
                  <a:spcPct val="20000"/>
                </a:spcBef>
                <a:buClr>
                  <a:schemeClr val="accent2"/>
                </a:buClr>
                <a:buSzPct val="85000"/>
                <a:buFont typeface="Wingdings" charset="2"/>
                <a:buChar char="q"/>
                <a:defRPr sz="2800">
                  <a:solidFill>
                    <a:schemeClr val="tx1"/>
                  </a:solidFill>
                  <a:latin typeface="Comic Sans MS" charset="0"/>
                </a:defRPr>
              </a:lvl1pPr>
              <a:lvl2pPr marL="742950" indent="-285750">
                <a:spcBef>
                  <a:spcPct val="20000"/>
                </a:spcBef>
                <a:buClr>
                  <a:schemeClr val="accent2"/>
                </a:buClr>
                <a:buSzPct val="75000"/>
                <a:buFont typeface="Wingdings" charset="2"/>
                <a:buChar char="v"/>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gn="ctr">
                <a:spcBef>
                  <a:spcPct val="0"/>
                </a:spcBef>
                <a:buClrTx/>
                <a:buSzTx/>
                <a:buFontTx/>
                <a:buNone/>
              </a:pPr>
              <a:r>
                <a:rPr lang="en-US" altLang="zh-CN" b="1" dirty="0">
                  <a:solidFill>
                    <a:srgbClr val="000000"/>
                  </a:solidFill>
                  <a:ea typeface="Comic Sans MS" charset="0"/>
                  <a:cs typeface="Comic Sans MS" charset="0"/>
                </a:rPr>
                <a:t>length</a:t>
              </a:r>
            </a:p>
          </p:txBody>
        </p:sp>
        <p:sp>
          <p:nvSpPr>
            <p:cNvPr id="21" name="Rectangle 5">
              <a:extLst>
                <a:ext uri="{FF2B5EF4-FFF2-40B4-BE49-F238E27FC236}">
                  <a16:creationId xmlns:a16="http://schemas.microsoft.com/office/drawing/2014/main" id="{AC187215-9C5B-9E48-9376-194E79CF1EAA}"/>
                </a:ext>
              </a:extLst>
            </p:cNvPr>
            <p:cNvSpPr>
              <a:spLocks noChangeArrowheads="1"/>
            </p:cNvSpPr>
            <p:nvPr/>
          </p:nvSpPr>
          <p:spPr bwMode="auto">
            <a:xfrm>
              <a:off x="6251501" y="1429140"/>
              <a:ext cx="2413000" cy="3860800"/>
            </a:xfrm>
            <a:prstGeom prst="rect">
              <a:avLst/>
            </a:prstGeom>
            <a:solidFill>
              <a:schemeClr val="tx1"/>
            </a:solidFill>
            <a:ln w="25400">
              <a:solidFill>
                <a:srgbClr val="000000"/>
              </a:solidFill>
              <a:miter lim="800000"/>
              <a:headEnd/>
              <a:tailEnd/>
            </a:ln>
          </p:spPr>
          <p:txBody>
            <a:bodyPr wrap="none" anchor="ctr"/>
            <a:lstStyle>
              <a:lvl1pPr>
                <a:spcBef>
                  <a:spcPct val="20000"/>
                </a:spcBef>
                <a:buClr>
                  <a:schemeClr val="accent2"/>
                </a:buClr>
                <a:buSzPct val="85000"/>
                <a:buFont typeface="Wingdings" charset="2"/>
                <a:buChar char="q"/>
                <a:defRPr sz="2800">
                  <a:solidFill>
                    <a:schemeClr val="tx1"/>
                  </a:solidFill>
                  <a:latin typeface="Comic Sans MS" charset="0"/>
                </a:defRPr>
              </a:lvl1pPr>
              <a:lvl2pPr marL="742950" indent="-285750">
                <a:spcBef>
                  <a:spcPct val="20000"/>
                </a:spcBef>
                <a:buClr>
                  <a:schemeClr val="accent2"/>
                </a:buClr>
                <a:buSzPct val="75000"/>
                <a:buFont typeface="Wingdings" charset="2"/>
                <a:buChar char="v"/>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endParaRPr lang="zh-CN" altLang="zh-CN" sz="2400">
                <a:ea typeface="Comic Sans MS" charset="0"/>
                <a:cs typeface="Comic Sans MS" charset="0"/>
              </a:endParaRPr>
            </a:p>
          </p:txBody>
        </p:sp>
        <p:sp>
          <p:nvSpPr>
            <p:cNvPr id="22" name="Rectangle 6">
              <a:extLst>
                <a:ext uri="{FF2B5EF4-FFF2-40B4-BE49-F238E27FC236}">
                  <a16:creationId xmlns:a16="http://schemas.microsoft.com/office/drawing/2014/main" id="{B649D98E-E486-624D-803D-3D5B92D44EE2}"/>
                </a:ext>
              </a:extLst>
            </p:cNvPr>
            <p:cNvSpPr>
              <a:spLocks noChangeArrowheads="1"/>
            </p:cNvSpPr>
            <p:nvPr/>
          </p:nvSpPr>
          <p:spPr bwMode="auto">
            <a:xfrm>
              <a:off x="6251501" y="1429140"/>
              <a:ext cx="2413000" cy="508000"/>
            </a:xfrm>
            <a:prstGeom prst="rect">
              <a:avLst/>
            </a:prstGeom>
            <a:solidFill>
              <a:schemeClr val="accent1"/>
            </a:solidFill>
            <a:ln w="25400">
              <a:solidFill>
                <a:srgbClr val="000000"/>
              </a:solidFill>
              <a:miter lim="800000"/>
              <a:headEnd/>
              <a:tailEnd/>
            </a:ln>
          </p:spPr>
          <p:txBody>
            <a:bodyPr wrap="none" lIns="90488" tIns="44450" rIns="90488" bIns="44450" anchor="ctr"/>
            <a:lstStyle>
              <a:lvl1pPr>
                <a:spcBef>
                  <a:spcPct val="20000"/>
                </a:spcBef>
                <a:buClr>
                  <a:schemeClr val="accent2"/>
                </a:buClr>
                <a:buSzPct val="85000"/>
                <a:buFont typeface="Wingdings" charset="2"/>
                <a:buChar char="q"/>
                <a:defRPr sz="2800">
                  <a:solidFill>
                    <a:schemeClr val="tx1"/>
                  </a:solidFill>
                  <a:latin typeface="Comic Sans MS" charset="0"/>
                </a:defRPr>
              </a:lvl1pPr>
              <a:lvl2pPr marL="742950" indent="-285750">
                <a:spcBef>
                  <a:spcPct val="20000"/>
                </a:spcBef>
                <a:buClr>
                  <a:schemeClr val="accent2"/>
                </a:buClr>
                <a:buSzPct val="75000"/>
                <a:buFont typeface="Wingdings" charset="2"/>
                <a:buChar char="v"/>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gn="ctr">
                <a:spcBef>
                  <a:spcPct val="0"/>
                </a:spcBef>
                <a:buClrTx/>
                <a:buSzTx/>
                <a:buFontTx/>
                <a:buNone/>
              </a:pPr>
              <a:r>
                <a:rPr lang="en-US" altLang="zh-CN" b="1">
                  <a:solidFill>
                    <a:srgbClr val="000000"/>
                  </a:solidFill>
                  <a:ea typeface="Comic Sans MS" charset="0"/>
                  <a:cs typeface="Comic Sans MS" charset="0"/>
                </a:rPr>
                <a:t>AF_INET6</a:t>
              </a:r>
            </a:p>
          </p:txBody>
        </p:sp>
        <p:sp>
          <p:nvSpPr>
            <p:cNvPr id="23" name="Rectangle 7">
              <a:extLst>
                <a:ext uri="{FF2B5EF4-FFF2-40B4-BE49-F238E27FC236}">
                  <a16:creationId xmlns:a16="http://schemas.microsoft.com/office/drawing/2014/main" id="{2B4CEB16-2A96-A24C-851B-07EAFDB83616}"/>
                </a:ext>
              </a:extLst>
            </p:cNvPr>
            <p:cNvSpPr>
              <a:spLocks noChangeArrowheads="1"/>
            </p:cNvSpPr>
            <p:nvPr/>
          </p:nvSpPr>
          <p:spPr bwMode="auto">
            <a:xfrm>
              <a:off x="6251501" y="1962540"/>
              <a:ext cx="2413000" cy="508000"/>
            </a:xfrm>
            <a:prstGeom prst="rect">
              <a:avLst/>
            </a:prstGeom>
            <a:solidFill>
              <a:schemeClr val="accent1"/>
            </a:solidFill>
            <a:ln w="25400">
              <a:solidFill>
                <a:srgbClr val="000000"/>
              </a:solidFill>
              <a:miter lim="800000"/>
              <a:headEnd/>
              <a:tailEnd/>
            </a:ln>
          </p:spPr>
          <p:txBody>
            <a:bodyPr wrap="none" lIns="90488" tIns="44450" rIns="90488" bIns="44450" anchor="ctr"/>
            <a:lstStyle>
              <a:lvl1pPr>
                <a:spcBef>
                  <a:spcPct val="20000"/>
                </a:spcBef>
                <a:buClr>
                  <a:schemeClr val="accent2"/>
                </a:buClr>
                <a:buSzPct val="85000"/>
                <a:buFont typeface="Wingdings" charset="2"/>
                <a:buChar char="q"/>
                <a:defRPr sz="2800">
                  <a:solidFill>
                    <a:schemeClr val="tx1"/>
                  </a:solidFill>
                  <a:latin typeface="Comic Sans MS" charset="0"/>
                </a:defRPr>
              </a:lvl1pPr>
              <a:lvl2pPr marL="742950" indent="-285750">
                <a:spcBef>
                  <a:spcPct val="20000"/>
                </a:spcBef>
                <a:buClr>
                  <a:schemeClr val="accent2"/>
                </a:buClr>
                <a:buSzPct val="75000"/>
                <a:buFont typeface="Wingdings" charset="2"/>
                <a:buChar char="v"/>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gn="ctr">
                <a:spcBef>
                  <a:spcPct val="0"/>
                </a:spcBef>
                <a:buClrTx/>
                <a:buSzTx/>
                <a:buFontTx/>
                <a:buNone/>
              </a:pPr>
              <a:r>
                <a:rPr lang="en-US" altLang="zh-CN" b="1">
                  <a:solidFill>
                    <a:srgbClr val="000000"/>
                  </a:solidFill>
                  <a:ea typeface="Comic Sans MS" charset="0"/>
                  <a:cs typeface="Comic Sans MS" charset="0"/>
                </a:rPr>
                <a:t>port</a:t>
              </a:r>
            </a:p>
          </p:txBody>
        </p:sp>
        <p:sp>
          <p:nvSpPr>
            <p:cNvPr id="24" name="Rectangle 8">
              <a:extLst>
                <a:ext uri="{FF2B5EF4-FFF2-40B4-BE49-F238E27FC236}">
                  <a16:creationId xmlns:a16="http://schemas.microsoft.com/office/drawing/2014/main" id="{FF31174D-DEE8-234B-AEFA-5D8E8E0CE610}"/>
                </a:ext>
              </a:extLst>
            </p:cNvPr>
            <p:cNvSpPr>
              <a:spLocks noChangeArrowheads="1"/>
            </p:cNvSpPr>
            <p:nvPr/>
          </p:nvSpPr>
          <p:spPr bwMode="auto">
            <a:xfrm>
              <a:off x="6251501" y="2495940"/>
              <a:ext cx="2413000" cy="1117600"/>
            </a:xfrm>
            <a:prstGeom prst="rect">
              <a:avLst/>
            </a:prstGeom>
            <a:solidFill>
              <a:schemeClr val="accent1"/>
            </a:solidFill>
            <a:ln w="25400">
              <a:solidFill>
                <a:srgbClr val="000000"/>
              </a:solidFill>
              <a:miter lim="800000"/>
              <a:headEnd/>
              <a:tailEnd/>
            </a:ln>
          </p:spPr>
          <p:txBody>
            <a:bodyPr wrap="none" lIns="90488" tIns="44450" rIns="90488" bIns="44450" anchor="ctr"/>
            <a:lstStyle>
              <a:lvl1pPr>
                <a:spcBef>
                  <a:spcPct val="20000"/>
                </a:spcBef>
                <a:buClr>
                  <a:schemeClr val="accent2"/>
                </a:buClr>
                <a:buSzPct val="85000"/>
                <a:buFont typeface="Wingdings" charset="2"/>
                <a:buChar char="q"/>
                <a:defRPr sz="2800">
                  <a:solidFill>
                    <a:schemeClr val="tx1"/>
                  </a:solidFill>
                  <a:latin typeface="Comic Sans MS" charset="0"/>
                </a:defRPr>
              </a:lvl1pPr>
              <a:lvl2pPr marL="742950" indent="-285750">
                <a:spcBef>
                  <a:spcPct val="20000"/>
                </a:spcBef>
                <a:buClr>
                  <a:schemeClr val="accent2"/>
                </a:buClr>
                <a:buSzPct val="75000"/>
                <a:buFont typeface="Wingdings" charset="2"/>
                <a:buChar char="v"/>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gn="ctr">
                <a:spcBef>
                  <a:spcPct val="0"/>
                </a:spcBef>
                <a:buClrTx/>
                <a:buSzTx/>
                <a:buFontTx/>
                <a:buNone/>
              </a:pPr>
              <a:r>
                <a:rPr lang="en-US" altLang="zh-CN" b="1">
                  <a:solidFill>
                    <a:srgbClr val="000000"/>
                  </a:solidFill>
                  <a:ea typeface="Comic Sans MS" charset="0"/>
                  <a:cs typeface="Comic Sans MS" charset="0"/>
                </a:rPr>
                <a:t>Flow-label</a:t>
              </a:r>
            </a:p>
          </p:txBody>
        </p:sp>
        <p:sp>
          <p:nvSpPr>
            <p:cNvPr id="25" name="Rectangle 9" descr="50%">
              <a:extLst>
                <a:ext uri="{FF2B5EF4-FFF2-40B4-BE49-F238E27FC236}">
                  <a16:creationId xmlns:a16="http://schemas.microsoft.com/office/drawing/2014/main" id="{7F9BD999-35DF-BF47-87E0-1B55A8148200}"/>
                </a:ext>
              </a:extLst>
            </p:cNvPr>
            <p:cNvSpPr>
              <a:spLocks noChangeArrowheads="1"/>
            </p:cNvSpPr>
            <p:nvPr/>
          </p:nvSpPr>
          <p:spPr bwMode="auto">
            <a:xfrm>
              <a:off x="6251501" y="4525671"/>
              <a:ext cx="2413001" cy="1650683"/>
            </a:xfrm>
            <a:prstGeom prst="rect">
              <a:avLst/>
            </a:prstGeom>
            <a:solidFill>
              <a:schemeClr val="bg2">
                <a:lumMod val="40000"/>
                <a:lumOff val="60000"/>
              </a:schemeClr>
            </a:solidFill>
            <a:ln w="25400">
              <a:solidFill>
                <a:srgbClr val="000000"/>
              </a:solidFill>
              <a:miter lim="800000"/>
              <a:headEnd/>
              <a:tailEnd/>
            </a:ln>
            <a:effectLst/>
          </p:spPr>
          <p:txBody>
            <a:bodyPr wrap="none" lIns="90488" tIns="44450" rIns="90488" bIns="44450" anchor="ctr"/>
            <a:lstStyle/>
            <a:p>
              <a:pPr algn="ctr">
                <a:defRPr/>
              </a:pPr>
              <a:r>
                <a:rPr lang="en-US" sz="2800" b="1" dirty="0">
                  <a:solidFill>
                    <a:srgbClr val="000000"/>
                  </a:solidFill>
                  <a:latin typeface="Comic Sans MS" charset="0"/>
                  <a:ea typeface="Comic Sans MS" charset="0"/>
                  <a:cs typeface="Comic Sans MS" charset="0"/>
                </a:rPr>
                <a:t>Scope ID</a:t>
              </a:r>
            </a:p>
          </p:txBody>
        </p:sp>
        <p:sp>
          <p:nvSpPr>
            <p:cNvPr id="26" name="Rectangle 8">
              <a:extLst>
                <a:ext uri="{FF2B5EF4-FFF2-40B4-BE49-F238E27FC236}">
                  <a16:creationId xmlns:a16="http://schemas.microsoft.com/office/drawing/2014/main" id="{058D6B99-E575-C148-ADD1-7D1BABE76387}"/>
                </a:ext>
              </a:extLst>
            </p:cNvPr>
            <p:cNvSpPr>
              <a:spLocks noChangeArrowheads="1"/>
            </p:cNvSpPr>
            <p:nvPr/>
          </p:nvSpPr>
          <p:spPr bwMode="auto">
            <a:xfrm>
              <a:off x="6251501" y="3615613"/>
              <a:ext cx="2413000" cy="1117600"/>
            </a:xfrm>
            <a:prstGeom prst="rect">
              <a:avLst/>
            </a:prstGeom>
            <a:solidFill>
              <a:schemeClr val="accent1"/>
            </a:solidFill>
            <a:ln w="25400">
              <a:solidFill>
                <a:srgbClr val="000000"/>
              </a:solidFill>
              <a:miter lim="800000"/>
              <a:headEnd/>
              <a:tailEnd/>
            </a:ln>
          </p:spPr>
          <p:txBody>
            <a:bodyPr wrap="none" lIns="90488" tIns="44450" rIns="90488" bIns="44450" anchor="ctr"/>
            <a:lstStyle>
              <a:lvl1pPr>
                <a:spcBef>
                  <a:spcPct val="20000"/>
                </a:spcBef>
                <a:buClr>
                  <a:schemeClr val="accent2"/>
                </a:buClr>
                <a:buSzPct val="85000"/>
                <a:buFont typeface="Wingdings" charset="2"/>
                <a:buChar char="q"/>
                <a:defRPr sz="2800">
                  <a:solidFill>
                    <a:schemeClr val="tx1"/>
                  </a:solidFill>
                  <a:latin typeface="Comic Sans MS" charset="0"/>
                </a:defRPr>
              </a:lvl1pPr>
              <a:lvl2pPr marL="742950" indent="-285750">
                <a:spcBef>
                  <a:spcPct val="20000"/>
                </a:spcBef>
                <a:buClr>
                  <a:schemeClr val="accent2"/>
                </a:buClr>
                <a:buSzPct val="75000"/>
                <a:buFont typeface="Wingdings" charset="2"/>
                <a:buChar char="v"/>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lgn="ctr">
                <a:spcBef>
                  <a:spcPct val="0"/>
                </a:spcBef>
                <a:buClrTx/>
                <a:buSzTx/>
                <a:buFontTx/>
                <a:buNone/>
              </a:pPr>
              <a:r>
                <a:rPr lang="en-US" altLang="zh-CN" b="1">
                  <a:solidFill>
                    <a:srgbClr val="000000"/>
                  </a:solidFill>
                  <a:ea typeface="Comic Sans MS" charset="0"/>
                  <a:cs typeface="Comic Sans MS" charset="0"/>
                </a:rPr>
                <a:t>addr</a:t>
              </a:r>
            </a:p>
          </p:txBody>
        </p:sp>
      </p:grpSp>
      <p:sp>
        <p:nvSpPr>
          <p:cNvPr id="27" name="TextBox 28">
            <a:extLst>
              <a:ext uri="{FF2B5EF4-FFF2-40B4-BE49-F238E27FC236}">
                <a16:creationId xmlns:a16="http://schemas.microsoft.com/office/drawing/2014/main" id="{A8DB808F-48A3-3247-B13B-501D85FEC1A3}"/>
              </a:ext>
            </a:extLst>
          </p:cNvPr>
          <p:cNvSpPr txBox="1">
            <a:spLocks noChangeArrowheads="1"/>
          </p:cNvSpPr>
          <p:nvPr/>
        </p:nvSpPr>
        <p:spPr bwMode="auto">
          <a:xfrm>
            <a:off x="2073220" y="6455432"/>
            <a:ext cx="1455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charset="2"/>
              <a:buChar char="q"/>
              <a:defRPr sz="2800">
                <a:solidFill>
                  <a:schemeClr val="tx1"/>
                </a:solidFill>
                <a:latin typeface="Comic Sans MS" charset="0"/>
              </a:defRPr>
            </a:lvl1pPr>
            <a:lvl2pPr marL="742950" indent="-285750">
              <a:spcBef>
                <a:spcPct val="20000"/>
              </a:spcBef>
              <a:buClr>
                <a:schemeClr val="accent2"/>
              </a:buClr>
              <a:buSzPct val="75000"/>
              <a:buFont typeface="Wingdings" charset="2"/>
              <a:buChar char="v"/>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r>
              <a:rPr lang="en-US" altLang="zh-CN" sz="2400" dirty="0">
                <a:ea typeface="Comic Sans MS" charset="0"/>
                <a:cs typeface="Comic Sans MS" charset="0"/>
              </a:rPr>
              <a:t>28 bytes</a:t>
            </a:r>
          </a:p>
        </p:txBody>
      </p:sp>
      <p:sp>
        <p:nvSpPr>
          <p:cNvPr id="28" name="TextBox 29">
            <a:extLst>
              <a:ext uri="{FF2B5EF4-FFF2-40B4-BE49-F238E27FC236}">
                <a16:creationId xmlns:a16="http://schemas.microsoft.com/office/drawing/2014/main" id="{E7FEB482-7DE8-D144-A8A0-9A46E261D85F}"/>
              </a:ext>
            </a:extLst>
          </p:cNvPr>
          <p:cNvSpPr txBox="1">
            <a:spLocks noChangeArrowheads="1"/>
          </p:cNvSpPr>
          <p:nvPr/>
        </p:nvSpPr>
        <p:spPr bwMode="auto">
          <a:xfrm>
            <a:off x="5076770" y="5644220"/>
            <a:ext cx="13176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charset="2"/>
              <a:buChar char="q"/>
              <a:defRPr sz="2800">
                <a:solidFill>
                  <a:schemeClr val="tx1"/>
                </a:solidFill>
                <a:latin typeface="Comic Sans MS" charset="0"/>
              </a:defRPr>
            </a:lvl1pPr>
            <a:lvl2pPr marL="742950" indent="-285750">
              <a:spcBef>
                <a:spcPct val="20000"/>
              </a:spcBef>
              <a:buClr>
                <a:schemeClr val="accent2"/>
              </a:buClr>
              <a:buSzPct val="75000"/>
              <a:buFont typeface="Wingdings" charset="2"/>
              <a:buChar char="v"/>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r>
              <a:rPr lang="en-US" altLang="zh-CN" sz="2400">
                <a:ea typeface="Comic Sans MS" charset="0"/>
                <a:cs typeface="Comic Sans MS" charset="0"/>
              </a:rPr>
              <a:t>variable</a:t>
            </a:r>
          </a:p>
        </p:txBody>
      </p:sp>
      <p:sp>
        <p:nvSpPr>
          <p:cNvPr id="29" name="TextBox 30">
            <a:extLst>
              <a:ext uri="{FF2B5EF4-FFF2-40B4-BE49-F238E27FC236}">
                <a16:creationId xmlns:a16="http://schemas.microsoft.com/office/drawing/2014/main" id="{58F332B9-FA5D-054D-89AB-414F1C757F6F}"/>
              </a:ext>
            </a:extLst>
          </p:cNvPr>
          <p:cNvSpPr txBox="1">
            <a:spLocks noChangeArrowheads="1"/>
          </p:cNvSpPr>
          <p:nvPr/>
        </p:nvSpPr>
        <p:spPr bwMode="auto">
          <a:xfrm>
            <a:off x="8091432" y="5723595"/>
            <a:ext cx="1406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charset="2"/>
              <a:buChar char="q"/>
              <a:defRPr sz="2800">
                <a:solidFill>
                  <a:schemeClr val="tx1"/>
                </a:solidFill>
                <a:latin typeface="Comic Sans MS" charset="0"/>
              </a:defRPr>
            </a:lvl1pPr>
            <a:lvl2pPr marL="742950" indent="-285750">
              <a:spcBef>
                <a:spcPct val="20000"/>
              </a:spcBef>
              <a:buClr>
                <a:schemeClr val="accent2"/>
              </a:buClr>
              <a:buSzPct val="75000"/>
              <a:buFont typeface="Wingdings" charset="2"/>
              <a:buChar char="v"/>
              <a:defRPr sz="2400">
                <a:solidFill>
                  <a:schemeClr val="tx1"/>
                </a:solidFill>
                <a:latin typeface="Comic Sans MS" charset="0"/>
              </a:defRPr>
            </a:lvl2pPr>
            <a:lvl3pPr marL="1143000" indent="-228600">
              <a:spcBef>
                <a:spcPct val="20000"/>
              </a:spcBef>
              <a:buChar char="•"/>
              <a:defRPr sz="2000">
                <a:solidFill>
                  <a:schemeClr val="tx1"/>
                </a:solidFill>
                <a:latin typeface="Comic Sans MS" charset="0"/>
              </a:defRPr>
            </a:lvl3pPr>
            <a:lvl4pPr marL="1600200" indent="-228600">
              <a:spcBef>
                <a:spcPct val="20000"/>
              </a:spcBef>
              <a:buChar char="–"/>
              <a:defRPr sz="2000">
                <a:solidFill>
                  <a:schemeClr val="tx1"/>
                </a:solidFill>
                <a:latin typeface="Times New Roman" charset="0"/>
              </a:defRPr>
            </a:lvl4pPr>
            <a:lvl5pPr marL="2057400" indent="-228600">
              <a:spcBef>
                <a:spcPct val="20000"/>
              </a:spcBef>
              <a:buChar char="»"/>
              <a:defRPr sz="2000">
                <a:solidFill>
                  <a:schemeClr val="tx1"/>
                </a:solidFill>
                <a:latin typeface="Times New Roman" charset="0"/>
              </a:defRPr>
            </a:lvl5pPr>
            <a:lvl6pPr marL="2514600" indent="-228600" eaLnBrk="0" fontAlgn="base" hangingPunct="0">
              <a:spcBef>
                <a:spcPct val="20000"/>
              </a:spcBef>
              <a:spcAft>
                <a:spcPct val="0"/>
              </a:spcAft>
              <a:buChar char="»"/>
              <a:defRPr sz="2000">
                <a:solidFill>
                  <a:schemeClr val="tx1"/>
                </a:solidFill>
                <a:latin typeface="Times New Roman" charset="0"/>
              </a:defRPr>
            </a:lvl6pPr>
            <a:lvl7pPr marL="2971800" indent="-228600" eaLnBrk="0" fontAlgn="base" hangingPunct="0">
              <a:spcBef>
                <a:spcPct val="20000"/>
              </a:spcBef>
              <a:spcAft>
                <a:spcPct val="0"/>
              </a:spcAft>
              <a:buChar char="»"/>
              <a:defRPr sz="2000">
                <a:solidFill>
                  <a:schemeClr val="tx1"/>
                </a:solidFill>
                <a:latin typeface="Times New Roman" charset="0"/>
              </a:defRPr>
            </a:lvl7pPr>
            <a:lvl8pPr marL="3429000" indent="-228600" eaLnBrk="0" fontAlgn="base" hangingPunct="0">
              <a:spcBef>
                <a:spcPct val="20000"/>
              </a:spcBef>
              <a:spcAft>
                <a:spcPct val="0"/>
              </a:spcAft>
              <a:buChar char="»"/>
              <a:defRPr sz="2000">
                <a:solidFill>
                  <a:schemeClr val="tx1"/>
                </a:solidFill>
                <a:latin typeface="Times New Roman" charset="0"/>
              </a:defRPr>
            </a:lvl8pPr>
            <a:lvl9pPr marL="3886200" indent="-228600" eaLnBrk="0" fontAlgn="base" hangingPunct="0">
              <a:spcBef>
                <a:spcPct val="20000"/>
              </a:spcBef>
              <a:spcAft>
                <a:spcPct val="0"/>
              </a:spcAft>
              <a:buChar char="»"/>
              <a:defRPr sz="2000">
                <a:solidFill>
                  <a:schemeClr val="tx1"/>
                </a:solidFill>
                <a:latin typeface="Times New Roman" charset="0"/>
              </a:defRPr>
            </a:lvl9pPr>
          </a:lstStyle>
          <a:p>
            <a:pPr>
              <a:spcBef>
                <a:spcPct val="0"/>
              </a:spcBef>
              <a:buClrTx/>
              <a:buSzTx/>
              <a:buFontTx/>
              <a:buNone/>
            </a:pPr>
            <a:r>
              <a:rPr lang="en-US" altLang="zh-CN" sz="2400">
                <a:ea typeface="Comic Sans MS" charset="0"/>
                <a:cs typeface="Comic Sans MS" charset="0"/>
              </a:rPr>
              <a:t>16 bytes</a:t>
            </a:r>
          </a:p>
        </p:txBody>
      </p:sp>
      <p:sp>
        <p:nvSpPr>
          <p:cNvPr id="30" name="标题 1">
            <a:extLst>
              <a:ext uri="{FF2B5EF4-FFF2-40B4-BE49-F238E27FC236}">
                <a16:creationId xmlns:a16="http://schemas.microsoft.com/office/drawing/2014/main" id="{4410E59E-8C26-B64D-BBBE-B6BCCA0AEAFB}"/>
              </a:ext>
            </a:extLst>
          </p:cNvPr>
          <p:cNvSpPr>
            <a:spLocks noGrp="1"/>
          </p:cNvSpPr>
          <p:nvPr>
            <p:ph type="title"/>
          </p:nvPr>
        </p:nvSpPr>
        <p:spPr>
          <a:xfrm>
            <a:off x="850641" y="-50812"/>
            <a:ext cx="9438416" cy="788738"/>
          </a:xfrm>
        </p:spPr>
        <p:txBody>
          <a:bodyPr>
            <a:normAutofit/>
          </a:bodyPr>
          <a:lstStyle/>
          <a:p>
            <a:r>
              <a:rPr lang="en-US" altLang="zh-CN" dirty="0"/>
              <a:t>Socket IPv4 IPv6 </a:t>
            </a:r>
            <a:r>
              <a:rPr lang="zh-CN" altLang="en-US" dirty="0"/>
              <a:t>地址结构与通用结构</a:t>
            </a:r>
            <a:endParaRPr kumimoji="1" lang="zh-CN" altLang="en-US" dirty="0"/>
          </a:p>
        </p:txBody>
      </p:sp>
    </p:spTree>
    <p:extLst>
      <p:ext uri="{BB962C8B-B14F-4D97-AF65-F5344CB8AC3E}">
        <p14:creationId xmlns:p14="http://schemas.microsoft.com/office/powerpoint/2010/main" val="2970943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8FBF667C-ED06-7040-B56F-3CB73653C814}"/>
              </a:ext>
            </a:extLst>
          </p:cNvPr>
          <p:cNvSpPr/>
          <p:nvPr/>
        </p:nvSpPr>
        <p:spPr>
          <a:xfrm>
            <a:off x="0" y="1977340"/>
            <a:ext cx="12192000" cy="48806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74FDB0C8-F0D8-5B47-8289-3B6E4231BCAA}"/>
              </a:ext>
            </a:extLst>
          </p:cNvPr>
          <p:cNvSpPr>
            <a:spLocks noGrp="1"/>
          </p:cNvSpPr>
          <p:nvPr>
            <p:ph type="title"/>
          </p:nvPr>
        </p:nvSpPr>
        <p:spPr/>
        <p:txBody>
          <a:bodyPr>
            <a:normAutofit fontScale="90000"/>
          </a:bodyPr>
          <a:lstStyle/>
          <a:p>
            <a:r>
              <a:rPr lang="en-US" altLang="zh-CN" dirty="0"/>
              <a:t>Socket IPv4 IPv6 </a:t>
            </a:r>
            <a:r>
              <a:rPr lang="zh-CN" altLang="en-US" dirty="0"/>
              <a:t>地址结构与通用结构（</a:t>
            </a:r>
            <a:r>
              <a:rPr lang="en-US" altLang="zh-CN" dirty="0"/>
              <a:t>Linux</a:t>
            </a:r>
            <a:r>
              <a:rPr lang="zh-CN" altLang="en-US" dirty="0"/>
              <a:t>）</a:t>
            </a:r>
            <a:endParaRPr kumimoji="1" lang="zh-CN" altLang="en-US" dirty="0"/>
          </a:p>
        </p:txBody>
      </p:sp>
      <p:pic>
        <p:nvPicPr>
          <p:cNvPr id="6" name="图片 5">
            <a:extLst>
              <a:ext uri="{FF2B5EF4-FFF2-40B4-BE49-F238E27FC236}">
                <a16:creationId xmlns:a16="http://schemas.microsoft.com/office/drawing/2014/main" id="{F15D0A06-515D-C14D-B3E8-FF44BA37CED7}"/>
              </a:ext>
            </a:extLst>
          </p:cNvPr>
          <p:cNvPicPr>
            <a:picLocks noChangeAspect="1"/>
          </p:cNvPicPr>
          <p:nvPr/>
        </p:nvPicPr>
        <p:blipFill>
          <a:blip r:embed="rId3"/>
          <a:stretch>
            <a:fillRect/>
          </a:stretch>
        </p:blipFill>
        <p:spPr>
          <a:xfrm>
            <a:off x="3829219" y="3495550"/>
            <a:ext cx="1968500" cy="901700"/>
          </a:xfrm>
          <a:prstGeom prst="rect">
            <a:avLst/>
          </a:prstGeom>
        </p:spPr>
      </p:pic>
      <p:pic>
        <p:nvPicPr>
          <p:cNvPr id="7" name="图片 6">
            <a:extLst>
              <a:ext uri="{FF2B5EF4-FFF2-40B4-BE49-F238E27FC236}">
                <a16:creationId xmlns:a16="http://schemas.microsoft.com/office/drawing/2014/main" id="{5B58F321-627D-5A44-9FCD-7D8C485C818B}"/>
              </a:ext>
            </a:extLst>
          </p:cNvPr>
          <p:cNvPicPr>
            <a:picLocks noChangeAspect="1"/>
          </p:cNvPicPr>
          <p:nvPr/>
        </p:nvPicPr>
        <p:blipFill>
          <a:blip r:embed="rId4"/>
          <a:stretch>
            <a:fillRect/>
          </a:stretch>
        </p:blipFill>
        <p:spPr>
          <a:xfrm>
            <a:off x="6018284" y="1977340"/>
            <a:ext cx="5816600" cy="2679700"/>
          </a:xfrm>
          <a:prstGeom prst="rect">
            <a:avLst/>
          </a:prstGeom>
        </p:spPr>
      </p:pic>
      <p:pic>
        <p:nvPicPr>
          <p:cNvPr id="8" name="图片 7">
            <a:extLst>
              <a:ext uri="{FF2B5EF4-FFF2-40B4-BE49-F238E27FC236}">
                <a16:creationId xmlns:a16="http://schemas.microsoft.com/office/drawing/2014/main" id="{1515BD56-8FBC-2147-B989-97BCBE180961}"/>
              </a:ext>
            </a:extLst>
          </p:cNvPr>
          <p:cNvPicPr>
            <a:picLocks noChangeAspect="1"/>
          </p:cNvPicPr>
          <p:nvPr/>
        </p:nvPicPr>
        <p:blipFill>
          <a:blip r:embed="rId5"/>
          <a:stretch>
            <a:fillRect/>
          </a:stretch>
        </p:blipFill>
        <p:spPr>
          <a:xfrm>
            <a:off x="6096000" y="4799806"/>
            <a:ext cx="5499100" cy="1790700"/>
          </a:xfrm>
          <a:prstGeom prst="rect">
            <a:avLst/>
          </a:prstGeom>
        </p:spPr>
      </p:pic>
      <p:sp>
        <p:nvSpPr>
          <p:cNvPr id="11" name="矩形 10">
            <a:extLst>
              <a:ext uri="{FF2B5EF4-FFF2-40B4-BE49-F238E27FC236}">
                <a16:creationId xmlns:a16="http://schemas.microsoft.com/office/drawing/2014/main" id="{54813D90-9977-B044-ABC8-41C4BE1746F2}"/>
              </a:ext>
            </a:extLst>
          </p:cNvPr>
          <p:cNvSpPr/>
          <p:nvPr/>
        </p:nvSpPr>
        <p:spPr>
          <a:xfrm>
            <a:off x="7945303" y="1525180"/>
            <a:ext cx="1800493" cy="369332"/>
          </a:xfrm>
          <a:prstGeom prst="rect">
            <a:avLst/>
          </a:prstGeom>
        </p:spPr>
        <p:txBody>
          <a:bodyPr wrap="none">
            <a:spAutoFit/>
          </a:bodyPr>
          <a:lstStyle/>
          <a:p>
            <a:r>
              <a:rPr lang="en" altLang="zh-CN" b="0" i="0" u="none" strike="noStrike" dirty="0">
                <a:solidFill>
                  <a:srgbClr val="000000"/>
                </a:solidFill>
                <a:effectLst/>
                <a:latin typeface="楷体" panose="02010609060101010101" pitchFamily="49" charset="-122"/>
                <a:ea typeface="楷体" panose="02010609060101010101" pitchFamily="49" charset="-122"/>
              </a:rPr>
              <a:t>&lt;</a:t>
            </a:r>
            <a:r>
              <a:rPr lang="en" altLang="zh-CN" b="0" i="0" u="none" strike="noStrike" dirty="0" err="1">
                <a:solidFill>
                  <a:srgbClr val="000000"/>
                </a:solidFill>
                <a:effectLst/>
                <a:latin typeface="楷体" panose="02010609060101010101" pitchFamily="49" charset="-122"/>
                <a:ea typeface="楷体" panose="02010609060101010101" pitchFamily="49" charset="-122"/>
              </a:rPr>
              <a:t>netinet</a:t>
            </a:r>
            <a:r>
              <a:rPr lang="en" altLang="zh-CN" b="0" i="0" u="none" strike="noStrike" dirty="0">
                <a:solidFill>
                  <a:srgbClr val="000000"/>
                </a:solidFill>
                <a:effectLst/>
                <a:latin typeface="楷体" panose="02010609060101010101" pitchFamily="49" charset="-122"/>
                <a:ea typeface="楷体" panose="02010609060101010101" pitchFamily="49" charset="-122"/>
              </a:rPr>
              <a:t>/</a:t>
            </a:r>
            <a:r>
              <a:rPr lang="en" altLang="zh-CN" b="0" i="0" u="none" strike="noStrike" dirty="0" err="1">
                <a:solidFill>
                  <a:srgbClr val="000000"/>
                </a:solidFill>
                <a:effectLst/>
                <a:latin typeface="楷体" panose="02010609060101010101" pitchFamily="49" charset="-122"/>
                <a:ea typeface="楷体" panose="02010609060101010101" pitchFamily="49" charset="-122"/>
              </a:rPr>
              <a:t>in.h</a:t>
            </a:r>
            <a:r>
              <a:rPr lang="en" altLang="zh-CN" b="0" i="0" u="none" strike="noStrike" dirty="0">
                <a:solidFill>
                  <a:srgbClr val="000000"/>
                </a:solidFill>
                <a:effectLst/>
                <a:latin typeface="楷体" panose="02010609060101010101" pitchFamily="49" charset="-122"/>
                <a:ea typeface="楷体" panose="02010609060101010101" pitchFamily="49" charset="-122"/>
              </a:rPr>
              <a:t>&gt;</a:t>
            </a:r>
            <a:endParaRPr lang="zh-CN" altLang="en-US" dirty="0"/>
          </a:p>
        </p:txBody>
      </p:sp>
      <p:sp>
        <p:nvSpPr>
          <p:cNvPr id="13" name="矩形 12">
            <a:extLst>
              <a:ext uri="{FF2B5EF4-FFF2-40B4-BE49-F238E27FC236}">
                <a16:creationId xmlns:a16="http://schemas.microsoft.com/office/drawing/2014/main" id="{5239992C-D59A-354C-BEB9-1A5F20A64EED}"/>
              </a:ext>
            </a:extLst>
          </p:cNvPr>
          <p:cNvSpPr/>
          <p:nvPr/>
        </p:nvSpPr>
        <p:spPr>
          <a:xfrm>
            <a:off x="796344" y="1479554"/>
            <a:ext cx="1915909" cy="369332"/>
          </a:xfrm>
          <a:prstGeom prst="rect">
            <a:avLst/>
          </a:prstGeom>
        </p:spPr>
        <p:txBody>
          <a:bodyPr wrap="none">
            <a:spAutoFit/>
          </a:bodyPr>
          <a:lstStyle/>
          <a:p>
            <a:r>
              <a:rPr lang="zh-CN" altLang="en-US" dirty="0">
                <a:solidFill>
                  <a:srgbClr val="000000"/>
                </a:solidFill>
                <a:latin typeface="楷体" panose="02010609060101010101" pitchFamily="49" charset="-122"/>
                <a:ea typeface="楷体" panose="02010609060101010101" pitchFamily="49" charset="-122"/>
              </a:rPr>
              <a:t>&lt;bits/socket.h&gt;</a:t>
            </a:r>
          </a:p>
        </p:txBody>
      </p:sp>
      <p:pic>
        <p:nvPicPr>
          <p:cNvPr id="15" name="图片 14">
            <a:extLst>
              <a:ext uri="{FF2B5EF4-FFF2-40B4-BE49-F238E27FC236}">
                <a16:creationId xmlns:a16="http://schemas.microsoft.com/office/drawing/2014/main" id="{5B6513E2-3F42-9945-8174-6F519E639AD5}"/>
              </a:ext>
            </a:extLst>
          </p:cNvPr>
          <p:cNvPicPr>
            <a:picLocks noChangeAspect="1"/>
          </p:cNvPicPr>
          <p:nvPr/>
        </p:nvPicPr>
        <p:blipFill>
          <a:blip r:embed="rId6"/>
          <a:stretch>
            <a:fillRect/>
          </a:stretch>
        </p:blipFill>
        <p:spPr>
          <a:xfrm>
            <a:off x="357116" y="2706565"/>
            <a:ext cx="2616200" cy="1117600"/>
          </a:xfrm>
          <a:prstGeom prst="rect">
            <a:avLst/>
          </a:prstGeom>
        </p:spPr>
      </p:pic>
      <p:pic>
        <p:nvPicPr>
          <p:cNvPr id="18" name="图片 17">
            <a:extLst>
              <a:ext uri="{FF2B5EF4-FFF2-40B4-BE49-F238E27FC236}">
                <a16:creationId xmlns:a16="http://schemas.microsoft.com/office/drawing/2014/main" id="{91569A90-AFB7-4844-8EF5-33BFF9C8527B}"/>
              </a:ext>
            </a:extLst>
          </p:cNvPr>
          <p:cNvPicPr>
            <a:picLocks noChangeAspect="1"/>
          </p:cNvPicPr>
          <p:nvPr/>
        </p:nvPicPr>
        <p:blipFill>
          <a:blip r:embed="rId7"/>
          <a:stretch>
            <a:fillRect/>
          </a:stretch>
        </p:blipFill>
        <p:spPr>
          <a:xfrm>
            <a:off x="2395545" y="2028598"/>
            <a:ext cx="3556000" cy="508000"/>
          </a:xfrm>
          <a:prstGeom prst="rect">
            <a:avLst/>
          </a:prstGeom>
        </p:spPr>
      </p:pic>
      <p:sp>
        <p:nvSpPr>
          <p:cNvPr id="19" name="矩形 18">
            <a:extLst>
              <a:ext uri="{FF2B5EF4-FFF2-40B4-BE49-F238E27FC236}">
                <a16:creationId xmlns:a16="http://schemas.microsoft.com/office/drawing/2014/main" id="{CB544D9B-3A52-9E4E-8319-BC3A02A3BE42}"/>
              </a:ext>
            </a:extLst>
          </p:cNvPr>
          <p:cNvSpPr/>
          <p:nvPr/>
        </p:nvSpPr>
        <p:spPr>
          <a:xfrm>
            <a:off x="3002709" y="1479554"/>
            <a:ext cx="2146742" cy="369332"/>
          </a:xfrm>
          <a:prstGeom prst="rect">
            <a:avLst/>
          </a:prstGeom>
        </p:spPr>
        <p:txBody>
          <a:bodyPr wrap="none">
            <a:spAutoFit/>
          </a:bodyPr>
          <a:lstStyle/>
          <a:p>
            <a:r>
              <a:rPr lang="en" altLang="zh-CN" b="0" i="0" u="none" strike="noStrike" dirty="0">
                <a:solidFill>
                  <a:srgbClr val="000000"/>
                </a:solidFill>
                <a:effectLst/>
                <a:latin typeface="楷体" panose="02010609060101010101" pitchFamily="49" charset="-122"/>
                <a:ea typeface="楷体" panose="02010609060101010101" pitchFamily="49" charset="-122"/>
              </a:rPr>
              <a:t>&lt;bits/</a:t>
            </a:r>
            <a:r>
              <a:rPr lang="en" altLang="zh-CN" b="0" i="0" u="none" strike="noStrike" dirty="0" err="1">
                <a:solidFill>
                  <a:srgbClr val="000000"/>
                </a:solidFill>
                <a:effectLst/>
                <a:latin typeface="楷体" panose="02010609060101010101" pitchFamily="49" charset="-122"/>
                <a:ea typeface="楷体" panose="02010609060101010101" pitchFamily="49" charset="-122"/>
              </a:rPr>
              <a:t>sockaddr.h</a:t>
            </a:r>
            <a:r>
              <a:rPr lang="en" altLang="zh-CN" b="0" i="0" u="none" strike="noStrike" dirty="0">
                <a:solidFill>
                  <a:srgbClr val="000000"/>
                </a:solidFill>
                <a:effectLst/>
                <a:latin typeface="楷体" panose="02010609060101010101" pitchFamily="49" charset="-122"/>
                <a:ea typeface="楷体" panose="02010609060101010101" pitchFamily="49" charset="-122"/>
              </a:rPr>
              <a:t>&gt;</a:t>
            </a:r>
            <a:endParaRPr lang="zh-CN" altLang="en-US" dirty="0"/>
          </a:p>
        </p:txBody>
      </p:sp>
      <p:pic>
        <p:nvPicPr>
          <p:cNvPr id="20" name="图片 19">
            <a:extLst>
              <a:ext uri="{FF2B5EF4-FFF2-40B4-BE49-F238E27FC236}">
                <a16:creationId xmlns:a16="http://schemas.microsoft.com/office/drawing/2014/main" id="{0FA9B889-4663-D64A-9566-1FE6532570FB}"/>
              </a:ext>
            </a:extLst>
          </p:cNvPr>
          <p:cNvPicPr>
            <a:picLocks noChangeAspect="1"/>
          </p:cNvPicPr>
          <p:nvPr/>
        </p:nvPicPr>
        <p:blipFill>
          <a:blip r:embed="rId8"/>
          <a:stretch>
            <a:fillRect/>
          </a:stretch>
        </p:blipFill>
        <p:spPr>
          <a:xfrm>
            <a:off x="1380769" y="4567217"/>
            <a:ext cx="2984500" cy="1765300"/>
          </a:xfrm>
          <a:prstGeom prst="rect">
            <a:avLst/>
          </a:prstGeom>
        </p:spPr>
      </p:pic>
      <p:cxnSp>
        <p:nvCxnSpPr>
          <p:cNvPr id="23" name="曲线连接符 22">
            <a:extLst>
              <a:ext uri="{FF2B5EF4-FFF2-40B4-BE49-F238E27FC236}">
                <a16:creationId xmlns:a16="http://schemas.microsoft.com/office/drawing/2014/main" id="{31948592-6BDB-5C49-837D-348E9EF8605A}"/>
              </a:ext>
            </a:extLst>
          </p:cNvPr>
          <p:cNvCxnSpPr>
            <a:cxnSpLocks/>
            <a:endCxn id="6" idx="0"/>
          </p:cNvCxnSpPr>
          <p:nvPr/>
        </p:nvCxnSpPr>
        <p:spPr>
          <a:xfrm rot="10800000" flipV="1">
            <a:off x="4813470" y="2769992"/>
            <a:ext cx="1612215" cy="725558"/>
          </a:xfrm>
          <a:prstGeom prst="curvedConnector2">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曲线连接符 35">
            <a:extLst>
              <a:ext uri="{FF2B5EF4-FFF2-40B4-BE49-F238E27FC236}">
                <a16:creationId xmlns:a16="http://schemas.microsoft.com/office/drawing/2014/main" id="{B1E2E696-43B3-D54B-9131-C564F25197E9}"/>
              </a:ext>
            </a:extLst>
          </p:cNvPr>
          <p:cNvCxnSpPr>
            <a:cxnSpLocks/>
          </p:cNvCxnSpPr>
          <p:nvPr/>
        </p:nvCxnSpPr>
        <p:spPr>
          <a:xfrm rot="10800000">
            <a:off x="2831494" y="4702620"/>
            <a:ext cx="3264508" cy="992538"/>
          </a:xfrm>
          <a:prstGeom prst="curvedConnector3">
            <a:avLst>
              <a:gd name="adj1" fmla="val 50000"/>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曲线连接符 40">
            <a:extLst>
              <a:ext uri="{FF2B5EF4-FFF2-40B4-BE49-F238E27FC236}">
                <a16:creationId xmlns:a16="http://schemas.microsoft.com/office/drawing/2014/main" id="{22018AB2-F59D-D047-9F6C-B2D12E0C6748}"/>
              </a:ext>
            </a:extLst>
          </p:cNvPr>
          <p:cNvCxnSpPr>
            <a:cxnSpLocks/>
            <a:stCxn id="15" idx="3"/>
            <a:endCxn id="18" idx="2"/>
          </p:cNvCxnSpPr>
          <p:nvPr/>
        </p:nvCxnSpPr>
        <p:spPr>
          <a:xfrm flipV="1">
            <a:off x="2973316" y="2536598"/>
            <a:ext cx="1200229" cy="728767"/>
          </a:xfrm>
          <a:prstGeom prst="curvedConnector2">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4613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DDB91-1243-AC4F-B1E6-CD1995E82221}"/>
              </a:ext>
            </a:extLst>
          </p:cNvPr>
          <p:cNvSpPr>
            <a:spLocks noGrp="1"/>
          </p:cNvSpPr>
          <p:nvPr>
            <p:ph type="title"/>
          </p:nvPr>
        </p:nvSpPr>
        <p:spPr/>
        <p:txBody>
          <a:bodyPr/>
          <a:lstStyle/>
          <a:p>
            <a:r>
              <a:rPr lang="zh-CN" altLang="en-US" dirty="0"/>
              <a:t>地址结构</a:t>
            </a:r>
            <a:endParaRPr kumimoji="1" lang="zh-CN" altLang="en-US" dirty="0"/>
          </a:p>
        </p:txBody>
      </p:sp>
      <p:sp>
        <p:nvSpPr>
          <p:cNvPr id="3" name="内容占位符 2">
            <a:extLst>
              <a:ext uri="{FF2B5EF4-FFF2-40B4-BE49-F238E27FC236}">
                <a16:creationId xmlns:a16="http://schemas.microsoft.com/office/drawing/2014/main" id="{54101BEC-1FDC-C249-A383-46B534F301B6}"/>
              </a:ext>
            </a:extLst>
          </p:cNvPr>
          <p:cNvSpPr>
            <a:spLocks noGrp="1"/>
          </p:cNvSpPr>
          <p:nvPr>
            <p:ph idx="1"/>
          </p:nvPr>
        </p:nvSpPr>
        <p:spPr/>
        <p:txBody>
          <a:bodyPr/>
          <a:lstStyle/>
          <a:p>
            <a:r>
              <a:rPr lang="en-US" altLang="zh-CN" dirty="0"/>
              <a:t>Socket </a:t>
            </a:r>
            <a:r>
              <a:rPr lang="zh-CN" altLang="en-US" dirty="0"/>
              <a:t>通用地址结构</a:t>
            </a:r>
            <a:r>
              <a:rPr lang="en-US" altLang="zh-CN" dirty="0" err="1"/>
              <a:t>sockaddr</a:t>
            </a:r>
            <a:endParaRPr lang="en-US" altLang="zh-CN" dirty="0"/>
          </a:p>
          <a:p>
            <a:pPr lvl="1"/>
            <a:r>
              <a:rPr lang="en-US" altLang="zh-CN" sz="2800" dirty="0"/>
              <a:t>Socket</a:t>
            </a:r>
            <a:r>
              <a:rPr lang="zh-CN" altLang="en-US" sz="2800" dirty="0"/>
              <a:t>是传输层</a:t>
            </a:r>
            <a:r>
              <a:rPr lang="en-US" altLang="zh-CN" sz="2800" dirty="0"/>
              <a:t>/</a:t>
            </a:r>
            <a:r>
              <a:rPr lang="zh-CN" altLang="en-US" sz="2800" dirty="0"/>
              <a:t>网络层编程接口，由于传输层</a:t>
            </a:r>
            <a:r>
              <a:rPr lang="en-US" altLang="zh-CN" sz="2800" dirty="0"/>
              <a:t>/</a:t>
            </a:r>
            <a:r>
              <a:rPr lang="zh-CN" altLang="en-US" sz="2800" dirty="0"/>
              <a:t>网络层的各种实现不同，可能会有不同的编址方案。通用地址为了适应这种需求而定义。</a:t>
            </a:r>
          </a:p>
          <a:p>
            <a:pPr lvl="1"/>
            <a:r>
              <a:rPr lang="zh-CN" altLang="en-US" sz="2800" dirty="0"/>
              <a:t>通用地址有很大局限性，实际并不具有通用性，例如针对</a:t>
            </a:r>
            <a:r>
              <a:rPr lang="en-US" altLang="zh-CN" sz="2800" dirty="0"/>
              <a:t>AF_INET6/AF_LOCAL</a:t>
            </a:r>
            <a:r>
              <a:rPr lang="zh-CN" altLang="en-US" sz="2800" dirty="0"/>
              <a:t>类型的</a:t>
            </a:r>
            <a:r>
              <a:rPr lang="en-US" altLang="zh-CN" sz="2800" dirty="0"/>
              <a:t>Socket</a:t>
            </a:r>
            <a:r>
              <a:rPr lang="zh-CN" altLang="en-US" sz="2800" dirty="0"/>
              <a:t>地址，</a:t>
            </a:r>
            <a:r>
              <a:rPr lang="en-US" altLang="zh-CN" sz="2800" dirty="0" err="1"/>
              <a:t>sockaddr</a:t>
            </a:r>
            <a:r>
              <a:rPr lang="zh-CN" altLang="en-US" sz="2800" dirty="0"/>
              <a:t>结构实际上只能标识出这个地址的类型。</a:t>
            </a:r>
          </a:p>
          <a:p>
            <a:pPr lvl="1"/>
            <a:endParaRPr lang="zh-CN" altLang="en-US" sz="2800" dirty="0"/>
          </a:p>
          <a:p>
            <a:endParaRPr kumimoji="1" lang="zh-CN" altLang="en-US" dirty="0"/>
          </a:p>
        </p:txBody>
      </p:sp>
    </p:spTree>
    <p:extLst>
      <p:ext uri="{BB962C8B-B14F-4D97-AF65-F5344CB8AC3E}">
        <p14:creationId xmlns:p14="http://schemas.microsoft.com/office/powerpoint/2010/main" val="3434432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01</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784430" y="2156817"/>
            <a:ext cx="5827236" cy="769441"/>
          </a:xfrm>
          <a:prstGeom prst="rect">
            <a:avLst/>
          </a:prstGeom>
          <a:noFill/>
        </p:spPr>
        <p:txBody>
          <a:bodyPr wrap="none" rtlCol="0">
            <a:spAutoFit/>
          </a:bodyPr>
          <a:lstStyle/>
          <a:p>
            <a:r>
              <a:rPr lang="zh-CN" altLang="en-US" sz="4400" b="1" dirty="0">
                <a:solidFill>
                  <a:srgbClr val="575757"/>
                </a:solidFill>
                <a:cs typeface="+mn-ea"/>
                <a:sym typeface="+mn-lt"/>
              </a:rPr>
              <a:t>网络编程相关基础知识</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8593673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B0547-17C6-9441-8DC0-16633B4860DB}"/>
              </a:ext>
            </a:extLst>
          </p:cNvPr>
          <p:cNvSpPr>
            <a:spLocks noGrp="1"/>
          </p:cNvSpPr>
          <p:nvPr>
            <p:ph type="title"/>
          </p:nvPr>
        </p:nvSpPr>
        <p:spPr/>
        <p:txBody>
          <a:bodyPr/>
          <a:lstStyle/>
          <a:p>
            <a:r>
              <a:rPr lang="zh-CN" altLang="en-US" dirty="0"/>
              <a:t>地址转换函数</a:t>
            </a:r>
            <a:endParaRPr kumimoji="1" lang="zh-CN" altLang="en-US" dirty="0"/>
          </a:p>
        </p:txBody>
      </p:sp>
      <p:sp>
        <p:nvSpPr>
          <p:cNvPr id="3" name="内容占位符 2">
            <a:extLst>
              <a:ext uri="{FF2B5EF4-FFF2-40B4-BE49-F238E27FC236}">
                <a16:creationId xmlns:a16="http://schemas.microsoft.com/office/drawing/2014/main" id="{79FF99C4-78B0-2849-927F-0D160D5132EC}"/>
              </a:ext>
            </a:extLst>
          </p:cNvPr>
          <p:cNvSpPr>
            <a:spLocks noGrp="1"/>
          </p:cNvSpPr>
          <p:nvPr>
            <p:ph idx="1"/>
          </p:nvPr>
        </p:nvSpPr>
        <p:spPr/>
        <p:txBody>
          <a:bodyPr/>
          <a:lstStyle/>
          <a:p>
            <a:pPr algn="just"/>
            <a:r>
              <a:rPr lang="zh-CN" altLang="en-US" dirty="0"/>
              <a:t>人们习惯使用 </a:t>
            </a:r>
            <a:r>
              <a:rPr lang="en-US" altLang="zh-CN" dirty="0"/>
              <a:t>202.112.14.151 </a:t>
            </a:r>
            <a:r>
              <a:rPr lang="zh-CN" altLang="en-US" dirty="0"/>
              <a:t>表示地址（点分十进制），但是这个本质是一个字符串而不是数值，因此在</a:t>
            </a:r>
            <a:r>
              <a:rPr lang="en" altLang="zh-CN" dirty="0"/>
              <a:t>socket</a:t>
            </a:r>
            <a:r>
              <a:rPr lang="zh-CN" altLang="en-US" dirty="0"/>
              <a:t>编程时，需要进行转换。此外还要考虑字节序的问题，为此可以使用如下一些函数：</a:t>
            </a:r>
          </a:p>
          <a:p>
            <a:pPr lvl="1" algn="just"/>
            <a:r>
              <a:rPr lang="zh-CN" altLang="en-US" dirty="0"/>
              <a:t> </a:t>
            </a:r>
            <a:r>
              <a:rPr lang="en-US" altLang="zh-CN" dirty="0"/>
              <a:t>#</a:t>
            </a:r>
            <a:r>
              <a:rPr lang="en" altLang="zh-CN" dirty="0"/>
              <a:t>include &lt;</a:t>
            </a:r>
            <a:r>
              <a:rPr lang="en" altLang="zh-CN" dirty="0" err="1"/>
              <a:t>arpa</a:t>
            </a:r>
            <a:r>
              <a:rPr lang="en" altLang="zh-CN" dirty="0"/>
              <a:t>/</a:t>
            </a:r>
            <a:r>
              <a:rPr lang="en" altLang="zh-CN" dirty="0" err="1"/>
              <a:t>inet.h</a:t>
            </a:r>
            <a:r>
              <a:rPr lang="en" altLang="zh-CN" dirty="0"/>
              <a:t>&gt;</a:t>
            </a:r>
          </a:p>
          <a:p>
            <a:pPr lvl="1" algn="just"/>
            <a:r>
              <a:rPr lang="en" altLang="zh-CN" dirty="0" err="1"/>
              <a:t>inet_aton</a:t>
            </a:r>
            <a:endParaRPr lang="en" altLang="zh-CN" dirty="0"/>
          </a:p>
          <a:p>
            <a:pPr lvl="1" algn="just"/>
            <a:r>
              <a:rPr lang="en" altLang="zh-CN" dirty="0" err="1"/>
              <a:t>inet_addr</a:t>
            </a:r>
            <a:endParaRPr lang="en" altLang="zh-CN" dirty="0"/>
          </a:p>
          <a:p>
            <a:pPr lvl="1" algn="just"/>
            <a:r>
              <a:rPr lang="en" altLang="zh-CN" dirty="0" err="1"/>
              <a:t>inet_ntoa</a:t>
            </a:r>
            <a:endParaRPr lang="en" altLang="zh-CN" dirty="0"/>
          </a:p>
          <a:p>
            <a:pPr lvl="1" algn="just"/>
            <a:r>
              <a:rPr lang="en" altLang="zh-CN" dirty="0" err="1"/>
              <a:t>inet_pton</a:t>
            </a:r>
            <a:endParaRPr lang="en" altLang="zh-CN" dirty="0"/>
          </a:p>
          <a:p>
            <a:pPr lvl="1" algn="just"/>
            <a:r>
              <a:rPr lang="en" altLang="zh-CN" dirty="0" err="1"/>
              <a:t>inet_ntop</a:t>
            </a:r>
            <a:endParaRPr lang="en" altLang="zh-CN" dirty="0"/>
          </a:p>
        </p:txBody>
      </p:sp>
    </p:spTree>
    <p:extLst>
      <p:ext uri="{BB962C8B-B14F-4D97-AF65-F5344CB8AC3E}">
        <p14:creationId xmlns:p14="http://schemas.microsoft.com/office/powerpoint/2010/main" val="998216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A1CE6D-A53A-944C-B535-3FB7E071A730}"/>
              </a:ext>
            </a:extLst>
          </p:cNvPr>
          <p:cNvSpPr>
            <a:spLocks noGrp="1"/>
          </p:cNvSpPr>
          <p:nvPr>
            <p:ph type="title"/>
          </p:nvPr>
        </p:nvSpPr>
        <p:spPr/>
        <p:txBody>
          <a:bodyPr/>
          <a:lstStyle/>
          <a:p>
            <a:r>
              <a:rPr lang="zh-CN" altLang="en-US" dirty="0"/>
              <a:t>地址转换函数</a:t>
            </a:r>
            <a:endParaRPr kumimoji="1" lang="zh-CN" altLang="en-US" dirty="0"/>
          </a:p>
        </p:txBody>
      </p:sp>
      <p:sp>
        <p:nvSpPr>
          <p:cNvPr id="3" name="内容占位符 2">
            <a:extLst>
              <a:ext uri="{FF2B5EF4-FFF2-40B4-BE49-F238E27FC236}">
                <a16:creationId xmlns:a16="http://schemas.microsoft.com/office/drawing/2014/main" id="{471F0987-AF87-0C46-944C-8EF72332B3B6}"/>
              </a:ext>
            </a:extLst>
          </p:cNvPr>
          <p:cNvSpPr>
            <a:spLocks noGrp="1"/>
          </p:cNvSpPr>
          <p:nvPr>
            <p:ph idx="1"/>
          </p:nvPr>
        </p:nvSpPr>
        <p:spPr/>
        <p:txBody>
          <a:bodyPr/>
          <a:lstStyle/>
          <a:p>
            <a:pPr>
              <a:buFont typeface="Wingdings" panose="05000000000000000000" pitchFamily="2" charset="2"/>
              <a:buChar char="l"/>
            </a:pPr>
            <a:r>
              <a:rPr lang="en-US" altLang="zh-CN" sz="2200" dirty="0" err="1">
                <a:latin typeface="微软雅黑" panose="020B0503020204020204" pitchFamily="34" charset="-122"/>
                <a:ea typeface="微软雅黑" panose="020B0503020204020204" pitchFamily="34" charset="-122"/>
              </a:rPr>
              <a:t>int</a:t>
            </a:r>
            <a:r>
              <a:rPr lang="en-US" altLang="zh-CN" sz="2200" dirty="0">
                <a:latin typeface="微软雅黑" panose="020B0503020204020204" pitchFamily="34" charset="-122"/>
                <a:ea typeface="微软雅黑" panose="020B0503020204020204" pitchFamily="34" charset="-122"/>
              </a:rPr>
              <a:t> </a:t>
            </a:r>
            <a:r>
              <a:rPr lang="en-US" altLang="zh-CN" sz="2200" dirty="0" err="1">
                <a:latin typeface="微软雅黑" panose="020B0503020204020204" pitchFamily="34" charset="-122"/>
                <a:ea typeface="微软雅黑" panose="020B0503020204020204" pitchFamily="34" charset="-122"/>
              </a:rPr>
              <a:t>inet_aton</a:t>
            </a:r>
            <a:r>
              <a:rPr lang="en-US" altLang="zh-CN" sz="2200" dirty="0">
                <a:latin typeface="微软雅黑" panose="020B0503020204020204" pitchFamily="34" charset="-122"/>
                <a:ea typeface="微软雅黑" panose="020B0503020204020204" pitchFamily="34" charset="-122"/>
              </a:rPr>
              <a:t>(</a:t>
            </a:r>
            <a:r>
              <a:rPr lang="en-US" altLang="zh-CN" sz="2200" dirty="0" err="1">
                <a:latin typeface="微软雅黑" panose="020B0503020204020204" pitchFamily="34" charset="-122"/>
                <a:ea typeface="微软雅黑" panose="020B0503020204020204" pitchFamily="34" charset="-122"/>
              </a:rPr>
              <a:t>const</a:t>
            </a:r>
            <a:r>
              <a:rPr lang="en-US" altLang="zh-CN" sz="2200" dirty="0">
                <a:latin typeface="微软雅黑" panose="020B0503020204020204" pitchFamily="34" charset="-122"/>
                <a:ea typeface="微软雅黑" panose="020B0503020204020204" pitchFamily="34" charset="-122"/>
              </a:rPr>
              <a:t> char *</a:t>
            </a:r>
            <a:r>
              <a:rPr lang="en-US" altLang="zh-CN" sz="2200" dirty="0" err="1">
                <a:latin typeface="微软雅黑" panose="020B0503020204020204" pitchFamily="34" charset="-122"/>
                <a:ea typeface="微软雅黑" panose="020B0503020204020204" pitchFamily="34" charset="-122"/>
              </a:rPr>
              <a:t>cp</a:t>
            </a:r>
            <a:r>
              <a:rPr lang="en-US" altLang="zh-CN" sz="2200" dirty="0">
                <a:latin typeface="微软雅黑" panose="020B0503020204020204" pitchFamily="34" charset="-122"/>
                <a:ea typeface="微软雅黑" panose="020B0503020204020204" pitchFamily="34" charset="-122"/>
              </a:rPr>
              <a:t>, struct </a:t>
            </a:r>
            <a:r>
              <a:rPr lang="en-US" altLang="zh-CN" sz="2200" dirty="0" err="1">
                <a:latin typeface="微软雅黑" panose="020B0503020204020204" pitchFamily="34" charset="-122"/>
                <a:ea typeface="微软雅黑" panose="020B0503020204020204" pitchFamily="34" charset="-122"/>
              </a:rPr>
              <a:t>in_addr</a:t>
            </a:r>
            <a:r>
              <a:rPr lang="en-US" altLang="zh-CN" sz="2200" dirty="0">
                <a:latin typeface="微软雅黑" panose="020B0503020204020204" pitchFamily="34" charset="-122"/>
                <a:ea typeface="微软雅黑" panose="020B0503020204020204" pitchFamily="34" charset="-122"/>
              </a:rPr>
              <a:t> *</a:t>
            </a:r>
            <a:r>
              <a:rPr lang="en-US" altLang="zh-CN" sz="2200" dirty="0" err="1">
                <a:latin typeface="微软雅黑" panose="020B0503020204020204" pitchFamily="34" charset="-122"/>
                <a:ea typeface="微软雅黑" panose="020B0503020204020204" pitchFamily="34" charset="-122"/>
              </a:rPr>
              <a:t>inp</a:t>
            </a:r>
            <a:r>
              <a:rPr lang="en-US" altLang="zh-CN" sz="2200" dirty="0">
                <a:latin typeface="微软雅黑" panose="020B0503020204020204" pitchFamily="34" charset="-122"/>
                <a:ea typeface="微软雅黑" panose="020B0503020204020204" pitchFamily="34" charset="-122"/>
              </a:rPr>
              <a:t>)</a:t>
            </a:r>
          </a:p>
          <a:p>
            <a:pPr>
              <a:buNone/>
            </a:pPr>
            <a:r>
              <a:rPr lang="zh-CN" altLang="en-US" sz="2200" dirty="0">
                <a:latin typeface="微软雅黑" panose="020B0503020204020204" pitchFamily="34" charset="-122"/>
                <a:ea typeface="微软雅黑" panose="020B0503020204020204" pitchFamily="34" charset="-122"/>
              </a:rPr>
              <a:t>    返回：</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串有效，</a:t>
            </a:r>
            <a:r>
              <a:rPr lang="en-US" altLang="zh-CN" sz="2200" dirty="0">
                <a:latin typeface="微软雅黑" panose="020B0503020204020204" pitchFamily="34" charset="-122"/>
                <a:ea typeface="微软雅黑" panose="020B0503020204020204" pitchFamily="34" charset="-122"/>
              </a:rPr>
              <a:t>0-</a:t>
            </a:r>
            <a:r>
              <a:rPr lang="zh-CN" altLang="en-US" sz="2200" dirty="0">
                <a:latin typeface="微软雅黑" panose="020B0503020204020204" pitchFamily="34" charset="-122"/>
                <a:ea typeface="微软雅黑" panose="020B0503020204020204" pitchFamily="34" charset="-122"/>
              </a:rPr>
              <a:t>串有错</a:t>
            </a:r>
          </a:p>
          <a:p>
            <a:pPr marL="228600" lvl="1" indent="0">
              <a:buNone/>
            </a:pPr>
            <a:r>
              <a:rPr lang="en-US" altLang="zh-CN" dirty="0" err="1">
                <a:latin typeface="微软雅黑" panose="020B0503020204020204" pitchFamily="34" charset="-122"/>
                <a:ea typeface="微软雅黑" panose="020B0503020204020204" pitchFamily="34" charset="-122"/>
              </a:rPr>
              <a:t>inet_aton</a:t>
            </a:r>
            <a:r>
              <a:rPr lang="zh-CN" altLang="en-US" dirty="0">
                <a:latin typeface="微软雅黑" panose="020B0503020204020204" pitchFamily="34" charset="-122"/>
                <a:ea typeface="微软雅黑" panose="020B0503020204020204" pitchFamily="34" charset="-122"/>
              </a:rPr>
              <a:t>函数将</a:t>
            </a:r>
            <a:r>
              <a:rPr lang="en-US" altLang="zh-CN" dirty="0" err="1">
                <a:latin typeface="微软雅黑" panose="020B0503020204020204" pitchFamily="34" charset="-122"/>
                <a:ea typeface="微软雅黑" panose="020B0503020204020204" pitchFamily="34" charset="-122"/>
              </a:rPr>
              <a:t>cp</a:t>
            </a:r>
            <a:r>
              <a:rPr lang="zh-CN" altLang="en-US" dirty="0">
                <a:latin typeface="微软雅黑" panose="020B0503020204020204" pitchFamily="34" charset="-122"/>
                <a:ea typeface="微软雅黑" panose="020B0503020204020204" pitchFamily="34" charset="-122"/>
              </a:rPr>
              <a:t>所指的字符串转换成</a:t>
            </a:r>
            <a:r>
              <a:rPr lang="en-US" altLang="zh-CN" dirty="0">
                <a:latin typeface="微软雅黑" panose="020B0503020204020204" pitchFamily="34" charset="-122"/>
                <a:ea typeface="微软雅黑" panose="020B0503020204020204" pitchFamily="34" charset="-122"/>
              </a:rPr>
              <a:t>32</a:t>
            </a:r>
            <a:r>
              <a:rPr lang="zh-CN" altLang="en-US" dirty="0">
                <a:latin typeface="微软雅黑" panose="020B0503020204020204" pitchFamily="34" charset="-122"/>
                <a:ea typeface="微软雅黑" panose="020B0503020204020204" pitchFamily="34" charset="-122"/>
              </a:rPr>
              <a:t>位的网络字节序二进制，并通过指针</a:t>
            </a:r>
            <a:r>
              <a:rPr lang="en-US" altLang="zh-CN" dirty="0" err="1">
                <a:latin typeface="微软雅黑" panose="020B0503020204020204" pitchFamily="34" charset="-122"/>
                <a:ea typeface="微软雅黑" panose="020B0503020204020204" pitchFamily="34" charset="-122"/>
              </a:rPr>
              <a:t>inp</a:t>
            </a:r>
            <a:r>
              <a:rPr lang="zh-CN" altLang="en-US" dirty="0">
                <a:latin typeface="微软雅黑" panose="020B0503020204020204" pitchFamily="34" charset="-122"/>
                <a:ea typeface="微软雅黑" panose="020B0503020204020204" pitchFamily="34" charset="-122"/>
              </a:rPr>
              <a:t>来存储。这个函数需要对字符串所指的地址进行有效性验证。但如果</a:t>
            </a:r>
            <a:r>
              <a:rPr lang="en-US" altLang="zh-CN" dirty="0" err="1">
                <a:latin typeface="微软雅黑" panose="020B0503020204020204" pitchFamily="34" charset="-122"/>
                <a:ea typeface="微软雅黑" panose="020B0503020204020204" pitchFamily="34" charset="-122"/>
              </a:rPr>
              <a:t>cp</a:t>
            </a:r>
            <a:r>
              <a:rPr lang="zh-CN" altLang="en-US" dirty="0">
                <a:latin typeface="微软雅黑" panose="020B0503020204020204" pitchFamily="34" charset="-122"/>
                <a:ea typeface="微软雅黑" panose="020B0503020204020204" pitchFamily="34" charset="-122"/>
              </a:rPr>
              <a:t>为空，函数仍然成功，但不存储任何结果。</a:t>
            </a: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l"/>
            </a:pPr>
            <a:r>
              <a:rPr lang="en-US" altLang="zh-CN" sz="2200" dirty="0" err="1">
                <a:latin typeface="微软雅黑" panose="020B0503020204020204" pitchFamily="34" charset="-122"/>
                <a:ea typeface="微软雅黑" panose="020B0503020204020204" pitchFamily="34" charset="-122"/>
              </a:rPr>
              <a:t>in_addr_t</a:t>
            </a:r>
            <a:r>
              <a:rPr lang="en-US" altLang="zh-CN" sz="2200" dirty="0">
                <a:latin typeface="微软雅黑" panose="020B0503020204020204" pitchFamily="34" charset="-122"/>
                <a:ea typeface="微软雅黑" panose="020B0503020204020204" pitchFamily="34" charset="-122"/>
              </a:rPr>
              <a:t> </a:t>
            </a:r>
            <a:r>
              <a:rPr lang="en-US" altLang="zh-CN" sz="2200" dirty="0" err="1">
                <a:latin typeface="微软雅黑" panose="020B0503020204020204" pitchFamily="34" charset="-122"/>
                <a:ea typeface="微软雅黑" panose="020B0503020204020204" pitchFamily="34" charset="-122"/>
              </a:rPr>
              <a:t>inet_addr</a:t>
            </a:r>
            <a:r>
              <a:rPr lang="en-US" altLang="zh-CN" sz="2200" dirty="0">
                <a:latin typeface="微软雅黑" panose="020B0503020204020204" pitchFamily="34" charset="-122"/>
                <a:ea typeface="微软雅黑" panose="020B0503020204020204" pitchFamily="34" charset="-122"/>
              </a:rPr>
              <a:t>(</a:t>
            </a:r>
            <a:r>
              <a:rPr lang="en-US" altLang="zh-CN" sz="2200" dirty="0" err="1">
                <a:latin typeface="微软雅黑" panose="020B0503020204020204" pitchFamily="34" charset="-122"/>
                <a:ea typeface="微软雅黑" panose="020B0503020204020204" pitchFamily="34" charset="-122"/>
              </a:rPr>
              <a:t>const</a:t>
            </a:r>
            <a:r>
              <a:rPr lang="en-US" altLang="zh-CN" sz="2200" dirty="0">
                <a:latin typeface="微软雅黑" panose="020B0503020204020204" pitchFamily="34" charset="-122"/>
                <a:ea typeface="微软雅黑" panose="020B0503020204020204" pitchFamily="34" charset="-122"/>
              </a:rPr>
              <a:t> char *</a:t>
            </a:r>
            <a:r>
              <a:rPr lang="en-US" altLang="zh-CN" sz="2200" dirty="0" err="1">
                <a:latin typeface="微软雅黑" panose="020B0503020204020204" pitchFamily="34" charset="-122"/>
                <a:ea typeface="微软雅黑" panose="020B0503020204020204" pitchFamily="34" charset="-122"/>
              </a:rPr>
              <a:t>cp</a:t>
            </a:r>
            <a:r>
              <a:rPr lang="en-US" altLang="zh-CN" sz="2200" dirty="0">
                <a:latin typeface="微软雅黑" panose="020B0503020204020204" pitchFamily="34" charset="-122"/>
                <a:ea typeface="微软雅黑" panose="020B0503020204020204" pitchFamily="34" charset="-122"/>
              </a:rPr>
              <a:t>)</a:t>
            </a:r>
          </a:p>
          <a:p>
            <a:pPr>
              <a:buNone/>
            </a:pP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返回：若成功，返回</a:t>
            </a:r>
            <a:r>
              <a:rPr lang="en-US" altLang="zh-CN" sz="2200" dirty="0">
                <a:latin typeface="微软雅黑" panose="020B0503020204020204" pitchFamily="34" charset="-122"/>
                <a:ea typeface="微软雅黑" panose="020B0503020204020204" pitchFamily="34" charset="-122"/>
              </a:rPr>
              <a:t>32</a:t>
            </a:r>
            <a:r>
              <a:rPr lang="zh-CN" altLang="en-US" sz="2200" dirty="0">
                <a:latin typeface="微软雅黑" panose="020B0503020204020204" pitchFamily="34" charset="-122"/>
                <a:ea typeface="微软雅黑" panose="020B0503020204020204" pitchFamily="34" charset="-122"/>
              </a:rPr>
              <a:t>位二进制的网络字节序地址，若有错，则返回</a:t>
            </a:r>
            <a:r>
              <a:rPr lang="en-US" altLang="zh-CN" sz="2200" dirty="0">
                <a:latin typeface="微软雅黑" panose="020B0503020204020204" pitchFamily="34" charset="-122"/>
                <a:ea typeface="微软雅黑" panose="020B0503020204020204" pitchFamily="34" charset="-122"/>
              </a:rPr>
              <a:t>INADDR_NONE</a:t>
            </a:r>
          </a:p>
          <a:p>
            <a:pPr>
              <a:buNone/>
            </a:pPr>
            <a:r>
              <a:rPr lang="en-US" altLang="zh-CN" sz="22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inet_addr</a:t>
            </a:r>
            <a:r>
              <a:rPr lang="zh-CN" altLang="en-US" sz="2400" dirty="0">
                <a:latin typeface="微软雅黑" panose="020B0503020204020204" pitchFamily="34" charset="-122"/>
                <a:ea typeface="微软雅黑" panose="020B0503020204020204" pitchFamily="34" charset="-122"/>
              </a:rPr>
              <a:t>进行相同的转换，但不进行有效性验证，也就是说，所有</a:t>
            </a:r>
            <a:r>
              <a:rPr lang="en-US" altLang="zh-CN" sz="2400" dirty="0">
                <a:latin typeface="微软雅黑" panose="020B0503020204020204" pitchFamily="34" charset="-122"/>
                <a:ea typeface="微软雅黑" panose="020B0503020204020204" pitchFamily="34" charset="-122"/>
              </a:rPr>
              <a:t>2</a:t>
            </a:r>
            <a:r>
              <a:rPr lang="en-US" altLang="zh-CN" sz="2400" baseline="30000" dirty="0">
                <a:latin typeface="微软雅黑" panose="020B0503020204020204" pitchFamily="34" charset="-122"/>
                <a:ea typeface="微软雅黑" panose="020B0503020204020204" pitchFamily="34" charset="-122"/>
              </a:rPr>
              <a:t>32</a:t>
            </a:r>
            <a:r>
              <a:rPr lang="zh-CN" altLang="en-US" sz="2400" dirty="0">
                <a:latin typeface="微软雅黑" panose="020B0503020204020204" pitchFamily="34" charset="-122"/>
                <a:ea typeface="微软雅黑" panose="020B0503020204020204" pitchFamily="34" charset="-122"/>
              </a:rPr>
              <a:t>种可能的二进制值对</a:t>
            </a:r>
            <a:r>
              <a:rPr lang="en-US" altLang="zh-CN" sz="2400" dirty="0" err="1">
                <a:latin typeface="微软雅黑" panose="020B0503020204020204" pitchFamily="34" charset="-122"/>
                <a:ea typeface="微软雅黑" panose="020B0503020204020204" pitchFamily="34" charset="-122"/>
              </a:rPr>
              <a:t>inet_addr</a:t>
            </a:r>
            <a:r>
              <a:rPr lang="zh-CN" altLang="en-US" sz="2400" dirty="0">
                <a:latin typeface="微软雅黑" panose="020B0503020204020204" pitchFamily="34" charset="-122"/>
                <a:ea typeface="微软雅黑" panose="020B0503020204020204" pitchFamily="34" charset="-122"/>
              </a:rPr>
              <a:t>函数都是有效的</a:t>
            </a:r>
            <a:r>
              <a:rPr lang="en-US" altLang="zh-CN" sz="2400" dirty="0">
                <a:latin typeface="微软雅黑" panose="020B0503020204020204" pitchFamily="34" charset="-122"/>
                <a:ea typeface="微软雅黑" panose="020B0503020204020204" pitchFamily="34" charset="-122"/>
              </a:rPr>
              <a:t>——</a:t>
            </a:r>
            <a:r>
              <a:rPr lang="zh-CN" altLang="en-US" sz="24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过时函数，不应再使用</a:t>
            </a:r>
          </a:p>
          <a:p>
            <a:endParaRPr kumimoji="1" lang="zh-CN" altLang="en-US" dirty="0"/>
          </a:p>
        </p:txBody>
      </p:sp>
    </p:spTree>
    <p:extLst>
      <p:ext uri="{BB962C8B-B14F-4D97-AF65-F5344CB8AC3E}">
        <p14:creationId xmlns:p14="http://schemas.microsoft.com/office/powerpoint/2010/main" val="1940583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1282E-B38B-5E41-A7E0-758F34691840}"/>
              </a:ext>
            </a:extLst>
          </p:cNvPr>
          <p:cNvSpPr>
            <a:spLocks noGrp="1"/>
          </p:cNvSpPr>
          <p:nvPr>
            <p:ph type="title"/>
          </p:nvPr>
        </p:nvSpPr>
        <p:spPr/>
        <p:txBody>
          <a:bodyPr/>
          <a:lstStyle/>
          <a:p>
            <a:r>
              <a:rPr lang="zh-CN" altLang="en-US" dirty="0"/>
              <a:t>地址转换函数</a:t>
            </a:r>
            <a:endParaRPr kumimoji="1" lang="zh-CN" altLang="en-US" dirty="0"/>
          </a:p>
        </p:txBody>
      </p:sp>
      <p:sp>
        <p:nvSpPr>
          <p:cNvPr id="3" name="内容占位符 2">
            <a:extLst>
              <a:ext uri="{FF2B5EF4-FFF2-40B4-BE49-F238E27FC236}">
                <a16:creationId xmlns:a16="http://schemas.microsoft.com/office/drawing/2014/main" id="{E031CEF0-3B78-A046-A796-DFB278FBA75A}"/>
              </a:ext>
            </a:extLst>
          </p:cNvPr>
          <p:cNvSpPr>
            <a:spLocks noGrp="1"/>
          </p:cNvSpPr>
          <p:nvPr>
            <p:ph idx="1"/>
          </p:nvPr>
        </p:nvSpPr>
        <p:spPr/>
        <p:txBody>
          <a:bodyPr/>
          <a:lstStyle/>
          <a:p>
            <a:pPr>
              <a:lnSpc>
                <a:spcPct val="110000"/>
              </a:lnSpc>
              <a:spcBef>
                <a:spcPts val="0"/>
              </a:spcBef>
              <a:spcAft>
                <a:spcPts val="1200"/>
              </a:spcAft>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char *</a:t>
            </a:r>
            <a:r>
              <a:rPr lang="en-US" altLang="zh-CN" dirty="0" err="1">
                <a:latin typeface="微软雅黑" panose="020B0503020204020204" pitchFamily="34" charset="-122"/>
                <a:ea typeface="微软雅黑" panose="020B0503020204020204" pitchFamily="34" charset="-122"/>
              </a:rPr>
              <a:t>inet_ntoa</a:t>
            </a:r>
            <a:r>
              <a:rPr lang="en-US" altLang="zh-CN" dirty="0">
                <a:latin typeface="微软雅黑" panose="020B0503020204020204" pitchFamily="34" charset="-122"/>
                <a:ea typeface="微软雅黑" panose="020B0503020204020204" pitchFamily="34" charset="-122"/>
              </a:rPr>
              <a:t>(struct </a:t>
            </a:r>
            <a:r>
              <a:rPr lang="en-US" altLang="zh-CN" dirty="0" err="1">
                <a:latin typeface="微软雅黑" panose="020B0503020204020204" pitchFamily="34" charset="-122"/>
                <a:ea typeface="微软雅黑" panose="020B0503020204020204" pitchFamily="34" charset="-122"/>
              </a:rPr>
              <a:t>in_addr</a:t>
            </a:r>
            <a:r>
              <a:rPr lang="en-US" altLang="zh-CN" dirty="0">
                <a:latin typeface="微软雅黑" panose="020B0503020204020204" pitchFamily="34" charset="-122"/>
                <a:ea typeface="微软雅黑" panose="020B0503020204020204" pitchFamily="34" charset="-122"/>
              </a:rPr>
              <a:t> in)</a:t>
            </a:r>
          </a:p>
          <a:p>
            <a:pPr>
              <a:lnSpc>
                <a:spcPct val="110000"/>
              </a:lnSpc>
              <a:spcBef>
                <a:spcPts val="0"/>
              </a:spcBef>
              <a:spcAft>
                <a:spcPts val="1200"/>
              </a:spcAft>
              <a:buNone/>
            </a:pPr>
            <a:r>
              <a:rPr lang="zh-CN" altLang="en-US" dirty="0">
                <a:latin typeface="微软雅黑" panose="020B0503020204020204" pitchFamily="34" charset="-122"/>
                <a:ea typeface="微软雅黑" panose="020B0503020204020204" pitchFamily="34" charset="-122"/>
              </a:rPr>
              <a:t>     返回：指向点分十进制数串的指针</a:t>
            </a:r>
          </a:p>
          <a:p>
            <a:pPr lvl="1">
              <a:lnSpc>
                <a:spcPct val="110000"/>
              </a:lnSpc>
              <a:spcBef>
                <a:spcPts val="0"/>
              </a:spcBef>
              <a:spcAft>
                <a:spcPts val="1200"/>
              </a:spcAft>
            </a:pPr>
            <a:r>
              <a:rPr lang="zh-CN" altLang="en-US" dirty="0">
                <a:latin typeface="微软雅黑" panose="020B0503020204020204" pitchFamily="34" charset="-122"/>
                <a:ea typeface="微软雅黑" panose="020B0503020204020204" pitchFamily="34" charset="-122"/>
              </a:rPr>
              <a:t>函数</a:t>
            </a:r>
            <a:r>
              <a:rPr lang="en-US" altLang="zh-CN" dirty="0" err="1">
                <a:latin typeface="微软雅黑" panose="020B0503020204020204" pitchFamily="34" charset="-122"/>
                <a:ea typeface="微软雅黑" panose="020B0503020204020204" pitchFamily="34" charset="-122"/>
              </a:rPr>
              <a:t>inet_ntoa</a:t>
            </a:r>
            <a:r>
              <a:rPr lang="zh-CN" altLang="en-US" dirty="0">
                <a:latin typeface="微软雅黑" panose="020B0503020204020204" pitchFamily="34" charset="-122"/>
                <a:ea typeface="微软雅黑" panose="020B0503020204020204" pitchFamily="34" charset="-122"/>
              </a:rPr>
              <a:t>将</a:t>
            </a:r>
            <a:r>
              <a:rPr lang="en-US" altLang="zh-CN" dirty="0">
                <a:latin typeface="微软雅黑" panose="020B0503020204020204" pitchFamily="34" charset="-122"/>
                <a:ea typeface="微软雅黑" panose="020B0503020204020204" pitchFamily="34" charset="-122"/>
              </a:rPr>
              <a:t>32</a:t>
            </a:r>
            <a:r>
              <a:rPr lang="zh-CN" altLang="en-US" dirty="0">
                <a:latin typeface="微软雅黑" panose="020B0503020204020204" pitchFamily="34" charset="-122"/>
                <a:ea typeface="微软雅黑" panose="020B0503020204020204" pitchFamily="34" charset="-122"/>
              </a:rPr>
              <a:t>位的网络字节序二进制</a:t>
            </a:r>
            <a:r>
              <a:rPr lang="en-US" altLang="zh-CN" dirty="0">
                <a:latin typeface="微软雅黑" panose="020B0503020204020204" pitchFamily="34" charset="-122"/>
                <a:ea typeface="微软雅黑" panose="020B0503020204020204" pitchFamily="34" charset="-122"/>
              </a:rPr>
              <a:t>IPv4</a:t>
            </a:r>
            <a:r>
              <a:rPr lang="zh-CN" altLang="en-US" dirty="0">
                <a:latin typeface="微软雅黑" panose="020B0503020204020204" pitchFamily="34" charset="-122"/>
                <a:ea typeface="微软雅黑" panose="020B0503020204020204" pitchFamily="34" charset="-122"/>
              </a:rPr>
              <a:t>地址转换成相应的点分十进制数串。但由于返回值所指向的串留在静态内存中，这意味着函数是不可重入的。</a:t>
            </a:r>
          </a:p>
          <a:p>
            <a:pPr lvl="1">
              <a:lnSpc>
                <a:spcPct val="110000"/>
              </a:lnSpc>
              <a:spcBef>
                <a:spcPts val="0"/>
              </a:spcBef>
              <a:spcAft>
                <a:spcPts val="1200"/>
              </a:spcAft>
            </a:pPr>
            <a:r>
              <a:rPr lang="zh-CN" altLang="en-US" dirty="0">
                <a:latin typeface="微软雅黑" panose="020B0503020204020204" pitchFamily="34" charset="-122"/>
                <a:ea typeface="微软雅黑" panose="020B0503020204020204" pitchFamily="34" charset="-122"/>
              </a:rPr>
              <a:t>需要注意的是这个函数是以结构为参数，而不是指针。</a:t>
            </a:r>
          </a:p>
          <a:p>
            <a:pPr>
              <a:lnSpc>
                <a:spcPct val="110000"/>
              </a:lnSpc>
              <a:spcBef>
                <a:spcPts val="0"/>
              </a:spcBef>
              <a:spcAft>
                <a:spcPts val="1200"/>
              </a:spcAft>
            </a:pPr>
            <a:endParaRPr lang="zh-CN" altLang="en-US" dirty="0">
              <a:latin typeface="微软雅黑" panose="020B0503020204020204" pitchFamily="34" charset="-122"/>
              <a:ea typeface="微软雅黑" panose="020B0503020204020204" pitchFamily="34" charset="-122"/>
            </a:endParaRPr>
          </a:p>
          <a:p>
            <a:pPr>
              <a:lnSpc>
                <a:spcPct val="110000"/>
              </a:lnSpc>
              <a:spcBef>
                <a:spcPts val="0"/>
              </a:spcBef>
              <a:spcAft>
                <a:spcPts val="1200"/>
              </a:spcAft>
            </a:pPr>
            <a:r>
              <a:rPr lang="zh-CN" altLang="en-US" dirty="0">
                <a:solidFill>
                  <a:srgbClr val="0070C0"/>
                </a:solidFill>
                <a:latin typeface="微软雅黑" panose="020B0503020204020204" pitchFamily="34" charset="-122"/>
                <a:ea typeface="微软雅黑" panose="020B0503020204020204" pitchFamily="34" charset="-122"/>
              </a:rPr>
              <a:t>上述三个地址转换函数都只能处理</a:t>
            </a:r>
            <a:r>
              <a:rPr lang="en-US" altLang="zh-CN" dirty="0">
                <a:solidFill>
                  <a:srgbClr val="0070C0"/>
                </a:solidFill>
                <a:latin typeface="微软雅黑" panose="020B0503020204020204" pitchFamily="34" charset="-122"/>
                <a:ea typeface="微软雅黑" panose="020B0503020204020204" pitchFamily="34" charset="-122"/>
              </a:rPr>
              <a:t>IPv4</a:t>
            </a:r>
            <a:r>
              <a:rPr lang="zh-CN" altLang="en-US" dirty="0">
                <a:solidFill>
                  <a:srgbClr val="0070C0"/>
                </a:solidFill>
                <a:latin typeface="微软雅黑" panose="020B0503020204020204" pitchFamily="34" charset="-122"/>
                <a:ea typeface="微软雅黑" panose="020B0503020204020204" pitchFamily="34" charset="-122"/>
              </a:rPr>
              <a:t>协议，而不能处理</a:t>
            </a:r>
            <a:r>
              <a:rPr lang="en-US" altLang="zh-CN" dirty="0">
                <a:solidFill>
                  <a:srgbClr val="0070C0"/>
                </a:solidFill>
                <a:latin typeface="微软雅黑" panose="020B0503020204020204" pitchFamily="34" charset="-122"/>
                <a:ea typeface="微软雅黑" panose="020B0503020204020204" pitchFamily="34" charset="-122"/>
              </a:rPr>
              <a:t>IPv6</a:t>
            </a:r>
            <a:r>
              <a:rPr lang="zh-CN" altLang="en-US" dirty="0">
                <a:solidFill>
                  <a:srgbClr val="0070C0"/>
                </a:solidFill>
                <a:latin typeface="微软雅黑" panose="020B0503020204020204" pitchFamily="34" charset="-122"/>
                <a:ea typeface="微软雅黑" panose="020B0503020204020204" pitchFamily="34" charset="-122"/>
              </a:rPr>
              <a:t>地址。所以建议使用以下两个函数。</a:t>
            </a:r>
          </a:p>
          <a:p>
            <a:endParaRPr kumimoji="1" lang="zh-CN" altLang="en-US" dirty="0"/>
          </a:p>
        </p:txBody>
      </p:sp>
    </p:spTree>
    <p:extLst>
      <p:ext uri="{BB962C8B-B14F-4D97-AF65-F5344CB8AC3E}">
        <p14:creationId xmlns:p14="http://schemas.microsoft.com/office/powerpoint/2010/main" val="2576868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06DF4E-4C74-3042-87DF-BEF5DEAF08D0}"/>
              </a:ext>
            </a:extLst>
          </p:cNvPr>
          <p:cNvSpPr>
            <a:spLocks noGrp="1"/>
          </p:cNvSpPr>
          <p:nvPr>
            <p:ph type="title"/>
          </p:nvPr>
        </p:nvSpPr>
        <p:spPr/>
        <p:txBody>
          <a:bodyPr/>
          <a:lstStyle/>
          <a:p>
            <a:r>
              <a:rPr lang="zh-CN" altLang="en-US" dirty="0"/>
              <a:t>地址转换函数</a:t>
            </a:r>
            <a:endParaRPr kumimoji="1" lang="zh-CN" altLang="en-US" dirty="0"/>
          </a:p>
        </p:txBody>
      </p:sp>
      <p:sp>
        <p:nvSpPr>
          <p:cNvPr id="3" name="内容占位符 2">
            <a:extLst>
              <a:ext uri="{FF2B5EF4-FFF2-40B4-BE49-F238E27FC236}">
                <a16:creationId xmlns:a16="http://schemas.microsoft.com/office/drawing/2014/main" id="{6E0E677A-8BBF-C641-B970-3E1F5D46573A}"/>
              </a:ext>
            </a:extLst>
          </p:cNvPr>
          <p:cNvSpPr>
            <a:spLocks noGrp="1"/>
          </p:cNvSpPr>
          <p:nvPr>
            <p:ph idx="1"/>
          </p:nvPr>
        </p:nvSpPr>
        <p:spPr/>
        <p:txBody>
          <a:bodyPr/>
          <a:lstStyle/>
          <a:p>
            <a:pPr>
              <a:lnSpc>
                <a:spcPct val="110000"/>
              </a:lnSpc>
              <a:spcBef>
                <a:spcPts val="0"/>
              </a:spcBef>
              <a:spcAft>
                <a:spcPts val="1200"/>
              </a:spcAft>
              <a:buFont typeface="Wingdings" panose="05000000000000000000" pitchFamily="2" charset="2"/>
              <a:buChar char="l"/>
            </a:pPr>
            <a:r>
              <a:rPr lang="en-US" altLang="zh-CN" sz="2400" b="1" dirty="0" err="1">
                <a:latin typeface="微软雅黑" panose="020B0503020204020204" pitchFamily="34" charset="-122"/>
                <a:ea typeface="微软雅黑" panose="020B0503020204020204" pitchFamily="34" charset="-122"/>
              </a:rPr>
              <a:t>int</a:t>
            </a: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inet_pton</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int</a:t>
            </a:r>
            <a:r>
              <a:rPr lang="en-US" altLang="zh-CN" sz="2400" b="1" dirty="0">
                <a:latin typeface="微软雅黑" panose="020B0503020204020204" pitchFamily="34" charset="-122"/>
                <a:ea typeface="微软雅黑" panose="020B0503020204020204" pitchFamily="34" charset="-122"/>
              </a:rPr>
              <a:t> family, </a:t>
            </a:r>
            <a:r>
              <a:rPr lang="en-US" altLang="zh-CN" sz="2400" b="1" dirty="0" err="1">
                <a:latin typeface="微软雅黑" panose="020B0503020204020204" pitchFamily="34" charset="-122"/>
                <a:ea typeface="微软雅黑" panose="020B0503020204020204" pitchFamily="34" charset="-122"/>
              </a:rPr>
              <a:t>const</a:t>
            </a:r>
            <a:r>
              <a:rPr lang="en-US" altLang="zh-CN" sz="2400" b="1" dirty="0">
                <a:latin typeface="微软雅黑" panose="020B0503020204020204" pitchFamily="34" charset="-122"/>
                <a:ea typeface="微软雅黑" panose="020B0503020204020204" pitchFamily="34" charset="-122"/>
              </a:rPr>
              <a:t> char *</a:t>
            </a:r>
            <a:r>
              <a:rPr lang="en-US" altLang="zh-CN" sz="2400" b="1" dirty="0" err="1">
                <a:latin typeface="微软雅黑" panose="020B0503020204020204" pitchFamily="34" charset="-122"/>
                <a:ea typeface="微软雅黑" panose="020B0503020204020204" pitchFamily="34" charset="-122"/>
              </a:rPr>
              <a:t>src</a:t>
            </a:r>
            <a:r>
              <a:rPr lang="en-US" altLang="zh-CN" sz="2400" b="1" dirty="0">
                <a:latin typeface="微软雅黑" panose="020B0503020204020204" pitchFamily="34" charset="-122"/>
                <a:ea typeface="微软雅黑" panose="020B0503020204020204" pitchFamily="34" charset="-122"/>
              </a:rPr>
              <a:t>, void *</a:t>
            </a:r>
            <a:r>
              <a:rPr lang="en-US" altLang="zh-CN" sz="2400" b="1" dirty="0" err="1">
                <a:latin typeface="微软雅黑" panose="020B0503020204020204" pitchFamily="34" charset="-122"/>
                <a:ea typeface="微软雅黑" panose="020B0503020204020204" pitchFamily="34" charset="-122"/>
              </a:rPr>
              <a:t>dst</a:t>
            </a:r>
            <a:r>
              <a:rPr lang="en-US" altLang="zh-CN" sz="2400" b="1" dirty="0">
                <a:latin typeface="微软雅黑" panose="020B0503020204020204" pitchFamily="34" charset="-122"/>
                <a:ea typeface="微软雅黑" panose="020B0503020204020204" pitchFamily="34" charset="-122"/>
              </a:rPr>
              <a:t>)</a:t>
            </a:r>
          </a:p>
          <a:p>
            <a:pPr marL="274320" lvl="1" indent="0">
              <a:lnSpc>
                <a:spcPct val="110000"/>
              </a:lnSpc>
              <a:spcBef>
                <a:spcPts val="0"/>
              </a:spcBef>
              <a:spcAft>
                <a:spcPts val="1200"/>
              </a:spcAft>
              <a:buNone/>
            </a:pPr>
            <a:r>
              <a:rPr lang="zh-CN" altLang="en-US" sz="2000" dirty="0">
                <a:latin typeface="微软雅黑" panose="020B0503020204020204" pitchFamily="34" charset="-122"/>
                <a:ea typeface="微软雅黑" panose="020B0503020204020204" pitchFamily="34" charset="-122"/>
              </a:rPr>
              <a:t>    返回：</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成功，</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－输入无效，</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出错</a:t>
            </a:r>
            <a:endParaRPr lang="en-US" altLang="zh-CN" sz="2000" dirty="0">
              <a:latin typeface="微软雅黑" panose="020B0503020204020204" pitchFamily="34" charset="-122"/>
              <a:ea typeface="微软雅黑" panose="020B0503020204020204" pitchFamily="34" charset="-122"/>
            </a:endParaRPr>
          </a:p>
          <a:p>
            <a:pPr lvl="1">
              <a:lnSpc>
                <a:spcPct val="110000"/>
              </a:lnSpc>
              <a:spcBef>
                <a:spcPts val="0"/>
              </a:spcBef>
              <a:spcAft>
                <a:spcPts val="1200"/>
              </a:spcAft>
            </a:pPr>
            <a:r>
              <a:rPr lang="zh-CN" altLang="en-US" sz="2000" dirty="0">
                <a:latin typeface="微软雅黑" panose="020B0503020204020204" pitchFamily="34" charset="-122"/>
                <a:ea typeface="微软雅黑" panose="020B0503020204020204" pitchFamily="34" charset="-122"/>
              </a:rPr>
              <a:t>    将</a:t>
            </a:r>
            <a:r>
              <a:rPr lang="en-US" altLang="zh-CN" sz="2000" dirty="0" err="1">
                <a:latin typeface="微软雅黑" panose="020B0503020204020204" pitchFamily="34" charset="-122"/>
                <a:ea typeface="微软雅黑" panose="020B0503020204020204" pitchFamily="34" charset="-122"/>
              </a:rPr>
              <a:t>src</a:t>
            </a:r>
            <a:r>
              <a:rPr lang="zh-CN" altLang="en-US" sz="2000" dirty="0">
                <a:latin typeface="微软雅黑" panose="020B0503020204020204" pitchFamily="34" charset="-122"/>
                <a:ea typeface="微软雅黑" panose="020B0503020204020204" pitchFamily="34" charset="-122"/>
              </a:rPr>
              <a:t>指向的字符串转换成二进制地址数值放到</a:t>
            </a:r>
            <a:r>
              <a:rPr lang="en-US" altLang="zh-CN" sz="2000" dirty="0" err="1">
                <a:latin typeface="微软雅黑" panose="020B0503020204020204" pitchFamily="34" charset="-122"/>
                <a:ea typeface="微软雅黑" panose="020B0503020204020204" pitchFamily="34" charset="-122"/>
              </a:rPr>
              <a:t>dst</a:t>
            </a:r>
            <a:r>
              <a:rPr lang="zh-CN" altLang="en-US" sz="2000" dirty="0">
                <a:latin typeface="微软雅黑" panose="020B0503020204020204" pitchFamily="34" charset="-122"/>
                <a:ea typeface="微软雅黑" panose="020B0503020204020204" pitchFamily="34" charset="-122"/>
              </a:rPr>
              <a:t>中。</a:t>
            </a:r>
          </a:p>
          <a:p>
            <a:pPr>
              <a:lnSpc>
                <a:spcPct val="110000"/>
              </a:lnSpc>
              <a:spcBef>
                <a:spcPts val="0"/>
              </a:spcBef>
              <a:spcAft>
                <a:spcPts val="1200"/>
              </a:spcAft>
              <a:buFont typeface="Wingdings" panose="05000000000000000000" pitchFamily="2" charset="2"/>
              <a:buChar char="l"/>
            </a:pPr>
            <a:r>
              <a:rPr lang="en-US" altLang="zh-CN" sz="2400" b="1" dirty="0" err="1">
                <a:latin typeface="微软雅黑" panose="020B0503020204020204" pitchFamily="34" charset="-122"/>
                <a:ea typeface="微软雅黑" panose="020B0503020204020204" pitchFamily="34" charset="-122"/>
              </a:rPr>
              <a:t>const</a:t>
            </a:r>
            <a:r>
              <a:rPr lang="en-US" altLang="zh-CN" sz="2400" b="1" dirty="0">
                <a:latin typeface="微软雅黑" panose="020B0503020204020204" pitchFamily="34" charset="-122"/>
                <a:ea typeface="微软雅黑" panose="020B0503020204020204" pitchFamily="34" charset="-122"/>
              </a:rPr>
              <a:t> char *</a:t>
            </a:r>
            <a:r>
              <a:rPr lang="en-US" altLang="zh-CN" sz="2400" b="1" dirty="0" err="1">
                <a:latin typeface="微软雅黑" panose="020B0503020204020204" pitchFamily="34" charset="-122"/>
                <a:ea typeface="微软雅黑" panose="020B0503020204020204" pitchFamily="34" charset="-122"/>
              </a:rPr>
              <a:t>inet_ntop</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int</a:t>
            </a:r>
            <a:r>
              <a:rPr lang="en-US" altLang="zh-CN" sz="2400" b="1" dirty="0">
                <a:latin typeface="微软雅黑" panose="020B0503020204020204" pitchFamily="34" charset="-122"/>
                <a:ea typeface="微软雅黑" panose="020B0503020204020204" pitchFamily="34" charset="-122"/>
              </a:rPr>
              <a:t> family, </a:t>
            </a:r>
            <a:r>
              <a:rPr lang="en-US" altLang="zh-CN" sz="2400" b="1" dirty="0" err="1">
                <a:latin typeface="微软雅黑" panose="020B0503020204020204" pitchFamily="34" charset="-122"/>
                <a:ea typeface="微软雅黑" panose="020B0503020204020204" pitchFamily="34" charset="-122"/>
              </a:rPr>
              <a:t>const</a:t>
            </a:r>
            <a:r>
              <a:rPr lang="en-US" altLang="zh-CN" sz="2400" b="1" dirty="0">
                <a:latin typeface="微软雅黑" panose="020B0503020204020204" pitchFamily="34" charset="-122"/>
                <a:ea typeface="微软雅黑" panose="020B0503020204020204" pitchFamily="34" charset="-122"/>
              </a:rPr>
              <a:t> void *</a:t>
            </a:r>
            <a:r>
              <a:rPr lang="en-US" altLang="zh-CN" sz="2400" b="1" dirty="0" err="1">
                <a:latin typeface="微软雅黑" panose="020B0503020204020204" pitchFamily="34" charset="-122"/>
                <a:ea typeface="微软雅黑" panose="020B0503020204020204" pitchFamily="34" charset="-122"/>
              </a:rPr>
              <a:t>src</a:t>
            </a:r>
            <a:r>
              <a:rPr lang="en-US" altLang="zh-CN" sz="2400" b="1" dirty="0">
                <a:latin typeface="微软雅黑" panose="020B0503020204020204" pitchFamily="34" charset="-122"/>
                <a:ea typeface="微软雅黑" panose="020B0503020204020204" pitchFamily="34" charset="-122"/>
              </a:rPr>
              <a:t>, char *</a:t>
            </a:r>
            <a:r>
              <a:rPr lang="en-US" altLang="zh-CN" sz="2400" b="1" dirty="0" err="1">
                <a:latin typeface="微软雅黑" panose="020B0503020204020204" pitchFamily="34" charset="-122"/>
                <a:ea typeface="微软雅黑" panose="020B0503020204020204" pitchFamily="34" charset="-122"/>
              </a:rPr>
              <a:t>dst</a:t>
            </a: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size_t</a:t>
            </a: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cnt</a:t>
            </a:r>
            <a:r>
              <a:rPr lang="en-US" altLang="zh-CN" sz="2400" b="1" dirty="0">
                <a:latin typeface="微软雅黑" panose="020B0503020204020204" pitchFamily="34" charset="-122"/>
                <a:ea typeface="微软雅黑" panose="020B0503020204020204" pitchFamily="34" charset="-122"/>
              </a:rPr>
              <a:t>)</a:t>
            </a:r>
          </a:p>
          <a:p>
            <a:pPr marL="274320" lvl="1" indent="0">
              <a:lnSpc>
                <a:spcPct val="110000"/>
              </a:lnSpc>
              <a:spcBef>
                <a:spcPts val="0"/>
              </a:spcBef>
              <a:spcAft>
                <a:spcPts val="1200"/>
              </a:spcAft>
              <a:buNone/>
            </a:pPr>
            <a:r>
              <a:rPr lang="zh-CN" altLang="en-US" sz="2000" dirty="0">
                <a:latin typeface="微软雅黑" panose="020B0503020204020204" pitchFamily="34" charset="-122"/>
                <a:ea typeface="微软雅黑" panose="020B0503020204020204" pitchFamily="34" charset="-122"/>
              </a:rPr>
              <a:t>    返回：指向结果的指针－－成功，</a:t>
            </a:r>
            <a:r>
              <a:rPr lang="en-US" altLang="zh-CN" sz="2000" dirty="0">
                <a:latin typeface="微软雅黑" panose="020B0503020204020204" pitchFamily="34" charset="-122"/>
                <a:ea typeface="微软雅黑" panose="020B0503020204020204" pitchFamily="34" charset="-122"/>
              </a:rPr>
              <a:t>NULL</a:t>
            </a:r>
            <a:r>
              <a:rPr lang="zh-CN" altLang="en-US" sz="2000" dirty="0">
                <a:latin typeface="微软雅黑" panose="020B0503020204020204" pitchFamily="34" charset="-122"/>
                <a:ea typeface="微软雅黑" panose="020B0503020204020204" pitchFamily="34" charset="-122"/>
              </a:rPr>
              <a:t>－出错</a:t>
            </a:r>
          </a:p>
          <a:p>
            <a:pPr lvl="1">
              <a:lnSpc>
                <a:spcPct val="110000"/>
              </a:lnSpc>
              <a:spcBef>
                <a:spcPts val="0"/>
              </a:spcBef>
              <a:spcAft>
                <a:spcPts val="1200"/>
              </a:spcAft>
            </a:pPr>
            <a:r>
              <a:rPr lang="zh-CN" altLang="en-US" sz="2000" dirty="0">
                <a:latin typeface="微软雅黑" panose="020B0503020204020204" pitchFamily="34" charset="-122"/>
                <a:ea typeface="微软雅黑" panose="020B0503020204020204" pitchFamily="34" charset="-122"/>
              </a:rPr>
              <a:t>    和</a:t>
            </a:r>
            <a:r>
              <a:rPr lang="en-US" altLang="zh-CN" sz="2000" dirty="0" err="1">
                <a:latin typeface="微软雅黑" panose="020B0503020204020204" pitchFamily="34" charset="-122"/>
                <a:ea typeface="微软雅黑" panose="020B0503020204020204" pitchFamily="34" charset="-122"/>
              </a:rPr>
              <a:t>pton</a:t>
            </a:r>
            <a:r>
              <a:rPr lang="zh-CN" altLang="en-US" sz="2000" dirty="0">
                <a:latin typeface="微软雅黑" panose="020B0503020204020204" pitchFamily="34" charset="-122"/>
                <a:ea typeface="微软雅黑" panose="020B0503020204020204" pitchFamily="34" charset="-122"/>
              </a:rPr>
              <a:t>做相反的操作。</a:t>
            </a:r>
          </a:p>
          <a:p>
            <a:pPr lvl="1">
              <a:lnSpc>
                <a:spcPct val="110000"/>
              </a:lnSpc>
              <a:spcAft>
                <a:spcPts val="1200"/>
              </a:spcAft>
              <a:buFont typeface="Wingdings" panose="05000000000000000000" pitchFamily="2" charset="2"/>
              <a:buChar char="u"/>
            </a:pPr>
            <a:r>
              <a:rPr lang="en-US" altLang="zh-CN" sz="2000" dirty="0">
                <a:solidFill>
                  <a:srgbClr val="0070C0"/>
                </a:solidFill>
                <a:latin typeface="微软雅黑" panose="020B0503020204020204" pitchFamily="34" charset="-122"/>
                <a:ea typeface="微软雅黑" panose="020B0503020204020204" pitchFamily="34" charset="-122"/>
              </a:rPr>
              <a:t>family</a:t>
            </a:r>
            <a:r>
              <a:rPr lang="zh-CN" altLang="en-US" sz="2000" dirty="0">
                <a:solidFill>
                  <a:srgbClr val="0070C0"/>
                </a:solidFill>
                <a:latin typeface="微软雅黑" panose="020B0503020204020204" pitchFamily="34" charset="-122"/>
                <a:ea typeface="微软雅黑" panose="020B0503020204020204" pitchFamily="34" charset="-122"/>
              </a:rPr>
              <a:t>参数可以是</a:t>
            </a:r>
            <a:r>
              <a:rPr lang="en-US" altLang="zh-CN" sz="2000" dirty="0">
                <a:solidFill>
                  <a:srgbClr val="0070C0"/>
                </a:solidFill>
                <a:latin typeface="微软雅黑" panose="020B0503020204020204" pitchFamily="34" charset="-122"/>
                <a:ea typeface="微软雅黑" panose="020B0503020204020204" pitchFamily="34" charset="-122"/>
              </a:rPr>
              <a:t>AF_INET,</a:t>
            </a:r>
            <a:r>
              <a:rPr lang="zh-CN" altLang="en-US" sz="2000" dirty="0">
                <a:solidFill>
                  <a:srgbClr val="0070C0"/>
                </a:solidFill>
                <a:latin typeface="微软雅黑" panose="020B0503020204020204" pitchFamily="34" charset="-122"/>
                <a:ea typeface="微软雅黑" panose="020B0503020204020204" pitchFamily="34" charset="-122"/>
              </a:rPr>
              <a:t>也可以是</a:t>
            </a:r>
            <a:r>
              <a:rPr lang="en-US" altLang="zh-CN" sz="2000" dirty="0">
                <a:solidFill>
                  <a:srgbClr val="0070C0"/>
                </a:solidFill>
                <a:latin typeface="微软雅黑" panose="020B0503020204020204" pitchFamily="34" charset="-122"/>
                <a:ea typeface="微软雅黑" panose="020B0503020204020204" pitchFamily="34" charset="-122"/>
              </a:rPr>
              <a:t>AF_INET6</a:t>
            </a:r>
            <a:r>
              <a:rPr lang="zh-CN" altLang="en-US" sz="2000" dirty="0">
                <a:solidFill>
                  <a:srgbClr val="0070C0"/>
                </a:solidFill>
                <a:latin typeface="微软雅黑" panose="020B0503020204020204" pitchFamily="34" charset="-122"/>
                <a:ea typeface="微软雅黑" panose="020B0503020204020204" pitchFamily="34" charset="-122"/>
              </a:rPr>
              <a:t>。</a:t>
            </a:r>
          </a:p>
          <a:p>
            <a:pPr lvl="1">
              <a:lnSpc>
                <a:spcPct val="110000"/>
              </a:lnSpc>
              <a:spcBef>
                <a:spcPts val="0"/>
              </a:spcBef>
              <a:spcAft>
                <a:spcPts val="1200"/>
              </a:spcAft>
              <a:buFont typeface="Wingdings" panose="05000000000000000000" pitchFamily="2" charset="2"/>
              <a:buChar char="u"/>
            </a:pPr>
            <a:r>
              <a:rPr lang="zh-CN" altLang="en-US" sz="2000" dirty="0">
                <a:solidFill>
                  <a:srgbClr val="0070C0"/>
                </a:solidFill>
                <a:latin typeface="微软雅黑" panose="020B0503020204020204" pitchFamily="34" charset="-122"/>
                <a:ea typeface="微软雅黑" panose="020B0503020204020204" pitchFamily="34" charset="-122"/>
              </a:rPr>
              <a:t>如果长度参数</a:t>
            </a:r>
            <a:r>
              <a:rPr lang="en-US" altLang="zh-CN" sz="2000" dirty="0" err="1">
                <a:solidFill>
                  <a:srgbClr val="0070C0"/>
                </a:solidFill>
                <a:latin typeface="微软雅黑" panose="020B0503020204020204" pitchFamily="34" charset="-122"/>
                <a:ea typeface="微软雅黑" panose="020B0503020204020204" pitchFamily="34" charset="-122"/>
              </a:rPr>
              <a:t>cnt</a:t>
            </a:r>
            <a:r>
              <a:rPr lang="zh-CN" altLang="en-US" sz="2000" dirty="0">
                <a:solidFill>
                  <a:srgbClr val="0070C0"/>
                </a:solidFill>
                <a:latin typeface="微软雅黑" panose="020B0503020204020204" pitchFamily="34" charset="-122"/>
                <a:ea typeface="微软雅黑" panose="020B0503020204020204" pitchFamily="34" charset="-122"/>
              </a:rPr>
              <a:t>太小，无法容纳表达式格式结果，则返回一个空串。另外，目标指针</a:t>
            </a:r>
            <a:r>
              <a:rPr lang="en-US" altLang="zh-CN" sz="2000" dirty="0" err="1">
                <a:solidFill>
                  <a:srgbClr val="0070C0"/>
                </a:solidFill>
                <a:latin typeface="微软雅黑" panose="020B0503020204020204" pitchFamily="34" charset="-122"/>
                <a:ea typeface="微软雅黑" panose="020B0503020204020204" pitchFamily="34" charset="-122"/>
              </a:rPr>
              <a:t>dst</a:t>
            </a:r>
            <a:r>
              <a:rPr lang="zh-CN" altLang="en-US" sz="2000" dirty="0">
                <a:solidFill>
                  <a:srgbClr val="0070C0"/>
                </a:solidFill>
                <a:latin typeface="微软雅黑" panose="020B0503020204020204" pitchFamily="34" charset="-122"/>
                <a:ea typeface="微软雅黑" panose="020B0503020204020204" pitchFamily="34" charset="-122"/>
              </a:rPr>
              <a:t>调用前必须先由调用者分配空间。</a:t>
            </a:r>
          </a:p>
          <a:p>
            <a:pPr marL="0" indent="0">
              <a:buNone/>
            </a:pPr>
            <a:endParaRPr kumimoji="1" lang="zh-CN" altLang="en-US" sz="2400" dirty="0"/>
          </a:p>
        </p:txBody>
      </p:sp>
    </p:spTree>
    <p:extLst>
      <p:ext uri="{BB962C8B-B14F-4D97-AF65-F5344CB8AC3E}">
        <p14:creationId xmlns:p14="http://schemas.microsoft.com/office/powerpoint/2010/main" val="5282213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E1E582-B279-2544-B843-7F8E3E90FDE3}"/>
              </a:ext>
            </a:extLst>
          </p:cNvPr>
          <p:cNvSpPr>
            <a:spLocks noGrp="1"/>
          </p:cNvSpPr>
          <p:nvPr>
            <p:ph type="title"/>
          </p:nvPr>
        </p:nvSpPr>
        <p:spPr/>
        <p:txBody>
          <a:bodyPr/>
          <a:lstStyle/>
          <a:p>
            <a:r>
              <a:rPr lang="zh-CN" altLang="en-US" dirty="0"/>
              <a:t>地址转换函数小结</a:t>
            </a:r>
            <a:endParaRPr kumimoji="1" lang="zh-CN" altLang="en-US" dirty="0"/>
          </a:p>
        </p:txBody>
      </p:sp>
      <p:sp>
        <p:nvSpPr>
          <p:cNvPr id="4" name="Text Box 4">
            <a:extLst>
              <a:ext uri="{FF2B5EF4-FFF2-40B4-BE49-F238E27FC236}">
                <a16:creationId xmlns:a16="http://schemas.microsoft.com/office/drawing/2014/main" id="{2790EC48-0CC8-DA49-8239-CB29A3DA7B38}"/>
              </a:ext>
            </a:extLst>
          </p:cNvPr>
          <p:cNvSpPr txBox="1">
            <a:spLocks noChangeArrowheads="1"/>
          </p:cNvSpPr>
          <p:nvPr/>
        </p:nvSpPr>
        <p:spPr bwMode="auto">
          <a:xfrm>
            <a:off x="3227388" y="1941514"/>
            <a:ext cx="13779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Font typeface="Wingdings" panose="05000000000000000000" pitchFamily="2" charset="2"/>
              <a:buChar char="n"/>
              <a:defRPr sz="32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0" dirty="0" err="1">
                <a:solidFill>
                  <a:srgbClr val="080808"/>
                </a:solidFill>
                <a:latin typeface="Comic Sans MS" panose="030F0702030302020204" pitchFamily="66" charset="0"/>
                <a:ea typeface="华文新魏" panose="02010800040101010101" pitchFamily="2" charset="-122"/>
              </a:rPr>
              <a:t>in_addr</a:t>
            </a:r>
            <a:r>
              <a:rPr lang="en-US" altLang="zh-CN" sz="1800" b="0" dirty="0">
                <a:solidFill>
                  <a:srgbClr val="080808"/>
                </a:solidFill>
                <a:latin typeface="Comic Sans MS" panose="030F0702030302020204" pitchFamily="66" charset="0"/>
                <a:ea typeface="华文新魏" panose="02010800040101010101" pitchFamily="2" charset="-122"/>
              </a:rPr>
              <a:t> { }</a:t>
            </a:r>
          </a:p>
          <a:p>
            <a:pPr algn="ctr" eaLnBrk="1" hangingPunct="1">
              <a:spcBef>
                <a:spcPct val="0"/>
              </a:spcBef>
              <a:buFontTx/>
              <a:buNone/>
            </a:pPr>
            <a:r>
              <a:rPr lang="en-US" altLang="zh-CN" sz="1800" b="0" dirty="0">
                <a:solidFill>
                  <a:srgbClr val="080808"/>
                </a:solidFill>
                <a:latin typeface="Comic Sans MS" panose="030F0702030302020204" pitchFamily="66" charset="0"/>
                <a:ea typeface="华文新魏" panose="02010800040101010101" pitchFamily="2" charset="-122"/>
              </a:rPr>
              <a:t>32</a:t>
            </a:r>
            <a:r>
              <a:rPr lang="zh-CN" altLang="en-US" sz="1800" b="0" dirty="0">
                <a:solidFill>
                  <a:srgbClr val="080808"/>
                </a:solidFill>
                <a:latin typeface="Comic Sans MS" panose="030F0702030302020204" pitchFamily="66" charset="0"/>
                <a:ea typeface="华文新魏" panose="02010800040101010101" pitchFamily="2" charset="-122"/>
              </a:rPr>
              <a:t>位二进制</a:t>
            </a:r>
          </a:p>
          <a:p>
            <a:pPr algn="ctr" eaLnBrk="1" hangingPunct="1">
              <a:spcBef>
                <a:spcPct val="0"/>
              </a:spcBef>
              <a:buFontTx/>
              <a:buNone/>
            </a:pPr>
            <a:r>
              <a:rPr lang="en-US" altLang="zh-CN" sz="1800" b="0" dirty="0">
                <a:solidFill>
                  <a:srgbClr val="080808"/>
                </a:solidFill>
                <a:latin typeface="Comic Sans MS" panose="030F0702030302020204" pitchFamily="66" charset="0"/>
                <a:ea typeface="华文新魏" panose="02010800040101010101" pitchFamily="2" charset="-122"/>
              </a:rPr>
              <a:t>IPv4</a:t>
            </a:r>
          </a:p>
        </p:txBody>
      </p:sp>
      <p:sp>
        <p:nvSpPr>
          <p:cNvPr id="5" name="Line 5">
            <a:extLst>
              <a:ext uri="{FF2B5EF4-FFF2-40B4-BE49-F238E27FC236}">
                <a16:creationId xmlns:a16="http://schemas.microsoft.com/office/drawing/2014/main" id="{31E9B11D-5A12-F045-B0E6-EB64A15FB410}"/>
              </a:ext>
            </a:extLst>
          </p:cNvPr>
          <p:cNvSpPr>
            <a:spLocks noChangeShapeType="1"/>
          </p:cNvSpPr>
          <p:nvPr/>
        </p:nvSpPr>
        <p:spPr bwMode="auto">
          <a:xfrm flipV="1">
            <a:off x="3371850" y="2925763"/>
            <a:ext cx="0" cy="25209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6" name="Line 6">
            <a:extLst>
              <a:ext uri="{FF2B5EF4-FFF2-40B4-BE49-F238E27FC236}">
                <a16:creationId xmlns:a16="http://schemas.microsoft.com/office/drawing/2014/main" id="{5FE4FAEB-4F5A-DF4A-A49D-59F5C1872EE2}"/>
              </a:ext>
            </a:extLst>
          </p:cNvPr>
          <p:cNvSpPr>
            <a:spLocks noChangeShapeType="1"/>
          </p:cNvSpPr>
          <p:nvPr/>
        </p:nvSpPr>
        <p:spPr bwMode="auto">
          <a:xfrm flipV="1">
            <a:off x="4308475" y="2925763"/>
            <a:ext cx="0" cy="252095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7" name="Text Box 7">
            <a:extLst>
              <a:ext uri="{FF2B5EF4-FFF2-40B4-BE49-F238E27FC236}">
                <a16:creationId xmlns:a16="http://schemas.microsoft.com/office/drawing/2014/main" id="{97FEE601-D807-D74D-A27C-75808AB92EE2}"/>
              </a:ext>
            </a:extLst>
          </p:cNvPr>
          <p:cNvSpPr txBox="1">
            <a:spLocks noChangeArrowheads="1"/>
          </p:cNvSpPr>
          <p:nvPr/>
        </p:nvSpPr>
        <p:spPr bwMode="auto">
          <a:xfrm>
            <a:off x="3305175" y="5524500"/>
            <a:ext cx="13652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Font typeface="Wingdings" panose="05000000000000000000" pitchFamily="2" charset="2"/>
              <a:buChar char="n"/>
              <a:defRPr sz="32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0">
                <a:solidFill>
                  <a:srgbClr val="080808"/>
                </a:solidFill>
                <a:latin typeface="Comic Sans MS" panose="030F0702030302020204" pitchFamily="66" charset="0"/>
                <a:ea typeface="华文新魏" panose="02010800040101010101" pitchFamily="2" charset="-122"/>
              </a:rPr>
              <a:t>点分十进制</a:t>
            </a:r>
          </a:p>
          <a:p>
            <a:pPr algn="ctr" eaLnBrk="1" hangingPunct="1">
              <a:spcBef>
                <a:spcPct val="0"/>
              </a:spcBef>
              <a:buFontTx/>
              <a:buNone/>
            </a:pPr>
            <a:r>
              <a:rPr lang="zh-CN" altLang="en-US" sz="1800" b="0">
                <a:solidFill>
                  <a:srgbClr val="080808"/>
                </a:solidFill>
                <a:latin typeface="Comic Sans MS" panose="030F0702030302020204" pitchFamily="66" charset="0"/>
                <a:ea typeface="华文新魏" panose="02010800040101010101" pitchFamily="2" charset="-122"/>
              </a:rPr>
              <a:t>数</a:t>
            </a:r>
            <a:r>
              <a:rPr lang="en-US" altLang="zh-CN" sz="1800" b="0">
                <a:solidFill>
                  <a:srgbClr val="080808"/>
                </a:solidFill>
                <a:latin typeface="Comic Sans MS" panose="030F0702030302020204" pitchFamily="66" charset="0"/>
                <a:ea typeface="华文新魏" panose="02010800040101010101" pitchFamily="2" charset="-122"/>
              </a:rPr>
              <a:t>IPv4</a:t>
            </a:r>
            <a:r>
              <a:rPr lang="zh-CN" altLang="en-US" sz="1800" b="0">
                <a:solidFill>
                  <a:srgbClr val="080808"/>
                </a:solidFill>
                <a:latin typeface="Comic Sans MS" panose="030F0702030302020204" pitchFamily="66" charset="0"/>
                <a:ea typeface="华文新魏" panose="02010800040101010101" pitchFamily="2" charset="-122"/>
              </a:rPr>
              <a:t>地址</a:t>
            </a:r>
          </a:p>
        </p:txBody>
      </p:sp>
      <p:sp>
        <p:nvSpPr>
          <p:cNvPr id="8" name="AutoShape 8">
            <a:extLst>
              <a:ext uri="{FF2B5EF4-FFF2-40B4-BE49-F238E27FC236}">
                <a16:creationId xmlns:a16="http://schemas.microsoft.com/office/drawing/2014/main" id="{68B1B946-6056-E047-914B-34EB287C431B}"/>
              </a:ext>
            </a:extLst>
          </p:cNvPr>
          <p:cNvSpPr>
            <a:spLocks/>
          </p:cNvSpPr>
          <p:nvPr/>
        </p:nvSpPr>
        <p:spPr bwMode="auto">
          <a:xfrm>
            <a:off x="3011488" y="1989138"/>
            <a:ext cx="144462" cy="792162"/>
          </a:xfrm>
          <a:prstGeom prst="leftBrace">
            <a:avLst>
              <a:gd name="adj1" fmla="val 4569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endParaRPr lang="zh-CN" altLang="en-US"/>
          </a:p>
        </p:txBody>
      </p:sp>
      <p:sp>
        <p:nvSpPr>
          <p:cNvPr id="9" name="Text Box 9">
            <a:extLst>
              <a:ext uri="{FF2B5EF4-FFF2-40B4-BE49-F238E27FC236}">
                <a16:creationId xmlns:a16="http://schemas.microsoft.com/office/drawing/2014/main" id="{6E69ADB0-96DF-2646-9BA6-8E7F2D1640CD}"/>
              </a:ext>
            </a:extLst>
          </p:cNvPr>
          <p:cNvSpPr txBox="1">
            <a:spLocks noChangeArrowheads="1"/>
          </p:cNvSpPr>
          <p:nvPr/>
        </p:nvSpPr>
        <p:spPr bwMode="auto">
          <a:xfrm>
            <a:off x="2003425" y="2133601"/>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Font typeface="Wingdings" panose="05000000000000000000" pitchFamily="2" charset="2"/>
              <a:buChar char="n"/>
              <a:defRPr sz="32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0">
                <a:solidFill>
                  <a:srgbClr val="080808"/>
                </a:solidFill>
                <a:ea typeface="华文新魏" panose="02010800040101010101" pitchFamily="2" charset="-122"/>
              </a:rPr>
              <a:t>数值格式</a:t>
            </a:r>
          </a:p>
        </p:txBody>
      </p:sp>
      <p:sp>
        <p:nvSpPr>
          <p:cNvPr id="10" name="AutoShape 11">
            <a:extLst>
              <a:ext uri="{FF2B5EF4-FFF2-40B4-BE49-F238E27FC236}">
                <a16:creationId xmlns:a16="http://schemas.microsoft.com/office/drawing/2014/main" id="{675B8BD8-B5DA-3F4A-92FE-34FBF5567F43}"/>
              </a:ext>
            </a:extLst>
          </p:cNvPr>
          <p:cNvSpPr>
            <a:spLocks/>
          </p:cNvSpPr>
          <p:nvPr/>
        </p:nvSpPr>
        <p:spPr bwMode="auto">
          <a:xfrm>
            <a:off x="3082926" y="5516563"/>
            <a:ext cx="144463" cy="792162"/>
          </a:xfrm>
          <a:prstGeom prst="leftBrace">
            <a:avLst>
              <a:gd name="adj1" fmla="val 4569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endParaRPr lang="zh-CN" altLang="en-US"/>
          </a:p>
        </p:txBody>
      </p:sp>
      <p:sp>
        <p:nvSpPr>
          <p:cNvPr id="11" name="Text Box 12">
            <a:extLst>
              <a:ext uri="{FF2B5EF4-FFF2-40B4-BE49-F238E27FC236}">
                <a16:creationId xmlns:a16="http://schemas.microsoft.com/office/drawing/2014/main" id="{00A7A37F-3931-404C-B5FC-2BA9D17FBE40}"/>
              </a:ext>
            </a:extLst>
          </p:cNvPr>
          <p:cNvSpPr txBox="1">
            <a:spLocks noChangeArrowheads="1"/>
          </p:cNvSpPr>
          <p:nvPr/>
        </p:nvSpPr>
        <p:spPr bwMode="auto">
          <a:xfrm>
            <a:off x="2003425" y="5727701"/>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Font typeface="Wingdings" panose="05000000000000000000" pitchFamily="2" charset="2"/>
              <a:buChar char="n"/>
              <a:defRPr sz="32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0">
                <a:solidFill>
                  <a:srgbClr val="080808"/>
                </a:solidFill>
                <a:ea typeface="华文新魏" panose="02010800040101010101" pitchFamily="2" charset="-122"/>
              </a:rPr>
              <a:t>表达格式</a:t>
            </a:r>
          </a:p>
        </p:txBody>
      </p:sp>
      <p:sp>
        <p:nvSpPr>
          <p:cNvPr id="12" name="Text Box 13">
            <a:extLst>
              <a:ext uri="{FF2B5EF4-FFF2-40B4-BE49-F238E27FC236}">
                <a16:creationId xmlns:a16="http://schemas.microsoft.com/office/drawing/2014/main" id="{A85A076F-2EF9-8740-97C3-BC1BF0C38F82}"/>
              </a:ext>
            </a:extLst>
          </p:cNvPr>
          <p:cNvSpPr txBox="1">
            <a:spLocks noChangeArrowheads="1"/>
          </p:cNvSpPr>
          <p:nvPr/>
        </p:nvSpPr>
        <p:spPr bwMode="auto">
          <a:xfrm rot="10800000">
            <a:off x="3000931" y="2995606"/>
            <a:ext cx="738664" cy="2365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en-US" altLang="zh-CN">
                <a:solidFill>
                  <a:srgbClr val="080808"/>
                </a:solidFill>
                <a:latin typeface="Comic Sans MS" charset="0"/>
              </a:rPr>
              <a:t>inet_pton(AF_INET)</a:t>
            </a:r>
          </a:p>
          <a:p>
            <a:pPr algn="ctr" eaLnBrk="1" hangingPunct="1">
              <a:defRPr/>
            </a:pPr>
            <a:r>
              <a:rPr lang="en-US" altLang="zh-CN">
                <a:solidFill>
                  <a:srgbClr val="080808"/>
                </a:solidFill>
                <a:latin typeface="Comic Sans MS" charset="0"/>
              </a:rPr>
              <a:t>inet_aton,inet_addr</a:t>
            </a:r>
          </a:p>
        </p:txBody>
      </p:sp>
      <p:sp>
        <p:nvSpPr>
          <p:cNvPr id="13" name="Text Box 14">
            <a:extLst>
              <a:ext uri="{FF2B5EF4-FFF2-40B4-BE49-F238E27FC236}">
                <a16:creationId xmlns:a16="http://schemas.microsoft.com/office/drawing/2014/main" id="{34AF836A-3EF6-5E47-AC74-175C2378A614}"/>
              </a:ext>
            </a:extLst>
          </p:cNvPr>
          <p:cNvSpPr txBox="1">
            <a:spLocks noChangeArrowheads="1"/>
          </p:cNvSpPr>
          <p:nvPr/>
        </p:nvSpPr>
        <p:spPr bwMode="auto">
          <a:xfrm rot="10800000">
            <a:off x="3943906" y="2986081"/>
            <a:ext cx="738664" cy="2365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en-US" altLang="zh-CN">
                <a:solidFill>
                  <a:srgbClr val="080808"/>
                </a:solidFill>
                <a:latin typeface="Comic Sans MS" charset="0"/>
              </a:rPr>
              <a:t>inet_ntop(AF_INET)</a:t>
            </a:r>
          </a:p>
          <a:p>
            <a:pPr algn="ctr" eaLnBrk="1" hangingPunct="1">
              <a:defRPr/>
            </a:pPr>
            <a:r>
              <a:rPr lang="en-US" altLang="zh-CN">
                <a:solidFill>
                  <a:srgbClr val="080808"/>
                </a:solidFill>
                <a:latin typeface="Comic Sans MS" charset="0"/>
              </a:rPr>
              <a:t>inet_ntoa</a:t>
            </a:r>
          </a:p>
        </p:txBody>
      </p:sp>
      <p:sp>
        <p:nvSpPr>
          <p:cNvPr id="14" name="Text Box 15">
            <a:extLst>
              <a:ext uri="{FF2B5EF4-FFF2-40B4-BE49-F238E27FC236}">
                <a16:creationId xmlns:a16="http://schemas.microsoft.com/office/drawing/2014/main" id="{066871E0-21A3-304B-BB9B-EFEC5ACB6BF1}"/>
              </a:ext>
            </a:extLst>
          </p:cNvPr>
          <p:cNvSpPr txBox="1">
            <a:spLocks noChangeArrowheads="1"/>
          </p:cNvSpPr>
          <p:nvPr/>
        </p:nvSpPr>
        <p:spPr bwMode="auto">
          <a:xfrm>
            <a:off x="5675314" y="1485901"/>
            <a:ext cx="1481137"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Font typeface="Wingdings" panose="05000000000000000000" pitchFamily="2" charset="2"/>
              <a:buChar char="n"/>
              <a:defRPr sz="32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0">
                <a:solidFill>
                  <a:srgbClr val="080808"/>
                </a:solidFill>
                <a:latin typeface="Comic Sans MS" panose="030F0702030302020204" pitchFamily="66" charset="0"/>
                <a:ea typeface="华文新魏" panose="02010800040101010101" pitchFamily="2" charset="-122"/>
              </a:rPr>
              <a:t>in6_addr { }</a:t>
            </a:r>
          </a:p>
          <a:p>
            <a:pPr algn="ctr" eaLnBrk="1" hangingPunct="1">
              <a:spcBef>
                <a:spcPct val="0"/>
              </a:spcBef>
              <a:buFontTx/>
              <a:buNone/>
            </a:pPr>
            <a:r>
              <a:rPr lang="en-US" altLang="zh-CN" sz="1800" b="0">
                <a:solidFill>
                  <a:srgbClr val="080808"/>
                </a:solidFill>
                <a:latin typeface="Comic Sans MS" panose="030F0702030302020204" pitchFamily="66" charset="0"/>
                <a:ea typeface="华文新魏" panose="02010800040101010101" pitchFamily="2" charset="-122"/>
              </a:rPr>
              <a:t>128</a:t>
            </a:r>
            <a:r>
              <a:rPr lang="zh-CN" altLang="en-US" sz="1800" b="0">
                <a:solidFill>
                  <a:srgbClr val="080808"/>
                </a:solidFill>
                <a:latin typeface="Comic Sans MS" panose="030F0702030302020204" pitchFamily="66" charset="0"/>
                <a:ea typeface="华文新魏" panose="02010800040101010101" pitchFamily="2" charset="-122"/>
              </a:rPr>
              <a:t>位二进制</a:t>
            </a:r>
          </a:p>
          <a:p>
            <a:pPr algn="ctr" eaLnBrk="1" hangingPunct="1">
              <a:spcBef>
                <a:spcPct val="0"/>
              </a:spcBef>
              <a:buFontTx/>
              <a:buNone/>
            </a:pPr>
            <a:r>
              <a:rPr lang="en-US" altLang="zh-CN" sz="1800" b="0">
                <a:solidFill>
                  <a:srgbClr val="080808"/>
                </a:solidFill>
                <a:latin typeface="Comic Sans MS" panose="030F0702030302020204" pitchFamily="66" charset="0"/>
                <a:ea typeface="华文新魏" panose="02010800040101010101" pitchFamily="2" charset="-122"/>
              </a:rPr>
              <a:t>IPv6</a:t>
            </a:r>
            <a:r>
              <a:rPr lang="zh-CN" altLang="en-US" sz="1800" b="0">
                <a:solidFill>
                  <a:srgbClr val="080808"/>
                </a:solidFill>
                <a:latin typeface="Comic Sans MS" panose="030F0702030302020204" pitchFamily="66" charset="0"/>
                <a:ea typeface="华文新魏" panose="02010800040101010101" pitchFamily="2" charset="-122"/>
              </a:rPr>
              <a:t>地址</a:t>
            </a:r>
          </a:p>
          <a:p>
            <a:pPr algn="ctr" eaLnBrk="1" hangingPunct="1">
              <a:spcBef>
                <a:spcPct val="0"/>
              </a:spcBef>
              <a:buFontTx/>
              <a:buNone/>
            </a:pPr>
            <a:r>
              <a:rPr lang="en-US" altLang="zh-CN" sz="1800" b="0">
                <a:solidFill>
                  <a:srgbClr val="080808"/>
                </a:solidFill>
                <a:latin typeface="Comic Sans MS" panose="030F0702030302020204" pitchFamily="66" charset="0"/>
                <a:ea typeface="华文新魏" panose="02010800040101010101" pitchFamily="2" charset="-122"/>
              </a:rPr>
              <a:t>IPv4</a:t>
            </a:r>
            <a:r>
              <a:rPr lang="zh-CN" altLang="en-US" sz="1800" b="0">
                <a:solidFill>
                  <a:srgbClr val="080808"/>
                </a:solidFill>
                <a:latin typeface="Comic Sans MS" panose="030F0702030302020204" pitchFamily="66" charset="0"/>
                <a:ea typeface="华文新魏" panose="02010800040101010101" pitchFamily="2" charset="-122"/>
              </a:rPr>
              <a:t>映射或</a:t>
            </a:r>
          </a:p>
          <a:p>
            <a:pPr algn="ctr" eaLnBrk="1" hangingPunct="1">
              <a:spcBef>
                <a:spcPct val="0"/>
              </a:spcBef>
              <a:buFontTx/>
              <a:buNone/>
            </a:pPr>
            <a:r>
              <a:rPr lang="en-US" altLang="zh-CN" sz="1800" b="0">
                <a:solidFill>
                  <a:srgbClr val="080808"/>
                </a:solidFill>
                <a:latin typeface="Comic Sans MS" panose="030F0702030302020204" pitchFamily="66" charset="0"/>
                <a:ea typeface="华文新魏" panose="02010800040101010101" pitchFamily="2" charset="-122"/>
              </a:rPr>
              <a:t>IPv4</a:t>
            </a:r>
            <a:r>
              <a:rPr lang="zh-CN" altLang="en-US" sz="1800" b="0">
                <a:solidFill>
                  <a:srgbClr val="080808"/>
                </a:solidFill>
                <a:latin typeface="Comic Sans MS" panose="030F0702030302020204" pitchFamily="66" charset="0"/>
                <a:ea typeface="华文新魏" panose="02010800040101010101" pitchFamily="2" charset="-122"/>
              </a:rPr>
              <a:t>兼容</a:t>
            </a:r>
          </a:p>
        </p:txBody>
      </p:sp>
      <p:sp>
        <p:nvSpPr>
          <p:cNvPr id="15" name="Line 16">
            <a:extLst>
              <a:ext uri="{FF2B5EF4-FFF2-40B4-BE49-F238E27FC236}">
                <a16:creationId xmlns:a16="http://schemas.microsoft.com/office/drawing/2014/main" id="{0C7584BC-040F-9247-B4FA-A0BA95AEE9CE}"/>
              </a:ext>
            </a:extLst>
          </p:cNvPr>
          <p:cNvSpPr>
            <a:spLocks noChangeShapeType="1"/>
          </p:cNvSpPr>
          <p:nvPr/>
        </p:nvSpPr>
        <p:spPr bwMode="auto">
          <a:xfrm flipV="1">
            <a:off x="5900738" y="2916238"/>
            <a:ext cx="0" cy="25209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16" name="Line 17">
            <a:extLst>
              <a:ext uri="{FF2B5EF4-FFF2-40B4-BE49-F238E27FC236}">
                <a16:creationId xmlns:a16="http://schemas.microsoft.com/office/drawing/2014/main" id="{C6F94209-443A-6A44-BC19-893DDEB6DA7D}"/>
              </a:ext>
            </a:extLst>
          </p:cNvPr>
          <p:cNvSpPr>
            <a:spLocks noChangeShapeType="1"/>
          </p:cNvSpPr>
          <p:nvPr/>
        </p:nvSpPr>
        <p:spPr bwMode="auto">
          <a:xfrm flipV="1">
            <a:off x="6837363" y="2916238"/>
            <a:ext cx="0" cy="252095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17" name="Text Box 18">
            <a:extLst>
              <a:ext uri="{FF2B5EF4-FFF2-40B4-BE49-F238E27FC236}">
                <a16:creationId xmlns:a16="http://schemas.microsoft.com/office/drawing/2014/main" id="{635C9583-4E0F-A74B-9CA4-A8C67B5C74B5}"/>
              </a:ext>
            </a:extLst>
          </p:cNvPr>
          <p:cNvSpPr txBox="1">
            <a:spLocks noChangeArrowheads="1"/>
          </p:cNvSpPr>
          <p:nvPr/>
        </p:nvSpPr>
        <p:spPr bwMode="auto">
          <a:xfrm>
            <a:off x="5486401" y="5510213"/>
            <a:ext cx="2079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en-US" altLang="zh-CN">
                <a:solidFill>
                  <a:srgbClr val="080808"/>
                </a:solidFill>
                <a:latin typeface="Comic Sans MS" charset="0"/>
                <a:ea typeface="华文新魏" charset="-122"/>
              </a:rPr>
              <a:t>x:x:x:x:x:x:a.b.c.d</a:t>
            </a:r>
          </a:p>
        </p:txBody>
      </p:sp>
      <p:sp>
        <p:nvSpPr>
          <p:cNvPr id="18" name="Text Box 21">
            <a:extLst>
              <a:ext uri="{FF2B5EF4-FFF2-40B4-BE49-F238E27FC236}">
                <a16:creationId xmlns:a16="http://schemas.microsoft.com/office/drawing/2014/main" id="{BD9743AF-AECA-7640-BA34-CE629A0A4360}"/>
              </a:ext>
            </a:extLst>
          </p:cNvPr>
          <p:cNvSpPr txBox="1">
            <a:spLocks noChangeArrowheads="1"/>
          </p:cNvSpPr>
          <p:nvPr/>
        </p:nvSpPr>
        <p:spPr bwMode="auto">
          <a:xfrm rot="10800000">
            <a:off x="5529413" y="2915549"/>
            <a:ext cx="461665" cy="250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en-US" altLang="zh-CN">
                <a:solidFill>
                  <a:srgbClr val="080808"/>
                </a:solidFill>
                <a:latin typeface="Comic Sans MS" charset="0"/>
              </a:rPr>
              <a:t>inet_pton(AF_INET6)</a:t>
            </a:r>
          </a:p>
        </p:txBody>
      </p:sp>
      <p:sp>
        <p:nvSpPr>
          <p:cNvPr id="19" name="Text Box 22">
            <a:extLst>
              <a:ext uri="{FF2B5EF4-FFF2-40B4-BE49-F238E27FC236}">
                <a16:creationId xmlns:a16="http://schemas.microsoft.com/office/drawing/2014/main" id="{7ACCBEF0-806D-A548-B7ED-C1D02F9EAEEF}"/>
              </a:ext>
            </a:extLst>
          </p:cNvPr>
          <p:cNvSpPr txBox="1">
            <a:spLocks noChangeArrowheads="1"/>
          </p:cNvSpPr>
          <p:nvPr/>
        </p:nvSpPr>
        <p:spPr bwMode="auto">
          <a:xfrm rot="10800000">
            <a:off x="6472388" y="2906024"/>
            <a:ext cx="461665" cy="250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en-US" altLang="zh-CN">
                <a:solidFill>
                  <a:srgbClr val="080808"/>
                </a:solidFill>
                <a:latin typeface="Comic Sans MS" charset="0"/>
              </a:rPr>
              <a:t>inet_ntop(AF_INET6)</a:t>
            </a:r>
          </a:p>
        </p:txBody>
      </p:sp>
      <p:sp>
        <p:nvSpPr>
          <p:cNvPr id="20" name="Text Box 23">
            <a:extLst>
              <a:ext uri="{FF2B5EF4-FFF2-40B4-BE49-F238E27FC236}">
                <a16:creationId xmlns:a16="http://schemas.microsoft.com/office/drawing/2014/main" id="{27CC3D2C-8FDD-1B40-9F93-65D272A5ED05}"/>
              </a:ext>
            </a:extLst>
          </p:cNvPr>
          <p:cNvSpPr txBox="1">
            <a:spLocks noChangeArrowheads="1"/>
          </p:cNvSpPr>
          <p:nvPr/>
        </p:nvSpPr>
        <p:spPr bwMode="auto">
          <a:xfrm>
            <a:off x="8124825" y="1865314"/>
            <a:ext cx="1481138"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Font typeface="Wingdings" panose="05000000000000000000" pitchFamily="2" charset="2"/>
              <a:buChar char="n"/>
              <a:defRPr sz="32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0">
                <a:solidFill>
                  <a:srgbClr val="080808"/>
                </a:solidFill>
                <a:latin typeface="Comic Sans MS" panose="030F0702030302020204" pitchFamily="66" charset="0"/>
                <a:ea typeface="华文新魏" panose="02010800040101010101" pitchFamily="2" charset="-122"/>
              </a:rPr>
              <a:t>in6_addr { }</a:t>
            </a:r>
          </a:p>
          <a:p>
            <a:pPr algn="ctr" eaLnBrk="1" hangingPunct="1">
              <a:spcBef>
                <a:spcPct val="0"/>
              </a:spcBef>
              <a:buFontTx/>
              <a:buNone/>
            </a:pPr>
            <a:r>
              <a:rPr lang="en-US" altLang="zh-CN" sz="1800" b="0">
                <a:solidFill>
                  <a:srgbClr val="080808"/>
                </a:solidFill>
                <a:latin typeface="Comic Sans MS" panose="030F0702030302020204" pitchFamily="66" charset="0"/>
                <a:ea typeface="华文新魏" panose="02010800040101010101" pitchFamily="2" charset="-122"/>
              </a:rPr>
              <a:t>128</a:t>
            </a:r>
            <a:r>
              <a:rPr lang="zh-CN" altLang="en-US" sz="1800" b="0">
                <a:solidFill>
                  <a:srgbClr val="080808"/>
                </a:solidFill>
                <a:latin typeface="Comic Sans MS" panose="030F0702030302020204" pitchFamily="66" charset="0"/>
                <a:ea typeface="华文新魏" panose="02010800040101010101" pitchFamily="2" charset="-122"/>
              </a:rPr>
              <a:t>位二进制</a:t>
            </a:r>
          </a:p>
          <a:p>
            <a:pPr algn="ctr" eaLnBrk="1" hangingPunct="1">
              <a:spcBef>
                <a:spcPct val="0"/>
              </a:spcBef>
              <a:buFontTx/>
              <a:buNone/>
            </a:pPr>
            <a:r>
              <a:rPr lang="en-US" altLang="zh-CN" sz="1800" b="0">
                <a:solidFill>
                  <a:srgbClr val="080808"/>
                </a:solidFill>
                <a:latin typeface="Comic Sans MS" panose="030F0702030302020204" pitchFamily="66" charset="0"/>
                <a:ea typeface="华文新魏" panose="02010800040101010101" pitchFamily="2" charset="-122"/>
              </a:rPr>
              <a:t>IPv6</a:t>
            </a:r>
            <a:r>
              <a:rPr lang="zh-CN" altLang="en-US" sz="1800" b="0">
                <a:solidFill>
                  <a:srgbClr val="080808"/>
                </a:solidFill>
                <a:latin typeface="Comic Sans MS" panose="030F0702030302020204" pitchFamily="66" charset="0"/>
                <a:ea typeface="华文新魏" panose="02010800040101010101" pitchFamily="2" charset="-122"/>
              </a:rPr>
              <a:t>地址</a:t>
            </a:r>
          </a:p>
        </p:txBody>
      </p:sp>
      <p:sp>
        <p:nvSpPr>
          <p:cNvPr id="21" name="Line 24">
            <a:extLst>
              <a:ext uri="{FF2B5EF4-FFF2-40B4-BE49-F238E27FC236}">
                <a16:creationId xmlns:a16="http://schemas.microsoft.com/office/drawing/2014/main" id="{9399F962-00E4-3245-99C3-315AEE33F782}"/>
              </a:ext>
            </a:extLst>
          </p:cNvPr>
          <p:cNvSpPr>
            <a:spLocks noChangeShapeType="1"/>
          </p:cNvSpPr>
          <p:nvPr/>
        </p:nvSpPr>
        <p:spPr bwMode="auto">
          <a:xfrm flipV="1">
            <a:off x="8486775" y="2924175"/>
            <a:ext cx="0" cy="25209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22" name="Line 25">
            <a:extLst>
              <a:ext uri="{FF2B5EF4-FFF2-40B4-BE49-F238E27FC236}">
                <a16:creationId xmlns:a16="http://schemas.microsoft.com/office/drawing/2014/main" id="{1F097466-2D30-0240-BC2C-75B900693467}"/>
              </a:ext>
            </a:extLst>
          </p:cNvPr>
          <p:cNvSpPr>
            <a:spLocks noChangeShapeType="1"/>
          </p:cNvSpPr>
          <p:nvPr/>
        </p:nvSpPr>
        <p:spPr bwMode="auto">
          <a:xfrm flipV="1">
            <a:off x="9423400" y="2924175"/>
            <a:ext cx="0" cy="252095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23" name="Text Box 26">
            <a:extLst>
              <a:ext uri="{FF2B5EF4-FFF2-40B4-BE49-F238E27FC236}">
                <a16:creationId xmlns:a16="http://schemas.microsoft.com/office/drawing/2014/main" id="{02F57B90-6922-8649-AAB6-A4449EE352CD}"/>
              </a:ext>
            </a:extLst>
          </p:cNvPr>
          <p:cNvSpPr txBox="1">
            <a:spLocks noChangeArrowheads="1"/>
          </p:cNvSpPr>
          <p:nvPr/>
        </p:nvSpPr>
        <p:spPr bwMode="auto">
          <a:xfrm>
            <a:off x="8242300" y="5518151"/>
            <a:ext cx="17414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en-US" altLang="zh-CN">
                <a:solidFill>
                  <a:srgbClr val="080808"/>
                </a:solidFill>
                <a:latin typeface="Comic Sans MS" charset="0"/>
                <a:ea typeface="华文新魏" charset="-122"/>
              </a:rPr>
              <a:t>x:x:x:x:x:x:x:x</a:t>
            </a:r>
          </a:p>
        </p:txBody>
      </p:sp>
      <p:sp>
        <p:nvSpPr>
          <p:cNvPr id="24" name="Text Box 27">
            <a:extLst>
              <a:ext uri="{FF2B5EF4-FFF2-40B4-BE49-F238E27FC236}">
                <a16:creationId xmlns:a16="http://schemas.microsoft.com/office/drawing/2014/main" id="{BD61AE93-ACDA-2A44-8D6E-3217C6A8A28D}"/>
              </a:ext>
            </a:extLst>
          </p:cNvPr>
          <p:cNvSpPr txBox="1">
            <a:spLocks noChangeArrowheads="1"/>
          </p:cNvSpPr>
          <p:nvPr/>
        </p:nvSpPr>
        <p:spPr bwMode="auto">
          <a:xfrm rot="10800000">
            <a:off x="8115450" y="2923487"/>
            <a:ext cx="461665" cy="250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en-US" altLang="zh-CN">
                <a:solidFill>
                  <a:srgbClr val="080808"/>
                </a:solidFill>
                <a:latin typeface="Comic Sans MS" charset="0"/>
              </a:rPr>
              <a:t>inet_pton(AF_INET6)</a:t>
            </a:r>
          </a:p>
        </p:txBody>
      </p:sp>
      <p:sp>
        <p:nvSpPr>
          <p:cNvPr id="25" name="Text Box 28">
            <a:extLst>
              <a:ext uri="{FF2B5EF4-FFF2-40B4-BE49-F238E27FC236}">
                <a16:creationId xmlns:a16="http://schemas.microsoft.com/office/drawing/2014/main" id="{024502C3-9CD3-6543-84A3-171644A5DFF3}"/>
              </a:ext>
            </a:extLst>
          </p:cNvPr>
          <p:cNvSpPr txBox="1">
            <a:spLocks noChangeArrowheads="1"/>
          </p:cNvSpPr>
          <p:nvPr/>
        </p:nvSpPr>
        <p:spPr bwMode="auto">
          <a:xfrm rot="10800000">
            <a:off x="9058425" y="2913962"/>
            <a:ext cx="461665" cy="250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en-US" altLang="zh-CN">
                <a:solidFill>
                  <a:srgbClr val="080808"/>
                </a:solidFill>
                <a:latin typeface="Comic Sans MS" charset="0"/>
              </a:rPr>
              <a:t>inet_ntop(AF_INET6)</a:t>
            </a:r>
          </a:p>
        </p:txBody>
      </p:sp>
    </p:spTree>
    <p:extLst>
      <p:ext uri="{BB962C8B-B14F-4D97-AF65-F5344CB8AC3E}">
        <p14:creationId xmlns:p14="http://schemas.microsoft.com/office/powerpoint/2010/main" val="1082083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C3892D-32DC-A244-8552-39752CC13949}"/>
              </a:ext>
            </a:extLst>
          </p:cNvPr>
          <p:cNvSpPr>
            <a:spLocks noGrp="1"/>
          </p:cNvSpPr>
          <p:nvPr>
            <p:ph type="title"/>
          </p:nvPr>
        </p:nvSpPr>
        <p:spPr/>
        <p:txBody>
          <a:bodyPr/>
          <a:lstStyle/>
          <a:p>
            <a:r>
              <a:rPr lang="zh-CN" altLang="en-US" dirty="0"/>
              <a:t>简单</a:t>
            </a:r>
            <a:r>
              <a:rPr lang="en-US" altLang="zh-CN" dirty="0"/>
              <a:t>TCP</a:t>
            </a:r>
            <a:r>
              <a:rPr lang="zh-CN" altLang="en-US" dirty="0"/>
              <a:t>循环服务器</a:t>
            </a:r>
            <a:r>
              <a:rPr lang="en-US" altLang="zh-CN" dirty="0"/>
              <a:t>Socket</a:t>
            </a:r>
            <a:r>
              <a:rPr lang="zh-CN" altLang="en-US" dirty="0"/>
              <a:t>编程基本步骤</a:t>
            </a:r>
            <a:endParaRPr kumimoji="1" lang="zh-CN" altLang="en-US" dirty="0"/>
          </a:p>
        </p:txBody>
      </p:sp>
      <p:sp>
        <p:nvSpPr>
          <p:cNvPr id="4" name="内容占位符 2">
            <a:extLst>
              <a:ext uri="{FF2B5EF4-FFF2-40B4-BE49-F238E27FC236}">
                <a16:creationId xmlns:a16="http://schemas.microsoft.com/office/drawing/2014/main" id="{C4AF27BE-48E6-384A-970A-9A2713932B5B}"/>
              </a:ext>
            </a:extLst>
          </p:cNvPr>
          <p:cNvSpPr txBox="1">
            <a:spLocks/>
          </p:cNvSpPr>
          <p:nvPr/>
        </p:nvSpPr>
        <p:spPr>
          <a:xfrm>
            <a:off x="1295400" y="1393371"/>
            <a:ext cx="4672263" cy="486455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服务器端</a:t>
            </a:r>
          </a:p>
          <a:p>
            <a:pPr lvl="1"/>
            <a:r>
              <a:rPr lang="zh-CN" altLang="en-US" dirty="0"/>
              <a:t>创建套接字</a:t>
            </a:r>
          </a:p>
          <a:p>
            <a:pPr lvl="1"/>
            <a:r>
              <a:rPr lang="zh-CN" altLang="en-US" dirty="0"/>
              <a:t>绑定套接字</a:t>
            </a:r>
          </a:p>
          <a:p>
            <a:pPr lvl="1"/>
            <a:r>
              <a:rPr lang="zh-CN" altLang="en-US" dirty="0"/>
              <a:t>设置套接字为监听模式，进入被动接受连接状态</a:t>
            </a:r>
          </a:p>
          <a:p>
            <a:pPr lvl="1"/>
            <a:r>
              <a:rPr lang="zh-CN" altLang="en-US" dirty="0"/>
              <a:t>接受请求，建立连接</a:t>
            </a:r>
          </a:p>
          <a:p>
            <a:pPr lvl="1"/>
            <a:r>
              <a:rPr lang="zh-CN" altLang="en-US" dirty="0"/>
              <a:t>读写数据</a:t>
            </a:r>
          </a:p>
          <a:p>
            <a:pPr lvl="1"/>
            <a:r>
              <a:rPr lang="zh-CN" altLang="en-US" dirty="0"/>
              <a:t>终止连接</a:t>
            </a:r>
          </a:p>
        </p:txBody>
      </p:sp>
      <p:sp>
        <p:nvSpPr>
          <p:cNvPr id="5" name="内容占位符 2">
            <a:extLst>
              <a:ext uri="{FF2B5EF4-FFF2-40B4-BE49-F238E27FC236}">
                <a16:creationId xmlns:a16="http://schemas.microsoft.com/office/drawing/2014/main" id="{7BC65557-1A99-5A47-9179-682376D235B1}"/>
              </a:ext>
            </a:extLst>
          </p:cNvPr>
          <p:cNvSpPr txBox="1">
            <a:spLocks/>
          </p:cNvSpPr>
          <p:nvPr/>
        </p:nvSpPr>
        <p:spPr>
          <a:xfrm>
            <a:off x="5967663" y="1393371"/>
            <a:ext cx="5207268" cy="4864554"/>
          </a:xfrm>
          <a:prstGeom prst="rect">
            <a:avLst/>
          </a:prstGeom>
        </p:spPr>
        <p:txBody>
          <a:bodyPr vert="horz" lIns="91440" tIns="45720" rIns="91440" bIns="45720" rtlCol="0">
            <a:normAutofit/>
          </a:bodyPr>
          <a:lstStyle>
            <a:lvl1pPr marL="228600" indent="-228600" algn="just" defTabSz="914400" rtl="0" eaLnBrk="1" latinLnBrk="0" hangingPunct="1">
              <a:lnSpc>
                <a:spcPct val="100000"/>
              </a:lnSpc>
              <a:spcBef>
                <a:spcPts val="1800"/>
              </a:spcBef>
              <a:buClr>
                <a:schemeClr val="accent1"/>
              </a:buClr>
              <a:buSzPct val="100000"/>
              <a:buFont typeface="Arial" pitchFamily="34" charset="0"/>
              <a:buChar char="▪"/>
              <a:defRPr lang="zh-CN" sz="3600" b="1" kern="1200">
                <a:solidFill>
                  <a:schemeClr val="tx1"/>
                </a:solidFill>
                <a:latin typeface="Arial Rounded MT Bold" panose="020F0704030504030204" pitchFamily="34" charset="0"/>
                <a:ea typeface="Microsoft YaHei UI" panose="020B0503020204020204" pitchFamily="34" charset="-122"/>
                <a:cs typeface="+mn-cs"/>
              </a:defRPr>
            </a:lvl1pPr>
            <a:lvl2pPr marL="457200" indent="-182880" algn="just" defTabSz="914400" rtl="0" eaLnBrk="1" latinLnBrk="0" hangingPunct="1">
              <a:lnSpc>
                <a:spcPct val="100000"/>
              </a:lnSpc>
              <a:spcBef>
                <a:spcPts val="1200"/>
              </a:spcBef>
              <a:buClr>
                <a:schemeClr val="accent1"/>
              </a:buClr>
              <a:buSzPct val="100000"/>
              <a:buFont typeface="Arial" pitchFamily="34" charset="0"/>
              <a:buChar char="▪"/>
              <a:defRPr lang="zh-CN" sz="3200" kern="1200">
                <a:solidFill>
                  <a:schemeClr val="tx1"/>
                </a:solidFill>
                <a:latin typeface="Arial Rounded MT Bold" panose="020F0704030504030204" pitchFamily="34" charset="0"/>
                <a:ea typeface="Microsoft YaHei UI" panose="020B0503020204020204" pitchFamily="34" charset="-122"/>
                <a:cs typeface="+mn-cs"/>
              </a:defRPr>
            </a:lvl2pPr>
            <a:lvl3pPr marL="685800" indent="-179388" algn="just" defTabSz="914400" rtl="0" eaLnBrk="1" latinLnBrk="0" hangingPunct="1">
              <a:lnSpc>
                <a:spcPct val="100000"/>
              </a:lnSpc>
              <a:spcBef>
                <a:spcPts val="800"/>
              </a:spcBef>
              <a:buClr>
                <a:schemeClr val="accent1"/>
              </a:buClr>
              <a:buSzPct val="100000"/>
              <a:buFont typeface="Arial" pitchFamily="34" charset="0"/>
              <a:buChar char="▪"/>
              <a:defRPr lang="zh-CN" sz="2800" kern="1200">
                <a:solidFill>
                  <a:schemeClr val="tx1"/>
                </a:solidFill>
                <a:latin typeface="Arial Rounded MT Bold" panose="020F0704030504030204" pitchFamily="34" charset="0"/>
                <a:ea typeface="Microsoft YaHei UI" panose="020B0503020204020204" pitchFamily="34" charset="-122"/>
                <a:cs typeface="+mn-cs"/>
              </a:defRPr>
            </a:lvl3pPr>
            <a:lvl4pPr marL="914400" indent="-182880" algn="just" defTabSz="914400" rtl="0" eaLnBrk="1" latinLnBrk="0" hangingPunct="1">
              <a:lnSpc>
                <a:spcPct val="100000"/>
              </a:lnSpc>
              <a:spcBef>
                <a:spcPts val="800"/>
              </a:spcBef>
              <a:buClr>
                <a:schemeClr val="accent1"/>
              </a:buClr>
              <a:buSzPct val="100000"/>
              <a:buFont typeface="Arial" pitchFamily="34" charset="0"/>
              <a:buChar char="▪"/>
              <a:defRPr lang="zh-CN" sz="2400" kern="1200">
                <a:solidFill>
                  <a:schemeClr val="tx1"/>
                </a:solidFill>
                <a:latin typeface="Arial Rounded MT Bold" panose="020F0704030504030204" pitchFamily="34" charset="0"/>
                <a:ea typeface="Microsoft YaHei UI" panose="020B0503020204020204" pitchFamily="34" charset="-122"/>
                <a:cs typeface="+mn-cs"/>
              </a:defRPr>
            </a:lvl4pPr>
            <a:lvl5pPr marL="1143000" indent="-179388" algn="just" defTabSz="914400" rtl="0" eaLnBrk="1" latinLnBrk="0" hangingPunct="1">
              <a:lnSpc>
                <a:spcPct val="100000"/>
              </a:lnSpc>
              <a:spcBef>
                <a:spcPts val="600"/>
              </a:spcBef>
              <a:buClr>
                <a:schemeClr val="accent1"/>
              </a:buClr>
              <a:buSzPct val="100000"/>
              <a:buFont typeface="Arial" pitchFamily="34" charset="0"/>
              <a:buChar char="▪"/>
              <a:defRPr lang="zh-CN" sz="2400" kern="1200">
                <a:solidFill>
                  <a:schemeClr val="tx1"/>
                </a:solidFill>
                <a:latin typeface="Arial Rounded MT Bold" panose="020F0704030504030204" pitchFamily="34" charset="0"/>
                <a:ea typeface="Microsoft YaHei UI" panose="020B0503020204020204" pitchFamily="34" charset="-122"/>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9pPr>
          </a:lstStyle>
          <a:p>
            <a:pPr algn="l">
              <a:lnSpc>
                <a:spcPct val="90000"/>
              </a:lnSpc>
              <a:buFont typeface="Arial" panose="020B0604020202020204" pitchFamily="34" charset="0"/>
              <a:buChar char="•"/>
            </a:pPr>
            <a:r>
              <a:rPr lang="zh-CN" altLang="en-US" sz="2800" dirty="0">
                <a:latin typeface="+mn-lt"/>
                <a:ea typeface="+mn-ea"/>
              </a:rPr>
              <a:t>客户端：</a:t>
            </a:r>
          </a:p>
          <a:p>
            <a:pPr marL="685800" lvl="1" indent="-228600" algn="l">
              <a:lnSpc>
                <a:spcPct val="90000"/>
              </a:lnSpc>
              <a:buFont typeface="Arial" panose="020B0604020202020204" pitchFamily="34" charset="0"/>
              <a:buChar char="•"/>
            </a:pPr>
            <a:r>
              <a:rPr lang="zh-CN" altLang="en-US" sz="2400" dirty="0">
                <a:latin typeface="+mn-lt"/>
                <a:ea typeface="+mn-ea"/>
              </a:rPr>
              <a:t>创建套接字</a:t>
            </a:r>
          </a:p>
          <a:p>
            <a:pPr marL="685800" lvl="1" indent="-228600" algn="l">
              <a:lnSpc>
                <a:spcPct val="90000"/>
              </a:lnSpc>
              <a:buFont typeface="Arial" panose="020B0604020202020204" pitchFamily="34" charset="0"/>
              <a:buChar char="•"/>
            </a:pPr>
            <a:r>
              <a:rPr lang="zh-CN" altLang="en-US" sz="2400" dirty="0">
                <a:latin typeface="+mn-lt"/>
                <a:ea typeface="+mn-ea"/>
              </a:rPr>
              <a:t>与远程服务器建立连接</a:t>
            </a:r>
          </a:p>
          <a:p>
            <a:pPr marL="685800" lvl="1" indent="-228600" algn="l">
              <a:lnSpc>
                <a:spcPct val="90000"/>
              </a:lnSpc>
              <a:buFont typeface="Arial" panose="020B0604020202020204" pitchFamily="34" charset="0"/>
              <a:buChar char="•"/>
            </a:pPr>
            <a:r>
              <a:rPr lang="zh-CN" altLang="en-US" sz="2400" dirty="0">
                <a:latin typeface="+mn-lt"/>
                <a:ea typeface="+mn-ea"/>
              </a:rPr>
              <a:t>读写数据</a:t>
            </a:r>
          </a:p>
          <a:p>
            <a:pPr marL="685800" lvl="1" indent="-228600" algn="l">
              <a:lnSpc>
                <a:spcPct val="90000"/>
              </a:lnSpc>
              <a:buFont typeface="Arial" panose="020B0604020202020204" pitchFamily="34" charset="0"/>
              <a:buChar char="•"/>
            </a:pPr>
            <a:r>
              <a:rPr lang="zh-CN" altLang="en-US" sz="2400" dirty="0">
                <a:latin typeface="+mn-lt"/>
                <a:ea typeface="+mn-ea"/>
              </a:rPr>
              <a:t>终止连接</a:t>
            </a:r>
          </a:p>
        </p:txBody>
      </p:sp>
    </p:spTree>
    <p:extLst>
      <p:ext uri="{BB962C8B-B14F-4D97-AF65-F5344CB8AC3E}">
        <p14:creationId xmlns:p14="http://schemas.microsoft.com/office/powerpoint/2010/main" val="1627433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1F939-BF45-6B41-AF0E-A8E289AB0E8E}"/>
              </a:ext>
            </a:extLst>
          </p:cNvPr>
          <p:cNvSpPr>
            <a:spLocks noGrp="1"/>
          </p:cNvSpPr>
          <p:nvPr>
            <p:ph type="title"/>
          </p:nvPr>
        </p:nvSpPr>
        <p:spPr>
          <a:xfrm>
            <a:off x="838200" y="267494"/>
            <a:ext cx="9438416" cy="788738"/>
          </a:xfrm>
        </p:spPr>
        <p:txBody>
          <a:bodyPr>
            <a:normAutofit/>
          </a:bodyPr>
          <a:lstStyle/>
          <a:p>
            <a:r>
              <a:rPr lang="zh-CN" altLang="en-US" dirty="0"/>
              <a:t>简单</a:t>
            </a:r>
            <a:r>
              <a:rPr lang="en-US" altLang="zh-CN" dirty="0"/>
              <a:t>TCP</a:t>
            </a:r>
            <a:r>
              <a:rPr lang="zh-CN" altLang="en-US" dirty="0"/>
              <a:t>循环服务器</a:t>
            </a:r>
            <a:r>
              <a:rPr lang="en-US" altLang="zh-CN" dirty="0"/>
              <a:t>Socket</a:t>
            </a:r>
            <a:r>
              <a:rPr lang="zh-CN" altLang="en-US" dirty="0"/>
              <a:t>编程基本步骤</a:t>
            </a:r>
            <a:endParaRPr kumimoji="1" lang="zh-CN" altLang="en-US" dirty="0"/>
          </a:p>
        </p:txBody>
      </p:sp>
      <p:sp>
        <p:nvSpPr>
          <p:cNvPr id="21" name="AutoShape 22">
            <a:extLst>
              <a:ext uri="{FF2B5EF4-FFF2-40B4-BE49-F238E27FC236}">
                <a16:creationId xmlns:a16="http://schemas.microsoft.com/office/drawing/2014/main" id="{A8484870-12D4-7042-8B7F-92FE5DACE27F}"/>
              </a:ext>
            </a:extLst>
          </p:cNvPr>
          <p:cNvSpPr>
            <a:spLocks noChangeArrowheads="1"/>
          </p:cNvSpPr>
          <p:nvPr/>
        </p:nvSpPr>
        <p:spPr bwMode="auto">
          <a:xfrm>
            <a:off x="7391401" y="3355976"/>
            <a:ext cx="1655763" cy="360363"/>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solidFill>
                  <a:srgbClr val="FFFF00"/>
                </a:solidFill>
                <a:latin typeface="Microsoft YaHei UI" panose="020B0503020204020204" pitchFamily="34" charset="-122"/>
                <a:ea typeface="Microsoft YaHei UI" panose="020B0503020204020204" pitchFamily="34" charset="-122"/>
              </a:rPr>
              <a:t>socket()</a:t>
            </a:r>
          </a:p>
        </p:txBody>
      </p:sp>
      <p:sp>
        <p:nvSpPr>
          <p:cNvPr id="22" name="AutoShape 23">
            <a:extLst>
              <a:ext uri="{FF2B5EF4-FFF2-40B4-BE49-F238E27FC236}">
                <a16:creationId xmlns:a16="http://schemas.microsoft.com/office/drawing/2014/main" id="{6EA7B67F-0B24-944E-86F1-0490AD1B3C54}"/>
              </a:ext>
            </a:extLst>
          </p:cNvPr>
          <p:cNvSpPr>
            <a:spLocks noChangeArrowheads="1"/>
          </p:cNvSpPr>
          <p:nvPr/>
        </p:nvSpPr>
        <p:spPr bwMode="auto">
          <a:xfrm>
            <a:off x="7391401" y="3932238"/>
            <a:ext cx="1655763" cy="360362"/>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dirty="0">
                <a:solidFill>
                  <a:srgbClr val="FFFF00"/>
                </a:solidFill>
                <a:latin typeface="Microsoft YaHei UI" panose="020B0503020204020204" pitchFamily="34" charset="-122"/>
                <a:ea typeface="Microsoft YaHei UI" panose="020B0503020204020204" pitchFamily="34" charset="-122"/>
              </a:rPr>
              <a:t>connect()</a:t>
            </a:r>
          </a:p>
        </p:txBody>
      </p:sp>
      <p:sp>
        <p:nvSpPr>
          <p:cNvPr id="23" name="AutoShape 24">
            <a:extLst>
              <a:ext uri="{FF2B5EF4-FFF2-40B4-BE49-F238E27FC236}">
                <a16:creationId xmlns:a16="http://schemas.microsoft.com/office/drawing/2014/main" id="{6EF27A96-2D12-B049-98A8-D908D5C795D5}"/>
              </a:ext>
            </a:extLst>
          </p:cNvPr>
          <p:cNvSpPr>
            <a:spLocks noChangeArrowheads="1"/>
          </p:cNvSpPr>
          <p:nvPr/>
        </p:nvSpPr>
        <p:spPr bwMode="auto">
          <a:xfrm>
            <a:off x="7391401" y="4508501"/>
            <a:ext cx="1655763" cy="360363"/>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solidFill>
                  <a:srgbClr val="FFFF00"/>
                </a:solidFill>
                <a:latin typeface="Microsoft YaHei UI" panose="020B0503020204020204" pitchFamily="34" charset="-122"/>
                <a:ea typeface="Microsoft YaHei UI" panose="020B0503020204020204" pitchFamily="34" charset="-122"/>
              </a:rPr>
              <a:t>write()</a:t>
            </a:r>
          </a:p>
        </p:txBody>
      </p:sp>
      <p:sp>
        <p:nvSpPr>
          <p:cNvPr id="24" name="AutoShape 25">
            <a:extLst>
              <a:ext uri="{FF2B5EF4-FFF2-40B4-BE49-F238E27FC236}">
                <a16:creationId xmlns:a16="http://schemas.microsoft.com/office/drawing/2014/main" id="{ADC8A525-0E3F-F14A-9C6D-D85184BA7E13}"/>
              </a:ext>
            </a:extLst>
          </p:cNvPr>
          <p:cNvSpPr>
            <a:spLocks noChangeArrowheads="1"/>
          </p:cNvSpPr>
          <p:nvPr/>
        </p:nvSpPr>
        <p:spPr bwMode="auto">
          <a:xfrm>
            <a:off x="7391401" y="5084763"/>
            <a:ext cx="1655763" cy="360362"/>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solidFill>
                  <a:srgbClr val="FFFF00"/>
                </a:solidFill>
                <a:latin typeface="Microsoft YaHei UI" panose="020B0503020204020204" pitchFamily="34" charset="-122"/>
                <a:ea typeface="Microsoft YaHei UI" panose="020B0503020204020204" pitchFamily="34" charset="-122"/>
              </a:rPr>
              <a:t>read()</a:t>
            </a:r>
          </a:p>
        </p:txBody>
      </p:sp>
      <p:sp>
        <p:nvSpPr>
          <p:cNvPr id="25" name="AutoShape 26">
            <a:extLst>
              <a:ext uri="{FF2B5EF4-FFF2-40B4-BE49-F238E27FC236}">
                <a16:creationId xmlns:a16="http://schemas.microsoft.com/office/drawing/2014/main" id="{B53D8CA0-6756-CA46-907A-7653059FDB20}"/>
              </a:ext>
            </a:extLst>
          </p:cNvPr>
          <p:cNvSpPr>
            <a:spLocks noChangeArrowheads="1"/>
          </p:cNvSpPr>
          <p:nvPr/>
        </p:nvSpPr>
        <p:spPr bwMode="auto">
          <a:xfrm>
            <a:off x="7391401" y="5661026"/>
            <a:ext cx="1655763" cy="360363"/>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solidFill>
                  <a:srgbClr val="FFFF00"/>
                </a:solidFill>
                <a:latin typeface="Microsoft YaHei UI" panose="020B0503020204020204" pitchFamily="34" charset="-122"/>
                <a:ea typeface="Microsoft YaHei UI" panose="020B0503020204020204" pitchFamily="34" charset="-122"/>
              </a:rPr>
              <a:t>close()</a:t>
            </a:r>
          </a:p>
        </p:txBody>
      </p:sp>
      <p:sp>
        <p:nvSpPr>
          <p:cNvPr id="26" name="Line 27">
            <a:extLst>
              <a:ext uri="{FF2B5EF4-FFF2-40B4-BE49-F238E27FC236}">
                <a16:creationId xmlns:a16="http://schemas.microsoft.com/office/drawing/2014/main" id="{ABFAC928-D313-5141-8613-0F6ADB7A8B85}"/>
              </a:ext>
            </a:extLst>
          </p:cNvPr>
          <p:cNvSpPr>
            <a:spLocks noChangeShapeType="1"/>
          </p:cNvSpPr>
          <p:nvPr/>
        </p:nvSpPr>
        <p:spPr bwMode="auto">
          <a:xfrm>
            <a:off x="8183563" y="3716338"/>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27" name="Line 28">
            <a:extLst>
              <a:ext uri="{FF2B5EF4-FFF2-40B4-BE49-F238E27FC236}">
                <a16:creationId xmlns:a16="http://schemas.microsoft.com/office/drawing/2014/main" id="{71DE64C7-F81B-674E-9C92-F772E646605B}"/>
              </a:ext>
            </a:extLst>
          </p:cNvPr>
          <p:cNvSpPr>
            <a:spLocks noChangeShapeType="1"/>
          </p:cNvSpPr>
          <p:nvPr/>
        </p:nvSpPr>
        <p:spPr bwMode="auto">
          <a:xfrm>
            <a:off x="8183563" y="4292600"/>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28" name="Line 29">
            <a:extLst>
              <a:ext uri="{FF2B5EF4-FFF2-40B4-BE49-F238E27FC236}">
                <a16:creationId xmlns:a16="http://schemas.microsoft.com/office/drawing/2014/main" id="{1B803734-C82B-7D4C-8D28-F7D06A2CF83B}"/>
              </a:ext>
            </a:extLst>
          </p:cNvPr>
          <p:cNvSpPr>
            <a:spLocks noChangeShapeType="1"/>
          </p:cNvSpPr>
          <p:nvPr/>
        </p:nvSpPr>
        <p:spPr bwMode="auto">
          <a:xfrm>
            <a:off x="8183563" y="4868863"/>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29" name="Line 30">
            <a:extLst>
              <a:ext uri="{FF2B5EF4-FFF2-40B4-BE49-F238E27FC236}">
                <a16:creationId xmlns:a16="http://schemas.microsoft.com/office/drawing/2014/main" id="{503D7EDD-E48C-DF46-B575-76C773550C2A}"/>
              </a:ext>
            </a:extLst>
          </p:cNvPr>
          <p:cNvSpPr>
            <a:spLocks noChangeShapeType="1"/>
          </p:cNvSpPr>
          <p:nvPr/>
        </p:nvSpPr>
        <p:spPr bwMode="auto">
          <a:xfrm>
            <a:off x="8183563" y="5445125"/>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31" name="Line 32">
            <a:extLst>
              <a:ext uri="{FF2B5EF4-FFF2-40B4-BE49-F238E27FC236}">
                <a16:creationId xmlns:a16="http://schemas.microsoft.com/office/drawing/2014/main" id="{59AB3A8D-33DE-FA45-9CE3-0464AB79B7BC}"/>
              </a:ext>
            </a:extLst>
          </p:cNvPr>
          <p:cNvSpPr>
            <a:spLocks noChangeShapeType="1"/>
          </p:cNvSpPr>
          <p:nvPr/>
        </p:nvSpPr>
        <p:spPr bwMode="auto">
          <a:xfrm>
            <a:off x="8183563" y="2997201"/>
            <a:ext cx="0"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32" name="Rectangle 33">
            <a:extLst>
              <a:ext uri="{FF2B5EF4-FFF2-40B4-BE49-F238E27FC236}">
                <a16:creationId xmlns:a16="http://schemas.microsoft.com/office/drawing/2014/main" id="{FBCCD491-CECB-2C47-9E6E-F7AA52B7DAEF}"/>
              </a:ext>
            </a:extLst>
          </p:cNvPr>
          <p:cNvSpPr>
            <a:spLocks noChangeArrowheads="1"/>
          </p:cNvSpPr>
          <p:nvPr/>
        </p:nvSpPr>
        <p:spPr bwMode="auto">
          <a:xfrm>
            <a:off x="7102476" y="2779714"/>
            <a:ext cx="2232025" cy="3457575"/>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Microsoft YaHei UI" panose="020B0503020204020204" pitchFamily="34" charset="-122"/>
              <a:ea typeface="Microsoft YaHei UI" panose="020B0503020204020204" pitchFamily="34" charset="-122"/>
            </a:endParaRPr>
          </a:p>
        </p:txBody>
      </p:sp>
      <p:sp>
        <p:nvSpPr>
          <p:cNvPr id="33" name="Line 34">
            <a:extLst>
              <a:ext uri="{FF2B5EF4-FFF2-40B4-BE49-F238E27FC236}">
                <a16:creationId xmlns:a16="http://schemas.microsoft.com/office/drawing/2014/main" id="{F9482D59-D85B-D741-B8E2-058BB3224799}"/>
              </a:ext>
            </a:extLst>
          </p:cNvPr>
          <p:cNvSpPr>
            <a:spLocks noChangeShapeType="1"/>
          </p:cNvSpPr>
          <p:nvPr/>
        </p:nvSpPr>
        <p:spPr bwMode="auto">
          <a:xfrm>
            <a:off x="5230814" y="4076700"/>
            <a:ext cx="216058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34" name="Line 35">
            <a:extLst>
              <a:ext uri="{FF2B5EF4-FFF2-40B4-BE49-F238E27FC236}">
                <a16:creationId xmlns:a16="http://schemas.microsoft.com/office/drawing/2014/main" id="{82971750-F6EE-8543-B933-A25E0716171F}"/>
              </a:ext>
            </a:extLst>
          </p:cNvPr>
          <p:cNvSpPr>
            <a:spLocks noChangeShapeType="1"/>
          </p:cNvSpPr>
          <p:nvPr/>
        </p:nvSpPr>
        <p:spPr bwMode="auto">
          <a:xfrm>
            <a:off x="4870451" y="4724400"/>
            <a:ext cx="244951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35" name="Line 36">
            <a:extLst>
              <a:ext uri="{FF2B5EF4-FFF2-40B4-BE49-F238E27FC236}">
                <a16:creationId xmlns:a16="http://schemas.microsoft.com/office/drawing/2014/main" id="{BFBB42BA-0C16-9347-9708-C29FB8F13391}"/>
              </a:ext>
            </a:extLst>
          </p:cNvPr>
          <p:cNvSpPr>
            <a:spLocks noChangeShapeType="1"/>
          </p:cNvSpPr>
          <p:nvPr/>
        </p:nvSpPr>
        <p:spPr bwMode="auto">
          <a:xfrm>
            <a:off x="4870451" y="5229225"/>
            <a:ext cx="244951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36" name="Line 37">
            <a:extLst>
              <a:ext uri="{FF2B5EF4-FFF2-40B4-BE49-F238E27FC236}">
                <a16:creationId xmlns:a16="http://schemas.microsoft.com/office/drawing/2014/main" id="{59A8641D-837F-D742-8711-E7A662E61031}"/>
              </a:ext>
            </a:extLst>
          </p:cNvPr>
          <p:cNvSpPr>
            <a:spLocks noChangeShapeType="1"/>
          </p:cNvSpPr>
          <p:nvPr/>
        </p:nvSpPr>
        <p:spPr bwMode="auto">
          <a:xfrm>
            <a:off x="4870451" y="5876925"/>
            <a:ext cx="244951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37" name="Text Box 38">
            <a:extLst>
              <a:ext uri="{FF2B5EF4-FFF2-40B4-BE49-F238E27FC236}">
                <a16:creationId xmlns:a16="http://schemas.microsoft.com/office/drawing/2014/main" id="{9E86E431-0F3A-694A-B5A5-1FC0AF90A0E5}"/>
              </a:ext>
            </a:extLst>
          </p:cNvPr>
          <p:cNvSpPr txBox="1">
            <a:spLocks noChangeArrowheads="1"/>
          </p:cNvSpPr>
          <p:nvPr/>
        </p:nvSpPr>
        <p:spPr bwMode="auto">
          <a:xfrm>
            <a:off x="1410891" y="1730409"/>
            <a:ext cx="615553" cy="3971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dirty="0">
                <a:latin typeface="Microsoft YaHei UI" panose="020B0503020204020204" pitchFamily="34" charset="-122"/>
                <a:ea typeface="Microsoft YaHei UI" panose="020B0503020204020204" pitchFamily="34" charset="-122"/>
              </a:rPr>
              <a:t>单进程</a:t>
            </a:r>
            <a:r>
              <a:rPr lang="en-US" altLang="zh-CN" sz="2800" dirty="0">
                <a:latin typeface="Microsoft YaHei UI" panose="020B0503020204020204" pitchFamily="34" charset="-122"/>
                <a:ea typeface="Microsoft YaHei UI" panose="020B0503020204020204" pitchFamily="34" charset="-122"/>
              </a:rPr>
              <a:t>TCP</a:t>
            </a:r>
            <a:r>
              <a:rPr lang="zh-CN" altLang="en-US" sz="2800" dirty="0">
                <a:latin typeface="Microsoft YaHei UI" panose="020B0503020204020204" pitchFamily="34" charset="-122"/>
                <a:ea typeface="Microsoft YaHei UI" panose="020B0503020204020204" pitchFamily="34" charset="-122"/>
              </a:rPr>
              <a:t>循环服务器端</a:t>
            </a:r>
          </a:p>
        </p:txBody>
      </p:sp>
      <p:sp>
        <p:nvSpPr>
          <p:cNvPr id="38" name="Text Box 39">
            <a:extLst>
              <a:ext uri="{FF2B5EF4-FFF2-40B4-BE49-F238E27FC236}">
                <a16:creationId xmlns:a16="http://schemas.microsoft.com/office/drawing/2014/main" id="{2BA4C7C9-BE00-4140-870C-AB1EC2AD8FDF}"/>
              </a:ext>
            </a:extLst>
          </p:cNvPr>
          <p:cNvSpPr txBox="1">
            <a:spLocks noChangeArrowheads="1"/>
          </p:cNvSpPr>
          <p:nvPr/>
        </p:nvSpPr>
        <p:spPr bwMode="auto">
          <a:xfrm>
            <a:off x="9395223" y="3429001"/>
            <a:ext cx="615553" cy="1817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dirty="0">
                <a:latin typeface="Microsoft YaHei UI" panose="020B0503020204020204" pitchFamily="34" charset="-122"/>
                <a:ea typeface="Microsoft YaHei UI" panose="020B0503020204020204" pitchFamily="34" charset="-122"/>
              </a:rPr>
              <a:t>TCP</a:t>
            </a:r>
            <a:r>
              <a:rPr lang="zh-CN" altLang="en-US" sz="2800" dirty="0">
                <a:latin typeface="Microsoft YaHei UI" panose="020B0503020204020204" pitchFamily="34" charset="-122"/>
                <a:ea typeface="Microsoft YaHei UI" panose="020B0503020204020204" pitchFamily="34" charset="-122"/>
              </a:rPr>
              <a:t>客户端</a:t>
            </a:r>
          </a:p>
        </p:txBody>
      </p:sp>
      <p:grpSp>
        <p:nvGrpSpPr>
          <p:cNvPr id="3" name="组合 2">
            <a:extLst>
              <a:ext uri="{FF2B5EF4-FFF2-40B4-BE49-F238E27FC236}">
                <a16:creationId xmlns:a16="http://schemas.microsoft.com/office/drawing/2014/main" id="{073374DE-4695-2344-B1D7-F604E9B6BEE6}"/>
              </a:ext>
            </a:extLst>
          </p:cNvPr>
          <p:cNvGrpSpPr/>
          <p:nvPr/>
        </p:nvGrpSpPr>
        <p:grpSpPr>
          <a:xfrm>
            <a:off x="2566989" y="1123951"/>
            <a:ext cx="2879725" cy="5656294"/>
            <a:chOff x="2566989" y="1123951"/>
            <a:chExt cx="2879725" cy="5656294"/>
          </a:xfrm>
        </p:grpSpPr>
        <p:sp>
          <p:nvSpPr>
            <p:cNvPr id="4" name="Rectangle 4">
              <a:extLst>
                <a:ext uri="{FF2B5EF4-FFF2-40B4-BE49-F238E27FC236}">
                  <a16:creationId xmlns:a16="http://schemas.microsoft.com/office/drawing/2014/main" id="{215444C2-BDE9-FF4F-B1D3-0B01AE249450}"/>
                </a:ext>
              </a:extLst>
            </p:cNvPr>
            <p:cNvSpPr>
              <a:spLocks noChangeArrowheads="1"/>
            </p:cNvSpPr>
            <p:nvPr/>
          </p:nvSpPr>
          <p:spPr bwMode="auto">
            <a:xfrm>
              <a:off x="2566989" y="1268414"/>
              <a:ext cx="2879725" cy="5511831"/>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Microsoft YaHei UI" panose="020B0503020204020204" pitchFamily="34" charset="-122"/>
                <a:ea typeface="Microsoft YaHei UI" panose="020B0503020204020204" pitchFamily="34" charset="-122"/>
              </a:endParaRPr>
            </a:p>
          </p:txBody>
        </p:sp>
        <p:sp>
          <p:nvSpPr>
            <p:cNvPr id="5" name="AutoShape 5">
              <a:extLst>
                <a:ext uri="{FF2B5EF4-FFF2-40B4-BE49-F238E27FC236}">
                  <a16:creationId xmlns:a16="http://schemas.microsoft.com/office/drawing/2014/main" id="{0D94A914-FFFC-7446-ABC8-5410022A4E69}"/>
                </a:ext>
              </a:extLst>
            </p:cNvPr>
            <p:cNvSpPr>
              <a:spLocks noChangeArrowheads="1"/>
            </p:cNvSpPr>
            <p:nvPr/>
          </p:nvSpPr>
          <p:spPr bwMode="auto">
            <a:xfrm>
              <a:off x="3143251" y="1484313"/>
              <a:ext cx="1655763" cy="360362"/>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dirty="0">
                  <a:solidFill>
                    <a:srgbClr val="FFFF00"/>
                  </a:solidFill>
                  <a:latin typeface="Microsoft YaHei UI" panose="020B0503020204020204" pitchFamily="34" charset="-122"/>
                  <a:ea typeface="Microsoft YaHei UI" panose="020B0503020204020204" pitchFamily="34" charset="-122"/>
                </a:rPr>
                <a:t>socket()</a:t>
              </a:r>
            </a:p>
          </p:txBody>
        </p:sp>
        <p:sp>
          <p:nvSpPr>
            <p:cNvPr id="6" name="AutoShape 6">
              <a:extLst>
                <a:ext uri="{FF2B5EF4-FFF2-40B4-BE49-F238E27FC236}">
                  <a16:creationId xmlns:a16="http://schemas.microsoft.com/office/drawing/2014/main" id="{1D447C17-8298-164E-B221-410A276F0466}"/>
                </a:ext>
              </a:extLst>
            </p:cNvPr>
            <p:cNvSpPr>
              <a:spLocks noChangeArrowheads="1"/>
            </p:cNvSpPr>
            <p:nvPr/>
          </p:nvSpPr>
          <p:spPr bwMode="auto">
            <a:xfrm>
              <a:off x="3143251" y="2060576"/>
              <a:ext cx="1655763" cy="360363"/>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solidFill>
                    <a:srgbClr val="FFFF00"/>
                  </a:solidFill>
                  <a:latin typeface="Microsoft YaHei UI" panose="020B0503020204020204" pitchFamily="34" charset="-122"/>
                  <a:ea typeface="Microsoft YaHei UI" panose="020B0503020204020204" pitchFamily="34" charset="-122"/>
                </a:rPr>
                <a:t>bind()</a:t>
              </a:r>
            </a:p>
          </p:txBody>
        </p:sp>
        <p:sp>
          <p:nvSpPr>
            <p:cNvPr id="7" name="AutoShape 7">
              <a:extLst>
                <a:ext uri="{FF2B5EF4-FFF2-40B4-BE49-F238E27FC236}">
                  <a16:creationId xmlns:a16="http://schemas.microsoft.com/office/drawing/2014/main" id="{D23DC84C-E902-6143-895C-41CFA41A0E4B}"/>
                </a:ext>
              </a:extLst>
            </p:cNvPr>
            <p:cNvSpPr>
              <a:spLocks noChangeArrowheads="1"/>
            </p:cNvSpPr>
            <p:nvPr/>
          </p:nvSpPr>
          <p:spPr bwMode="auto">
            <a:xfrm>
              <a:off x="3143251" y="2636838"/>
              <a:ext cx="1655763" cy="360362"/>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solidFill>
                    <a:srgbClr val="FFFF00"/>
                  </a:solidFill>
                  <a:latin typeface="Microsoft YaHei UI" panose="020B0503020204020204" pitchFamily="34" charset="-122"/>
                  <a:ea typeface="Microsoft YaHei UI" panose="020B0503020204020204" pitchFamily="34" charset="-122"/>
                </a:rPr>
                <a:t>listen()</a:t>
              </a:r>
            </a:p>
          </p:txBody>
        </p:sp>
        <p:sp>
          <p:nvSpPr>
            <p:cNvPr id="8" name="AutoShape 8">
              <a:extLst>
                <a:ext uri="{FF2B5EF4-FFF2-40B4-BE49-F238E27FC236}">
                  <a16:creationId xmlns:a16="http://schemas.microsoft.com/office/drawing/2014/main" id="{873A5385-9C34-2B42-8A3E-EEB930A2A2EB}"/>
                </a:ext>
              </a:extLst>
            </p:cNvPr>
            <p:cNvSpPr>
              <a:spLocks noChangeArrowheads="1"/>
            </p:cNvSpPr>
            <p:nvPr/>
          </p:nvSpPr>
          <p:spPr bwMode="auto">
            <a:xfrm>
              <a:off x="3143251" y="3213101"/>
              <a:ext cx="1655763" cy="360363"/>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solidFill>
                    <a:srgbClr val="FFFF00"/>
                  </a:solidFill>
                  <a:latin typeface="Microsoft YaHei UI" panose="020B0503020204020204" pitchFamily="34" charset="-122"/>
                  <a:ea typeface="Microsoft YaHei UI" panose="020B0503020204020204" pitchFamily="34" charset="-122"/>
                </a:rPr>
                <a:t>accept()</a:t>
              </a:r>
            </a:p>
          </p:txBody>
        </p:sp>
        <p:sp>
          <p:nvSpPr>
            <p:cNvPr id="9" name="AutoShape 9">
              <a:extLst>
                <a:ext uri="{FF2B5EF4-FFF2-40B4-BE49-F238E27FC236}">
                  <a16:creationId xmlns:a16="http://schemas.microsoft.com/office/drawing/2014/main" id="{B399E0B9-673A-7241-8858-B049615E5DA7}"/>
                </a:ext>
              </a:extLst>
            </p:cNvPr>
            <p:cNvSpPr>
              <a:spLocks noChangeArrowheads="1"/>
            </p:cNvSpPr>
            <p:nvPr/>
          </p:nvSpPr>
          <p:spPr bwMode="auto">
            <a:xfrm>
              <a:off x="3143251" y="4508501"/>
              <a:ext cx="1655763" cy="360363"/>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solidFill>
                    <a:srgbClr val="FFFF00"/>
                  </a:solidFill>
                  <a:latin typeface="Microsoft YaHei UI" panose="020B0503020204020204" pitchFamily="34" charset="-122"/>
                  <a:ea typeface="Microsoft YaHei UI" panose="020B0503020204020204" pitchFamily="34" charset="-122"/>
                </a:rPr>
                <a:t>read()</a:t>
              </a:r>
            </a:p>
          </p:txBody>
        </p:sp>
        <p:sp>
          <p:nvSpPr>
            <p:cNvPr id="10" name="AutoShape 10">
              <a:extLst>
                <a:ext uri="{FF2B5EF4-FFF2-40B4-BE49-F238E27FC236}">
                  <a16:creationId xmlns:a16="http://schemas.microsoft.com/office/drawing/2014/main" id="{7DBA5D43-24D3-7247-840F-6CDDA4C67778}"/>
                </a:ext>
              </a:extLst>
            </p:cNvPr>
            <p:cNvSpPr>
              <a:spLocks noChangeArrowheads="1"/>
            </p:cNvSpPr>
            <p:nvPr/>
          </p:nvSpPr>
          <p:spPr bwMode="auto">
            <a:xfrm>
              <a:off x="3143251" y="5084763"/>
              <a:ext cx="1655763" cy="360362"/>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solidFill>
                    <a:srgbClr val="FFFF00"/>
                  </a:solidFill>
                  <a:latin typeface="Microsoft YaHei UI" panose="020B0503020204020204" pitchFamily="34" charset="-122"/>
                  <a:ea typeface="Microsoft YaHei UI" panose="020B0503020204020204" pitchFamily="34" charset="-122"/>
                </a:rPr>
                <a:t>write()</a:t>
              </a:r>
            </a:p>
          </p:txBody>
        </p:sp>
        <p:sp>
          <p:nvSpPr>
            <p:cNvPr id="11" name="AutoShape 11">
              <a:extLst>
                <a:ext uri="{FF2B5EF4-FFF2-40B4-BE49-F238E27FC236}">
                  <a16:creationId xmlns:a16="http://schemas.microsoft.com/office/drawing/2014/main" id="{470F8CB8-DDA4-5740-9CF0-BB46067C826C}"/>
                </a:ext>
              </a:extLst>
            </p:cNvPr>
            <p:cNvSpPr>
              <a:spLocks noChangeArrowheads="1"/>
            </p:cNvSpPr>
            <p:nvPr/>
          </p:nvSpPr>
          <p:spPr bwMode="auto">
            <a:xfrm>
              <a:off x="3143251" y="5661026"/>
              <a:ext cx="1655763" cy="360363"/>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dirty="0">
                  <a:solidFill>
                    <a:srgbClr val="FFFF00"/>
                  </a:solidFill>
                  <a:latin typeface="Microsoft YaHei UI" panose="020B0503020204020204" pitchFamily="34" charset="-122"/>
                  <a:ea typeface="Microsoft YaHei UI" panose="020B0503020204020204" pitchFamily="34" charset="-122"/>
                </a:rPr>
                <a:t>close()</a:t>
              </a:r>
            </a:p>
          </p:txBody>
        </p:sp>
        <p:sp>
          <p:nvSpPr>
            <p:cNvPr id="12" name="Line 13">
              <a:extLst>
                <a:ext uri="{FF2B5EF4-FFF2-40B4-BE49-F238E27FC236}">
                  <a16:creationId xmlns:a16="http://schemas.microsoft.com/office/drawing/2014/main" id="{6C95F1AF-B133-AF46-BE34-E47EEFD69B16}"/>
                </a:ext>
              </a:extLst>
            </p:cNvPr>
            <p:cNvSpPr>
              <a:spLocks noChangeShapeType="1"/>
            </p:cNvSpPr>
            <p:nvPr/>
          </p:nvSpPr>
          <p:spPr bwMode="auto">
            <a:xfrm>
              <a:off x="3935413" y="1844675"/>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13" name="Line 14">
              <a:extLst>
                <a:ext uri="{FF2B5EF4-FFF2-40B4-BE49-F238E27FC236}">
                  <a16:creationId xmlns:a16="http://schemas.microsoft.com/office/drawing/2014/main" id="{6BEDEDA1-B65F-CF47-976E-0B7BF25F2916}"/>
                </a:ext>
              </a:extLst>
            </p:cNvPr>
            <p:cNvSpPr>
              <a:spLocks noChangeShapeType="1"/>
            </p:cNvSpPr>
            <p:nvPr/>
          </p:nvSpPr>
          <p:spPr bwMode="auto">
            <a:xfrm>
              <a:off x="3935413" y="2420938"/>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14" name="Line 15">
              <a:extLst>
                <a:ext uri="{FF2B5EF4-FFF2-40B4-BE49-F238E27FC236}">
                  <a16:creationId xmlns:a16="http://schemas.microsoft.com/office/drawing/2014/main" id="{D276C82F-DFF1-6A4B-BFBB-51BED4140648}"/>
                </a:ext>
              </a:extLst>
            </p:cNvPr>
            <p:cNvSpPr>
              <a:spLocks noChangeShapeType="1"/>
            </p:cNvSpPr>
            <p:nvPr/>
          </p:nvSpPr>
          <p:spPr bwMode="auto">
            <a:xfrm>
              <a:off x="3935413" y="2997200"/>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15" name="Line 16">
              <a:extLst>
                <a:ext uri="{FF2B5EF4-FFF2-40B4-BE49-F238E27FC236}">
                  <a16:creationId xmlns:a16="http://schemas.microsoft.com/office/drawing/2014/main" id="{3ACF34CA-FC05-2E4D-99CF-2F79ED8BCB38}"/>
                </a:ext>
              </a:extLst>
            </p:cNvPr>
            <p:cNvSpPr>
              <a:spLocks noChangeShapeType="1"/>
            </p:cNvSpPr>
            <p:nvPr/>
          </p:nvSpPr>
          <p:spPr bwMode="auto">
            <a:xfrm>
              <a:off x="3935413" y="3571876"/>
              <a:ext cx="0" cy="936625"/>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16" name="Line 17">
              <a:extLst>
                <a:ext uri="{FF2B5EF4-FFF2-40B4-BE49-F238E27FC236}">
                  <a16:creationId xmlns:a16="http://schemas.microsoft.com/office/drawing/2014/main" id="{5322F40A-35D0-C246-BC66-CE56BDBEE122}"/>
                </a:ext>
              </a:extLst>
            </p:cNvPr>
            <p:cNvSpPr>
              <a:spLocks noChangeShapeType="1"/>
            </p:cNvSpPr>
            <p:nvPr/>
          </p:nvSpPr>
          <p:spPr bwMode="auto">
            <a:xfrm>
              <a:off x="3935413" y="4868863"/>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17" name="Line 18">
              <a:extLst>
                <a:ext uri="{FF2B5EF4-FFF2-40B4-BE49-F238E27FC236}">
                  <a16:creationId xmlns:a16="http://schemas.microsoft.com/office/drawing/2014/main" id="{F933357A-1A06-5345-AD9D-44A50B51CCA3}"/>
                </a:ext>
              </a:extLst>
            </p:cNvPr>
            <p:cNvSpPr>
              <a:spLocks noChangeShapeType="1"/>
            </p:cNvSpPr>
            <p:nvPr/>
          </p:nvSpPr>
          <p:spPr bwMode="auto">
            <a:xfrm>
              <a:off x="3935413" y="5445125"/>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18" name="Line 19">
              <a:extLst>
                <a:ext uri="{FF2B5EF4-FFF2-40B4-BE49-F238E27FC236}">
                  <a16:creationId xmlns:a16="http://schemas.microsoft.com/office/drawing/2014/main" id="{6F4CB05C-C9FF-0C43-B5A0-2FC6F9C6A6DA}"/>
                </a:ext>
              </a:extLst>
            </p:cNvPr>
            <p:cNvSpPr>
              <a:spLocks noChangeShapeType="1"/>
            </p:cNvSpPr>
            <p:nvPr/>
          </p:nvSpPr>
          <p:spPr bwMode="auto">
            <a:xfrm flipH="1">
              <a:off x="2854325" y="5516563"/>
              <a:ext cx="10810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19" name="Line 20">
              <a:extLst>
                <a:ext uri="{FF2B5EF4-FFF2-40B4-BE49-F238E27FC236}">
                  <a16:creationId xmlns:a16="http://schemas.microsoft.com/office/drawing/2014/main" id="{3A844E76-3525-AF47-9657-15A57ACE553C}"/>
                </a:ext>
              </a:extLst>
            </p:cNvPr>
            <p:cNvSpPr>
              <a:spLocks noChangeShapeType="1"/>
            </p:cNvSpPr>
            <p:nvPr/>
          </p:nvSpPr>
          <p:spPr bwMode="auto">
            <a:xfrm flipV="1">
              <a:off x="2854325" y="4292601"/>
              <a:ext cx="0" cy="12239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20" name="Line 21">
              <a:extLst>
                <a:ext uri="{FF2B5EF4-FFF2-40B4-BE49-F238E27FC236}">
                  <a16:creationId xmlns:a16="http://schemas.microsoft.com/office/drawing/2014/main" id="{23E173BA-E434-A944-87D1-1A4F730C3337}"/>
                </a:ext>
              </a:extLst>
            </p:cNvPr>
            <p:cNvSpPr>
              <a:spLocks noChangeShapeType="1"/>
            </p:cNvSpPr>
            <p:nvPr/>
          </p:nvSpPr>
          <p:spPr bwMode="auto">
            <a:xfrm>
              <a:off x="2854325" y="4292600"/>
              <a:ext cx="10810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30" name="Text Box 31">
              <a:extLst>
                <a:ext uri="{FF2B5EF4-FFF2-40B4-BE49-F238E27FC236}">
                  <a16:creationId xmlns:a16="http://schemas.microsoft.com/office/drawing/2014/main" id="{E7DD752D-AABC-B34E-84A3-E749F42C750E}"/>
                </a:ext>
              </a:extLst>
            </p:cNvPr>
            <p:cNvSpPr txBox="1">
              <a:spLocks noChangeArrowheads="1"/>
            </p:cNvSpPr>
            <p:nvPr/>
          </p:nvSpPr>
          <p:spPr bwMode="auto">
            <a:xfrm>
              <a:off x="3489444" y="3636260"/>
              <a:ext cx="1800493" cy="646331"/>
            </a:xfrm>
            <a:prstGeom prst="rect">
              <a:avLst/>
            </a:prstGeom>
            <a:noFill/>
            <a:ln>
              <a:noFill/>
            </a:ln>
            <a:effectLst/>
            <a:extLst>
              <a:ext uri="{909E8E84-426E-40DD-AFC4-6F175D3DCCD1}">
                <a14:hiddenFill xmlns:a14="http://schemas.microsoft.com/office/drawing/2010/main">
                  <a:solidFill>
                    <a:srgbClr val="33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dirty="0">
                  <a:latin typeface="Microsoft YaHei UI" panose="020B0503020204020204" pitchFamily="34" charset="-122"/>
                  <a:ea typeface="Microsoft YaHei UI" panose="020B0503020204020204" pitchFamily="34" charset="-122"/>
                </a:rPr>
                <a:t>阻塞，直到接收</a:t>
              </a:r>
            </a:p>
            <a:p>
              <a:pPr eaLnBrk="1" hangingPunct="1">
                <a:spcBef>
                  <a:spcPct val="0"/>
                </a:spcBef>
                <a:buClrTx/>
                <a:buSzTx/>
                <a:buFontTx/>
                <a:buNone/>
              </a:pPr>
              <a:r>
                <a:rPr lang="zh-CN" altLang="en-US" sz="1800" b="1" dirty="0">
                  <a:latin typeface="Microsoft YaHei UI" panose="020B0503020204020204" pitchFamily="34" charset="-122"/>
                  <a:ea typeface="Microsoft YaHei UI" panose="020B0503020204020204" pitchFamily="34" charset="-122"/>
                </a:rPr>
                <a:t>到客户连接请求</a:t>
              </a:r>
            </a:p>
          </p:txBody>
        </p:sp>
        <p:sp>
          <p:nvSpPr>
            <p:cNvPr id="39" name="Line 12">
              <a:extLst>
                <a:ext uri="{FF2B5EF4-FFF2-40B4-BE49-F238E27FC236}">
                  <a16:creationId xmlns:a16="http://schemas.microsoft.com/office/drawing/2014/main" id="{28D8BCE0-3480-E34F-BCE9-70AC7D6CDE20}"/>
                </a:ext>
              </a:extLst>
            </p:cNvPr>
            <p:cNvSpPr>
              <a:spLocks noChangeShapeType="1"/>
            </p:cNvSpPr>
            <p:nvPr/>
          </p:nvSpPr>
          <p:spPr bwMode="auto">
            <a:xfrm>
              <a:off x="3935413" y="1123951"/>
              <a:ext cx="0"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40" name="Line 20">
              <a:extLst>
                <a:ext uri="{FF2B5EF4-FFF2-40B4-BE49-F238E27FC236}">
                  <a16:creationId xmlns:a16="http://schemas.microsoft.com/office/drawing/2014/main" id="{95563CA3-3881-D14D-98DB-3F077BAA3E96}"/>
                </a:ext>
              </a:extLst>
            </p:cNvPr>
            <p:cNvSpPr>
              <a:spLocks noChangeShapeType="1"/>
            </p:cNvSpPr>
            <p:nvPr/>
          </p:nvSpPr>
          <p:spPr bwMode="auto">
            <a:xfrm flipV="1">
              <a:off x="2695701" y="3105148"/>
              <a:ext cx="2" cy="31488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41" name="Line 21">
              <a:extLst>
                <a:ext uri="{FF2B5EF4-FFF2-40B4-BE49-F238E27FC236}">
                  <a16:creationId xmlns:a16="http://schemas.microsoft.com/office/drawing/2014/main" id="{172A2C3A-8F4C-2044-9BE7-8D64AC1588B2}"/>
                </a:ext>
              </a:extLst>
            </p:cNvPr>
            <p:cNvSpPr>
              <a:spLocks noChangeShapeType="1"/>
            </p:cNvSpPr>
            <p:nvPr/>
          </p:nvSpPr>
          <p:spPr bwMode="auto">
            <a:xfrm>
              <a:off x="2695704" y="3105150"/>
              <a:ext cx="123970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42" name="Line 21">
              <a:extLst>
                <a:ext uri="{FF2B5EF4-FFF2-40B4-BE49-F238E27FC236}">
                  <a16:creationId xmlns:a16="http://schemas.microsoft.com/office/drawing/2014/main" id="{50809132-B6CF-2D47-BF37-DBE8798A5880}"/>
                </a:ext>
              </a:extLst>
            </p:cNvPr>
            <p:cNvSpPr>
              <a:spLocks noChangeShapeType="1"/>
            </p:cNvSpPr>
            <p:nvPr/>
          </p:nvSpPr>
          <p:spPr bwMode="auto">
            <a:xfrm>
              <a:off x="2695703" y="6247786"/>
              <a:ext cx="1239709" cy="0"/>
            </a:xfrm>
            <a:prstGeom prst="line">
              <a:avLst/>
            </a:prstGeom>
            <a:noFill/>
            <a:ln w="9525">
              <a:solidFill>
                <a:schemeClr val="tx1"/>
              </a:solidFill>
              <a:round/>
              <a:headEnd type="triangle"/>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43" name="Line 18">
              <a:extLst>
                <a:ext uri="{FF2B5EF4-FFF2-40B4-BE49-F238E27FC236}">
                  <a16:creationId xmlns:a16="http://schemas.microsoft.com/office/drawing/2014/main" id="{5B6956E3-E9EC-5548-ABF3-10F649BB26A3}"/>
                </a:ext>
              </a:extLst>
            </p:cNvPr>
            <p:cNvSpPr>
              <a:spLocks noChangeShapeType="1"/>
            </p:cNvSpPr>
            <p:nvPr/>
          </p:nvSpPr>
          <p:spPr bwMode="auto">
            <a:xfrm>
              <a:off x="3935412" y="6021389"/>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grpSp>
    </p:spTree>
    <p:extLst>
      <p:ext uri="{BB962C8B-B14F-4D97-AF65-F5344CB8AC3E}">
        <p14:creationId xmlns:p14="http://schemas.microsoft.com/office/powerpoint/2010/main" val="32160460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99FDC6-53CC-2C49-95BA-A8A5C5486011}"/>
              </a:ext>
            </a:extLst>
          </p:cNvPr>
          <p:cNvSpPr>
            <a:spLocks noGrp="1"/>
          </p:cNvSpPr>
          <p:nvPr>
            <p:ph type="title"/>
          </p:nvPr>
        </p:nvSpPr>
        <p:spPr>
          <a:xfrm>
            <a:off x="838200" y="267494"/>
            <a:ext cx="9808030" cy="788738"/>
          </a:xfrm>
        </p:spPr>
        <p:txBody>
          <a:bodyPr/>
          <a:lstStyle/>
          <a:p>
            <a:r>
              <a:rPr lang="zh-CN" altLang="en-US" dirty="0"/>
              <a:t>简单</a:t>
            </a:r>
            <a:r>
              <a:rPr lang="en-US" altLang="zh-CN" dirty="0"/>
              <a:t>UDP</a:t>
            </a:r>
            <a:r>
              <a:rPr lang="zh-CN" altLang="en-US" dirty="0"/>
              <a:t>循环服务器</a:t>
            </a:r>
            <a:r>
              <a:rPr lang="en-US" altLang="zh-CN" dirty="0"/>
              <a:t>Socket</a:t>
            </a:r>
            <a:r>
              <a:rPr lang="zh-CN" altLang="en-US" dirty="0"/>
              <a:t>编程基本步骤</a:t>
            </a:r>
            <a:endParaRPr kumimoji="1" lang="zh-CN" altLang="en-US" dirty="0"/>
          </a:p>
        </p:txBody>
      </p:sp>
      <p:sp>
        <p:nvSpPr>
          <p:cNvPr id="3" name="内容占位符 2">
            <a:extLst>
              <a:ext uri="{FF2B5EF4-FFF2-40B4-BE49-F238E27FC236}">
                <a16:creationId xmlns:a16="http://schemas.microsoft.com/office/drawing/2014/main" id="{985D422C-625B-8242-831A-D5D905F44FE7}"/>
              </a:ext>
            </a:extLst>
          </p:cNvPr>
          <p:cNvSpPr>
            <a:spLocks noGrp="1"/>
          </p:cNvSpPr>
          <p:nvPr>
            <p:ph idx="1"/>
          </p:nvPr>
        </p:nvSpPr>
        <p:spPr/>
        <p:txBody>
          <a:bodyPr/>
          <a:lstStyle/>
          <a:p>
            <a:pPr marL="609600" indent="-609600"/>
            <a:r>
              <a:rPr lang="zh-CN" altLang="en-US" dirty="0"/>
              <a:t>实现</a:t>
            </a:r>
            <a:r>
              <a:rPr lang="en-US" altLang="zh-CN" dirty="0"/>
              <a:t>UDP</a:t>
            </a:r>
            <a:r>
              <a:rPr lang="zh-CN" altLang="en-US" dirty="0"/>
              <a:t>套接字基本步骤分为服务器端和客户端两部分：</a:t>
            </a:r>
          </a:p>
          <a:p>
            <a:pPr marL="609600" indent="-609600"/>
            <a:r>
              <a:rPr lang="zh-CN" altLang="en-US" dirty="0"/>
              <a:t>服务器端</a:t>
            </a:r>
          </a:p>
          <a:p>
            <a:pPr marL="990600" lvl="1" indent="-533400">
              <a:buFont typeface="Wingdings" panose="05000000000000000000" pitchFamily="2" charset="2"/>
              <a:buAutoNum type="circleNumDbPlain"/>
            </a:pPr>
            <a:r>
              <a:rPr lang="zh-CN" altLang="en-US" dirty="0"/>
              <a:t>建立</a:t>
            </a:r>
            <a:r>
              <a:rPr lang="en-US" altLang="zh-CN" dirty="0"/>
              <a:t>UDP</a:t>
            </a:r>
            <a:r>
              <a:rPr lang="zh-CN" altLang="en-US" dirty="0"/>
              <a:t>套接字；</a:t>
            </a:r>
          </a:p>
          <a:p>
            <a:pPr marL="990600" lvl="1" indent="-533400">
              <a:buFont typeface="Wingdings" panose="05000000000000000000" pitchFamily="2" charset="2"/>
              <a:buAutoNum type="circleNumDbPlain"/>
            </a:pPr>
            <a:r>
              <a:rPr lang="zh-CN" altLang="en-US" dirty="0"/>
              <a:t>绑定套接字到特定地址；</a:t>
            </a:r>
          </a:p>
          <a:p>
            <a:pPr marL="990600" lvl="1" indent="-533400">
              <a:buFont typeface="Wingdings" panose="05000000000000000000" pitchFamily="2" charset="2"/>
              <a:buAutoNum type="circleNumDbPlain"/>
            </a:pPr>
            <a:r>
              <a:rPr lang="zh-CN" altLang="en-US" dirty="0"/>
              <a:t>等待并接收客户端信息；</a:t>
            </a:r>
          </a:p>
          <a:p>
            <a:pPr marL="990600" lvl="1" indent="-533400">
              <a:buFont typeface="Wingdings" panose="05000000000000000000" pitchFamily="2" charset="2"/>
              <a:buAutoNum type="circleNumDbPlain"/>
            </a:pPr>
            <a:r>
              <a:rPr lang="zh-CN" altLang="en-US" dirty="0"/>
              <a:t>处理客户端请求；</a:t>
            </a:r>
          </a:p>
          <a:p>
            <a:pPr marL="990600" lvl="1" indent="-533400">
              <a:buFont typeface="Wingdings" panose="05000000000000000000" pitchFamily="2" charset="2"/>
              <a:buAutoNum type="circleNumDbPlain"/>
            </a:pPr>
            <a:r>
              <a:rPr lang="zh-CN" altLang="en-US" dirty="0"/>
              <a:t>发送信息回客户端；</a:t>
            </a:r>
          </a:p>
          <a:p>
            <a:pPr marL="990600" lvl="1" indent="-533400">
              <a:buFont typeface="Wingdings" panose="05000000000000000000" pitchFamily="2" charset="2"/>
              <a:buAutoNum type="circleNumDbPlain"/>
            </a:pPr>
            <a:r>
              <a:rPr lang="zh-CN" altLang="en-US" dirty="0"/>
              <a:t>关闭套接字；</a:t>
            </a:r>
          </a:p>
          <a:p>
            <a:endParaRPr kumimoji="1" lang="zh-CN" altLang="en-US" dirty="0"/>
          </a:p>
        </p:txBody>
      </p:sp>
      <p:sp>
        <p:nvSpPr>
          <p:cNvPr id="4" name="内容占位符 2">
            <a:extLst>
              <a:ext uri="{FF2B5EF4-FFF2-40B4-BE49-F238E27FC236}">
                <a16:creationId xmlns:a16="http://schemas.microsoft.com/office/drawing/2014/main" id="{0A1D0A81-4A97-4A4F-A8E8-811EECCB3793}"/>
              </a:ext>
            </a:extLst>
          </p:cNvPr>
          <p:cNvSpPr txBox="1">
            <a:spLocks/>
          </p:cNvSpPr>
          <p:nvPr/>
        </p:nvSpPr>
        <p:spPr>
          <a:xfrm>
            <a:off x="6511213" y="1975916"/>
            <a:ext cx="4641979" cy="2906168"/>
          </a:xfrm>
          <a:prstGeom prst="rect">
            <a:avLst/>
          </a:prstGeom>
        </p:spPr>
        <p:txBody>
          <a:bodyPr vert="horz" lIns="91440" tIns="45720" rIns="91440" bIns="45720" rtlCol="0">
            <a:normAutofit/>
          </a:bodyPr>
          <a:lstStyle>
            <a:lvl1pPr marL="228600" indent="-228600" algn="just"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just"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just"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r>
              <a:rPr lang="zh-CN" altLang="en-US" dirty="0"/>
              <a:t>客户端步骤</a:t>
            </a:r>
          </a:p>
          <a:p>
            <a:pPr marL="990600" lvl="1" indent="-533400">
              <a:buFont typeface="Wingdings" panose="05000000000000000000" pitchFamily="2" charset="2"/>
              <a:buAutoNum type="circleNumDbPlain"/>
            </a:pPr>
            <a:r>
              <a:rPr lang="zh-CN" altLang="en-US" dirty="0"/>
              <a:t>建立</a:t>
            </a:r>
            <a:r>
              <a:rPr lang="en-US" altLang="zh-CN" dirty="0"/>
              <a:t>UDP</a:t>
            </a:r>
            <a:r>
              <a:rPr lang="zh-CN" altLang="en-US" dirty="0"/>
              <a:t>套接字；</a:t>
            </a:r>
          </a:p>
          <a:p>
            <a:pPr marL="990600" lvl="1" indent="-533400">
              <a:buFont typeface="Wingdings" panose="05000000000000000000" pitchFamily="2" charset="2"/>
              <a:buAutoNum type="circleNumDbPlain"/>
            </a:pPr>
            <a:r>
              <a:rPr lang="zh-CN" altLang="en-US" dirty="0"/>
              <a:t>发送信息给服务器；</a:t>
            </a:r>
          </a:p>
          <a:p>
            <a:pPr marL="990600" lvl="1" indent="-533400">
              <a:buFont typeface="Wingdings" panose="05000000000000000000" pitchFamily="2" charset="2"/>
              <a:buAutoNum type="circleNumDbPlain"/>
            </a:pPr>
            <a:r>
              <a:rPr lang="zh-CN" altLang="en-US" dirty="0"/>
              <a:t>接收来自服务器的信息；</a:t>
            </a:r>
          </a:p>
          <a:p>
            <a:pPr marL="990600" lvl="1" indent="-533400">
              <a:buFont typeface="Wingdings" panose="05000000000000000000" pitchFamily="2" charset="2"/>
              <a:buAutoNum type="circleNumDbPlain"/>
            </a:pPr>
            <a:r>
              <a:rPr lang="zh-CN" altLang="en-US" dirty="0"/>
              <a:t>关闭套接字</a:t>
            </a:r>
          </a:p>
          <a:p>
            <a:endParaRPr kumimoji="1" lang="zh-CN" altLang="en-US" dirty="0"/>
          </a:p>
        </p:txBody>
      </p:sp>
    </p:spTree>
    <p:extLst>
      <p:ext uri="{BB962C8B-B14F-4D97-AF65-F5344CB8AC3E}">
        <p14:creationId xmlns:p14="http://schemas.microsoft.com/office/powerpoint/2010/main" val="2587681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B95FDD-2AB6-DA4D-A63B-EDF8D89E29E3}"/>
              </a:ext>
            </a:extLst>
          </p:cNvPr>
          <p:cNvSpPr>
            <a:spLocks noGrp="1"/>
          </p:cNvSpPr>
          <p:nvPr>
            <p:ph type="title"/>
          </p:nvPr>
        </p:nvSpPr>
        <p:spPr>
          <a:xfrm>
            <a:off x="838199" y="343694"/>
            <a:ext cx="9808029" cy="788738"/>
          </a:xfrm>
        </p:spPr>
        <p:txBody>
          <a:bodyPr/>
          <a:lstStyle/>
          <a:p>
            <a:r>
              <a:rPr lang="zh-CN" altLang="en-US" dirty="0"/>
              <a:t>简单</a:t>
            </a:r>
            <a:r>
              <a:rPr lang="en-US" altLang="zh-CN" dirty="0"/>
              <a:t>UDP</a:t>
            </a:r>
            <a:r>
              <a:rPr lang="zh-CN" altLang="en-US" dirty="0"/>
              <a:t>循环服务器</a:t>
            </a:r>
            <a:r>
              <a:rPr lang="en-US" altLang="zh-CN" dirty="0"/>
              <a:t>Socket</a:t>
            </a:r>
            <a:r>
              <a:rPr lang="zh-CN" altLang="en-US" dirty="0"/>
              <a:t>编程基本步骤</a:t>
            </a:r>
            <a:endParaRPr kumimoji="1" lang="zh-CN" altLang="en-US" dirty="0"/>
          </a:p>
        </p:txBody>
      </p:sp>
      <p:sp>
        <p:nvSpPr>
          <p:cNvPr id="4" name="Line 12">
            <a:extLst>
              <a:ext uri="{FF2B5EF4-FFF2-40B4-BE49-F238E27FC236}">
                <a16:creationId xmlns:a16="http://schemas.microsoft.com/office/drawing/2014/main" id="{62154DAF-A4FE-C743-B07E-2C9ED2F36F62}"/>
              </a:ext>
            </a:extLst>
          </p:cNvPr>
          <p:cNvSpPr>
            <a:spLocks noChangeShapeType="1"/>
          </p:cNvSpPr>
          <p:nvPr/>
        </p:nvSpPr>
        <p:spPr bwMode="auto">
          <a:xfrm>
            <a:off x="3792538" y="1268413"/>
            <a:ext cx="0" cy="360362"/>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5" name="AutoShape 22">
            <a:extLst>
              <a:ext uri="{FF2B5EF4-FFF2-40B4-BE49-F238E27FC236}">
                <a16:creationId xmlns:a16="http://schemas.microsoft.com/office/drawing/2014/main" id="{DF2DB0E5-8AD3-3A46-9C4A-51D6EAC6D337}"/>
              </a:ext>
            </a:extLst>
          </p:cNvPr>
          <p:cNvSpPr>
            <a:spLocks noChangeArrowheads="1"/>
          </p:cNvSpPr>
          <p:nvPr/>
        </p:nvSpPr>
        <p:spPr bwMode="auto">
          <a:xfrm>
            <a:off x="7248526" y="2995613"/>
            <a:ext cx="1655763" cy="360362"/>
          </a:xfrm>
          <a:prstGeom prst="roundRect">
            <a:avLst>
              <a:gd name="adj" fmla="val 16667"/>
            </a:avLst>
          </a:prstGeom>
          <a:noFill/>
          <a:ln w="9525">
            <a:solidFill>
              <a:schemeClr val="tx1"/>
            </a:solidFill>
            <a:round/>
            <a:headEnd/>
            <a:tailEnd/>
          </a:ln>
          <a:effectLst/>
        </p:spPr>
        <p:txBody>
          <a:bodyPr wrap="none" anchor="ctr"/>
          <a:lstStyle/>
          <a:p>
            <a:pPr algn="ctr"/>
            <a:r>
              <a:rPr lang="en-US" altLang="zh-CN" sz="2000" dirty="0">
                <a:solidFill>
                  <a:schemeClr val="tx2"/>
                </a:solidFill>
                <a:latin typeface="Comic Sans MS" charset="0"/>
                <a:ea typeface="宋体" charset="-122"/>
              </a:rPr>
              <a:t>socket()</a:t>
            </a:r>
          </a:p>
        </p:txBody>
      </p:sp>
      <p:sp>
        <p:nvSpPr>
          <p:cNvPr id="6" name="AutoShape 24">
            <a:extLst>
              <a:ext uri="{FF2B5EF4-FFF2-40B4-BE49-F238E27FC236}">
                <a16:creationId xmlns:a16="http://schemas.microsoft.com/office/drawing/2014/main" id="{CCECAFDC-46C8-B04C-91B8-664309A05155}"/>
              </a:ext>
            </a:extLst>
          </p:cNvPr>
          <p:cNvSpPr>
            <a:spLocks noChangeArrowheads="1"/>
          </p:cNvSpPr>
          <p:nvPr/>
        </p:nvSpPr>
        <p:spPr bwMode="auto">
          <a:xfrm>
            <a:off x="7248526" y="3789363"/>
            <a:ext cx="1655763" cy="360362"/>
          </a:xfrm>
          <a:prstGeom prst="roundRect">
            <a:avLst>
              <a:gd name="adj" fmla="val 16667"/>
            </a:avLst>
          </a:prstGeom>
          <a:noFill/>
          <a:ln w="9525">
            <a:solidFill>
              <a:schemeClr val="tx1"/>
            </a:solidFill>
            <a:round/>
            <a:headEnd/>
            <a:tailEnd/>
          </a:ln>
          <a:effectLst/>
        </p:spPr>
        <p:txBody>
          <a:bodyPr wrap="none" anchor="ctr"/>
          <a:lstStyle/>
          <a:p>
            <a:pPr algn="ctr"/>
            <a:r>
              <a:rPr lang="en-US" altLang="zh-CN" sz="2000" dirty="0" err="1">
                <a:solidFill>
                  <a:schemeClr val="tx2"/>
                </a:solidFill>
                <a:latin typeface="Comic Sans MS" charset="0"/>
                <a:ea typeface="宋体" charset="-122"/>
              </a:rPr>
              <a:t>sendto</a:t>
            </a:r>
            <a:r>
              <a:rPr lang="en-US" altLang="zh-CN" sz="2000" dirty="0">
                <a:solidFill>
                  <a:schemeClr val="tx2"/>
                </a:solidFill>
                <a:latin typeface="Comic Sans MS" charset="0"/>
                <a:ea typeface="宋体" charset="-122"/>
              </a:rPr>
              <a:t>()</a:t>
            </a:r>
          </a:p>
        </p:txBody>
      </p:sp>
      <p:sp>
        <p:nvSpPr>
          <p:cNvPr id="7" name="AutoShape 25">
            <a:extLst>
              <a:ext uri="{FF2B5EF4-FFF2-40B4-BE49-F238E27FC236}">
                <a16:creationId xmlns:a16="http://schemas.microsoft.com/office/drawing/2014/main" id="{6F52783B-149B-A44D-80A8-4E2C857475A4}"/>
              </a:ext>
            </a:extLst>
          </p:cNvPr>
          <p:cNvSpPr>
            <a:spLocks noChangeArrowheads="1"/>
          </p:cNvSpPr>
          <p:nvPr/>
        </p:nvSpPr>
        <p:spPr bwMode="auto">
          <a:xfrm>
            <a:off x="7248526" y="5013326"/>
            <a:ext cx="1655763" cy="360363"/>
          </a:xfrm>
          <a:prstGeom prst="roundRect">
            <a:avLst>
              <a:gd name="adj" fmla="val 16667"/>
            </a:avLst>
          </a:prstGeom>
          <a:noFill/>
          <a:ln w="9525">
            <a:solidFill>
              <a:schemeClr val="tx1"/>
            </a:solidFill>
            <a:round/>
            <a:headEnd/>
            <a:tailEnd/>
          </a:ln>
          <a:effectLst/>
        </p:spPr>
        <p:txBody>
          <a:bodyPr wrap="none" anchor="ctr"/>
          <a:lstStyle/>
          <a:p>
            <a:pPr algn="ctr"/>
            <a:r>
              <a:rPr lang="en-US" altLang="zh-CN" sz="2000" dirty="0" err="1">
                <a:solidFill>
                  <a:schemeClr val="tx2"/>
                </a:solidFill>
                <a:latin typeface="Comic Sans MS" charset="0"/>
                <a:ea typeface="宋体" charset="-122"/>
              </a:rPr>
              <a:t>recvfrom</a:t>
            </a:r>
            <a:r>
              <a:rPr lang="en-US" altLang="zh-CN" sz="2000" dirty="0">
                <a:solidFill>
                  <a:schemeClr val="tx2"/>
                </a:solidFill>
                <a:latin typeface="Comic Sans MS" charset="0"/>
                <a:ea typeface="宋体" charset="-122"/>
              </a:rPr>
              <a:t>()</a:t>
            </a:r>
          </a:p>
        </p:txBody>
      </p:sp>
      <p:sp>
        <p:nvSpPr>
          <p:cNvPr id="8" name="AutoShape 26">
            <a:extLst>
              <a:ext uri="{FF2B5EF4-FFF2-40B4-BE49-F238E27FC236}">
                <a16:creationId xmlns:a16="http://schemas.microsoft.com/office/drawing/2014/main" id="{3584E9AF-135D-A749-BC68-4642B098B914}"/>
              </a:ext>
            </a:extLst>
          </p:cNvPr>
          <p:cNvSpPr>
            <a:spLocks noChangeArrowheads="1"/>
          </p:cNvSpPr>
          <p:nvPr/>
        </p:nvSpPr>
        <p:spPr bwMode="auto">
          <a:xfrm>
            <a:off x="7248526" y="5805488"/>
            <a:ext cx="1655763" cy="360362"/>
          </a:xfrm>
          <a:prstGeom prst="roundRect">
            <a:avLst>
              <a:gd name="adj" fmla="val 16667"/>
            </a:avLst>
          </a:prstGeom>
          <a:noFill/>
          <a:ln w="9525">
            <a:solidFill>
              <a:schemeClr val="tx1"/>
            </a:solidFill>
            <a:round/>
            <a:headEnd/>
            <a:tailEnd/>
          </a:ln>
          <a:effectLst/>
        </p:spPr>
        <p:txBody>
          <a:bodyPr wrap="none" anchor="ctr"/>
          <a:lstStyle/>
          <a:p>
            <a:pPr algn="ctr"/>
            <a:r>
              <a:rPr lang="en-US" altLang="zh-CN" sz="2000">
                <a:solidFill>
                  <a:schemeClr val="tx2"/>
                </a:solidFill>
                <a:latin typeface="Comic Sans MS" charset="0"/>
                <a:ea typeface="宋体" charset="-122"/>
              </a:rPr>
              <a:t>close()</a:t>
            </a:r>
          </a:p>
        </p:txBody>
      </p:sp>
      <p:sp>
        <p:nvSpPr>
          <p:cNvPr id="9" name="Line 27">
            <a:extLst>
              <a:ext uri="{FF2B5EF4-FFF2-40B4-BE49-F238E27FC236}">
                <a16:creationId xmlns:a16="http://schemas.microsoft.com/office/drawing/2014/main" id="{9CC0CA5A-0666-0C41-B25D-010ACF3D2CA8}"/>
              </a:ext>
            </a:extLst>
          </p:cNvPr>
          <p:cNvSpPr>
            <a:spLocks noChangeShapeType="1"/>
          </p:cNvSpPr>
          <p:nvPr/>
        </p:nvSpPr>
        <p:spPr bwMode="auto">
          <a:xfrm>
            <a:off x="8040688" y="3355975"/>
            <a:ext cx="0" cy="433388"/>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10" name="Line 29">
            <a:extLst>
              <a:ext uri="{FF2B5EF4-FFF2-40B4-BE49-F238E27FC236}">
                <a16:creationId xmlns:a16="http://schemas.microsoft.com/office/drawing/2014/main" id="{635F72FF-C825-0446-8DD6-3D0CEB4F4D68}"/>
              </a:ext>
            </a:extLst>
          </p:cNvPr>
          <p:cNvSpPr>
            <a:spLocks noChangeShapeType="1"/>
          </p:cNvSpPr>
          <p:nvPr/>
        </p:nvSpPr>
        <p:spPr bwMode="auto">
          <a:xfrm>
            <a:off x="8040688" y="4149725"/>
            <a:ext cx="0" cy="8636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11" name="Line 30">
            <a:extLst>
              <a:ext uri="{FF2B5EF4-FFF2-40B4-BE49-F238E27FC236}">
                <a16:creationId xmlns:a16="http://schemas.microsoft.com/office/drawing/2014/main" id="{45387921-C8F8-5345-9573-ACDCEC20DD98}"/>
              </a:ext>
            </a:extLst>
          </p:cNvPr>
          <p:cNvSpPr>
            <a:spLocks noChangeShapeType="1"/>
          </p:cNvSpPr>
          <p:nvPr/>
        </p:nvSpPr>
        <p:spPr bwMode="auto">
          <a:xfrm>
            <a:off x="8040688" y="5373688"/>
            <a:ext cx="0" cy="4318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12" name="Line 32">
            <a:extLst>
              <a:ext uri="{FF2B5EF4-FFF2-40B4-BE49-F238E27FC236}">
                <a16:creationId xmlns:a16="http://schemas.microsoft.com/office/drawing/2014/main" id="{B36CFA48-23CA-4A47-83A1-21B0874C8CBC}"/>
              </a:ext>
            </a:extLst>
          </p:cNvPr>
          <p:cNvSpPr>
            <a:spLocks noChangeShapeType="1"/>
          </p:cNvSpPr>
          <p:nvPr/>
        </p:nvSpPr>
        <p:spPr bwMode="auto">
          <a:xfrm>
            <a:off x="8040688" y="2636838"/>
            <a:ext cx="0" cy="360362"/>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13" name="Rectangle 33">
            <a:extLst>
              <a:ext uri="{FF2B5EF4-FFF2-40B4-BE49-F238E27FC236}">
                <a16:creationId xmlns:a16="http://schemas.microsoft.com/office/drawing/2014/main" id="{6B03E109-FBDC-1F46-BB5F-23BC86874A81}"/>
              </a:ext>
            </a:extLst>
          </p:cNvPr>
          <p:cNvSpPr>
            <a:spLocks noChangeArrowheads="1"/>
          </p:cNvSpPr>
          <p:nvPr/>
        </p:nvSpPr>
        <p:spPr bwMode="auto">
          <a:xfrm>
            <a:off x="6959601" y="2492376"/>
            <a:ext cx="2449513" cy="3889375"/>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endParaRPr lang="zh-CN" altLang="en-US"/>
          </a:p>
        </p:txBody>
      </p:sp>
      <p:sp>
        <p:nvSpPr>
          <p:cNvPr id="14" name="Line 34">
            <a:extLst>
              <a:ext uri="{FF2B5EF4-FFF2-40B4-BE49-F238E27FC236}">
                <a16:creationId xmlns:a16="http://schemas.microsoft.com/office/drawing/2014/main" id="{C7A3BF40-6B11-3342-B8F9-9DC8B7960C6E}"/>
              </a:ext>
            </a:extLst>
          </p:cNvPr>
          <p:cNvSpPr>
            <a:spLocks noChangeShapeType="1"/>
          </p:cNvSpPr>
          <p:nvPr/>
        </p:nvSpPr>
        <p:spPr bwMode="auto">
          <a:xfrm>
            <a:off x="5087939" y="4005263"/>
            <a:ext cx="2160587"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15" name="Line 36">
            <a:extLst>
              <a:ext uri="{FF2B5EF4-FFF2-40B4-BE49-F238E27FC236}">
                <a16:creationId xmlns:a16="http://schemas.microsoft.com/office/drawing/2014/main" id="{126B83CE-72F7-9243-9DFA-4C186070CFC5}"/>
              </a:ext>
            </a:extLst>
          </p:cNvPr>
          <p:cNvSpPr>
            <a:spLocks noChangeShapeType="1"/>
          </p:cNvSpPr>
          <p:nvPr/>
        </p:nvSpPr>
        <p:spPr bwMode="auto">
          <a:xfrm>
            <a:off x="4727576" y="5157788"/>
            <a:ext cx="24495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16" name="Line 37">
            <a:extLst>
              <a:ext uri="{FF2B5EF4-FFF2-40B4-BE49-F238E27FC236}">
                <a16:creationId xmlns:a16="http://schemas.microsoft.com/office/drawing/2014/main" id="{D3DDFB51-5B7A-B04B-A9B0-AA5509EE6874}"/>
              </a:ext>
            </a:extLst>
          </p:cNvPr>
          <p:cNvSpPr>
            <a:spLocks noChangeShapeType="1"/>
          </p:cNvSpPr>
          <p:nvPr/>
        </p:nvSpPr>
        <p:spPr bwMode="auto">
          <a:xfrm>
            <a:off x="4727576" y="6021388"/>
            <a:ext cx="244951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17" name="Text Box 39">
            <a:extLst>
              <a:ext uri="{FF2B5EF4-FFF2-40B4-BE49-F238E27FC236}">
                <a16:creationId xmlns:a16="http://schemas.microsoft.com/office/drawing/2014/main" id="{BFFA2AB1-85C4-924B-9347-A96E5364F2FB}"/>
              </a:ext>
            </a:extLst>
          </p:cNvPr>
          <p:cNvSpPr txBox="1">
            <a:spLocks noChangeArrowheads="1"/>
          </p:cNvSpPr>
          <p:nvPr/>
        </p:nvSpPr>
        <p:spPr bwMode="auto">
          <a:xfrm>
            <a:off x="9406236" y="3573464"/>
            <a:ext cx="461665" cy="1272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spcBef>
                <a:spcPct val="20000"/>
              </a:spcBef>
              <a:buFont typeface="Wingdings" panose="05000000000000000000" pitchFamily="2" charset="2"/>
              <a:buChar char="n"/>
              <a:defRPr sz="32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0">
                <a:ea typeface="宋体" panose="02010600030101010101" pitchFamily="2" charset="-122"/>
              </a:rPr>
              <a:t>UDP</a:t>
            </a:r>
            <a:r>
              <a:rPr lang="zh-CN" altLang="en-US" sz="1800" b="0">
                <a:ea typeface="宋体" panose="02010600030101010101" pitchFamily="2" charset="-122"/>
              </a:rPr>
              <a:t>客户端</a:t>
            </a:r>
          </a:p>
        </p:txBody>
      </p:sp>
      <p:sp>
        <p:nvSpPr>
          <p:cNvPr id="18" name="Rectangle 4">
            <a:extLst>
              <a:ext uri="{FF2B5EF4-FFF2-40B4-BE49-F238E27FC236}">
                <a16:creationId xmlns:a16="http://schemas.microsoft.com/office/drawing/2014/main" id="{DD54EF7C-79BC-F342-B374-0D325C24A08F}"/>
              </a:ext>
            </a:extLst>
          </p:cNvPr>
          <p:cNvSpPr>
            <a:spLocks noChangeArrowheads="1"/>
          </p:cNvSpPr>
          <p:nvPr/>
        </p:nvSpPr>
        <p:spPr bwMode="auto">
          <a:xfrm>
            <a:off x="2424114" y="1412876"/>
            <a:ext cx="2879725" cy="4968875"/>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endParaRPr lang="zh-CN" altLang="en-US"/>
          </a:p>
        </p:txBody>
      </p:sp>
      <p:sp>
        <p:nvSpPr>
          <p:cNvPr id="19" name="Text Box 38">
            <a:extLst>
              <a:ext uri="{FF2B5EF4-FFF2-40B4-BE49-F238E27FC236}">
                <a16:creationId xmlns:a16="http://schemas.microsoft.com/office/drawing/2014/main" id="{1A9A684F-88BD-E943-8E8C-9A9A783AC284}"/>
              </a:ext>
            </a:extLst>
          </p:cNvPr>
          <p:cNvSpPr txBox="1">
            <a:spLocks noChangeArrowheads="1"/>
          </p:cNvSpPr>
          <p:nvPr/>
        </p:nvSpPr>
        <p:spPr bwMode="auto">
          <a:xfrm>
            <a:off x="1844974" y="2159000"/>
            <a:ext cx="461665" cy="1502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spcBef>
                <a:spcPct val="20000"/>
              </a:spcBef>
              <a:buFont typeface="Wingdings" panose="05000000000000000000" pitchFamily="2" charset="2"/>
              <a:buChar char="n"/>
              <a:defRPr sz="32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0" dirty="0">
                <a:ea typeface="宋体" panose="02010600030101010101" pitchFamily="2" charset="-122"/>
              </a:rPr>
              <a:t>UDP</a:t>
            </a:r>
            <a:r>
              <a:rPr lang="zh-CN" altLang="en-US" sz="1800" b="0" dirty="0">
                <a:ea typeface="宋体" panose="02010600030101010101" pitchFamily="2" charset="-122"/>
              </a:rPr>
              <a:t>服务器端</a:t>
            </a:r>
          </a:p>
        </p:txBody>
      </p:sp>
      <p:grpSp>
        <p:nvGrpSpPr>
          <p:cNvPr id="20" name="组合 19">
            <a:extLst>
              <a:ext uri="{FF2B5EF4-FFF2-40B4-BE49-F238E27FC236}">
                <a16:creationId xmlns:a16="http://schemas.microsoft.com/office/drawing/2014/main" id="{1FDBC767-A2F2-5048-9ACC-D0EB73B56AF4}"/>
              </a:ext>
            </a:extLst>
          </p:cNvPr>
          <p:cNvGrpSpPr/>
          <p:nvPr/>
        </p:nvGrpSpPr>
        <p:grpSpPr>
          <a:xfrm>
            <a:off x="2711450" y="1628776"/>
            <a:ext cx="2496860" cy="4537074"/>
            <a:chOff x="2711450" y="1628776"/>
            <a:chExt cx="2496860" cy="4537074"/>
          </a:xfrm>
        </p:grpSpPr>
        <p:sp>
          <p:nvSpPr>
            <p:cNvPr id="21" name="AutoShape 5">
              <a:extLst>
                <a:ext uri="{FF2B5EF4-FFF2-40B4-BE49-F238E27FC236}">
                  <a16:creationId xmlns:a16="http://schemas.microsoft.com/office/drawing/2014/main" id="{F490583F-B0FE-664B-A8FA-A2183200459B}"/>
                </a:ext>
              </a:extLst>
            </p:cNvPr>
            <p:cNvSpPr>
              <a:spLocks noChangeArrowheads="1"/>
            </p:cNvSpPr>
            <p:nvPr/>
          </p:nvSpPr>
          <p:spPr bwMode="auto">
            <a:xfrm>
              <a:off x="3000376" y="1628776"/>
              <a:ext cx="1655763" cy="360363"/>
            </a:xfrm>
            <a:prstGeom prst="roundRect">
              <a:avLst>
                <a:gd name="adj" fmla="val 16667"/>
              </a:avLst>
            </a:prstGeom>
            <a:noFill/>
            <a:ln w="9525">
              <a:solidFill>
                <a:schemeClr val="tx1"/>
              </a:solidFill>
              <a:round/>
              <a:headEnd/>
              <a:tailEnd/>
            </a:ln>
            <a:effec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en-US" altLang="zh-CN" sz="2000" dirty="0">
                  <a:solidFill>
                    <a:schemeClr val="tx2"/>
                  </a:solidFill>
                  <a:latin typeface="Comic Sans MS" charset="0"/>
                </a:rPr>
                <a:t>socket()</a:t>
              </a:r>
            </a:p>
          </p:txBody>
        </p:sp>
        <p:sp>
          <p:nvSpPr>
            <p:cNvPr id="22" name="AutoShape 6">
              <a:extLst>
                <a:ext uri="{FF2B5EF4-FFF2-40B4-BE49-F238E27FC236}">
                  <a16:creationId xmlns:a16="http://schemas.microsoft.com/office/drawing/2014/main" id="{2FEA68ED-6032-A044-9A2D-411791D81974}"/>
                </a:ext>
              </a:extLst>
            </p:cNvPr>
            <p:cNvSpPr>
              <a:spLocks noChangeArrowheads="1"/>
            </p:cNvSpPr>
            <p:nvPr/>
          </p:nvSpPr>
          <p:spPr bwMode="auto">
            <a:xfrm>
              <a:off x="3000376" y="2349501"/>
              <a:ext cx="1655763" cy="360363"/>
            </a:xfrm>
            <a:prstGeom prst="roundRect">
              <a:avLst>
                <a:gd name="adj" fmla="val 16667"/>
              </a:avLst>
            </a:prstGeom>
            <a:noFill/>
            <a:ln w="9525">
              <a:solidFill>
                <a:schemeClr val="tx1"/>
              </a:solidFill>
              <a:round/>
              <a:headEnd/>
              <a:tailEnd/>
            </a:ln>
            <a:effectLst/>
          </p:spPr>
          <p:txBody>
            <a:bodyPr wrap="none" anchor="ctr"/>
            <a:lstStyle/>
            <a:p>
              <a:pPr algn="ctr"/>
              <a:r>
                <a:rPr lang="en-US" altLang="zh-CN" sz="2000">
                  <a:solidFill>
                    <a:schemeClr val="tx2"/>
                  </a:solidFill>
                  <a:latin typeface="Comic Sans MS" charset="0"/>
                  <a:ea typeface="宋体" charset="-122"/>
                </a:rPr>
                <a:t>bind()</a:t>
              </a:r>
            </a:p>
          </p:txBody>
        </p:sp>
        <p:sp>
          <p:nvSpPr>
            <p:cNvPr id="23" name="AutoShape 10">
              <a:extLst>
                <a:ext uri="{FF2B5EF4-FFF2-40B4-BE49-F238E27FC236}">
                  <a16:creationId xmlns:a16="http://schemas.microsoft.com/office/drawing/2014/main" id="{D984DD7B-2A07-D149-9554-0AC946536A96}"/>
                </a:ext>
              </a:extLst>
            </p:cNvPr>
            <p:cNvSpPr>
              <a:spLocks noChangeArrowheads="1"/>
            </p:cNvSpPr>
            <p:nvPr/>
          </p:nvSpPr>
          <p:spPr bwMode="auto">
            <a:xfrm>
              <a:off x="3000376" y="5013326"/>
              <a:ext cx="1655763" cy="360363"/>
            </a:xfrm>
            <a:prstGeom prst="roundRect">
              <a:avLst>
                <a:gd name="adj" fmla="val 16667"/>
              </a:avLst>
            </a:prstGeom>
            <a:noFill/>
            <a:ln w="9525">
              <a:solidFill>
                <a:schemeClr val="tx1"/>
              </a:solidFill>
              <a:round/>
              <a:headEnd/>
              <a:tailEnd/>
            </a:ln>
            <a:effectLst/>
          </p:spPr>
          <p:txBody>
            <a:bodyPr wrap="none" anchor="ctr"/>
            <a:lstStyle/>
            <a:p>
              <a:pPr algn="ctr"/>
              <a:r>
                <a:rPr lang="en-US" altLang="zh-CN" sz="2000">
                  <a:solidFill>
                    <a:schemeClr val="tx2"/>
                  </a:solidFill>
                  <a:latin typeface="Comic Sans MS" charset="0"/>
                  <a:ea typeface="宋体" charset="-122"/>
                </a:rPr>
                <a:t>sendto()</a:t>
              </a:r>
            </a:p>
          </p:txBody>
        </p:sp>
        <p:sp>
          <p:nvSpPr>
            <p:cNvPr id="24" name="AutoShape 11">
              <a:extLst>
                <a:ext uri="{FF2B5EF4-FFF2-40B4-BE49-F238E27FC236}">
                  <a16:creationId xmlns:a16="http://schemas.microsoft.com/office/drawing/2014/main" id="{519E9570-0981-E243-9F65-8806AD3EC08B}"/>
                </a:ext>
              </a:extLst>
            </p:cNvPr>
            <p:cNvSpPr>
              <a:spLocks noChangeArrowheads="1"/>
            </p:cNvSpPr>
            <p:nvPr/>
          </p:nvSpPr>
          <p:spPr bwMode="auto">
            <a:xfrm>
              <a:off x="3000376" y="5805488"/>
              <a:ext cx="1655763" cy="360362"/>
            </a:xfrm>
            <a:prstGeom prst="roundRect">
              <a:avLst>
                <a:gd name="adj" fmla="val 16667"/>
              </a:avLst>
            </a:prstGeom>
            <a:noFill/>
            <a:ln w="9525">
              <a:solidFill>
                <a:schemeClr val="tx1"/>
              </a:solidFill>
              <a:round/>
              <a:headEnd/>
              <a:tailEnd/>
            </a:ln>
            <a:effectLst/>
          </p:spPr>
          <p:txBody>
            <a:bodyPr wrap="none" anchor="ctr"/>
            <a:lstStyle/>
            <a:p>
              <a:pPr algn="ctr"/>
              <a:r>
                <a:rPr lang="en-US" altLang="zh-CN" sz="2000">
                  <a:solidFill>
                    <a:schemeClr val="tx2"/>
                  </a:solidFill>
                  <a:latin typeface="Comic Sans MS" charset="0"/>
                  <a:ea typeface="宋体" charset="-122"/>
                </a:rPr>
                <a:t>close()</a:t>
              </a:r>
            </a:p>
          </p:txBody>
        </p:sp>
        <p:sp>
          <p:nvSpPr>
            <p:cNvPr id="25" name="Line 13">
              <a:extLst>
                <a:ext uri="{FF2B5EF4-FFF2-40B4-BE49-F238E27FC236}">
                  <a16:creationId xmlns:a16="http://schemas.microsoft.com/office/drawing/2014/main" id="{E7A633B8-FB0B-594D-8A29-F49DEA7F1C50}"/>
                </a:ext>
              </a:extLst>
            </p:cNvPr>
            <p:cNvSpPr>
              <a:spLocks noChangeShapeType="1"/>
            </p:cNvSpPr>
            <p:nvPr/>
          </p:nvSpPr>
          <p:spPr bwMode="auto">
            <a:xfrm>
              <a:off x="3792538" y="1989138"/>
              <a:ext cx="0" cy="360362"/>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26" name="Line 16">
              <a:extLst>
                <a:ext uri="{FF2B5EF4-FFF2-40B4-BE49-F238E27FC236}">
                  <a16:creationId xmlns:a16="http://schemas.microsoft.com/office/drawing/2014/main" id="{7D5B5FD4-0354-654C-A831-66F7B82D665F}"/>
                </a:ext>
              </a:extLst>
            </p:cNvPr>
            <p:cNvSpPr>
              <a:spLocks noChangeShapeType="1"/>
            </p:cNvSpPr>
            <p:nvPr/>
          </p:nvSpPr>
          <p:spPr bwMode="auto">
            <a:xfrm>
              <a:off x="3792538" y="3429001"/>
              <a:ext cx="0" cy="1584325"/>
            </a:xfrm>
            <a:prstGeom prst="line">
              <a:avLst/>
            </a:prstGeom>
            <a:noFill/>
            <a:ln w="9525">
              <a:solidFill>
                <a:schemeClr val="hlink"/>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27" name="Line 18">
              <a:extLst>
                <a:ext uri="{FF2B5EF4-FFF2-40B4-BE49-F238E27FC236}">
                  <a16:creationId xmlns:a16="http://schemas.microsoft.com/office/drawing/2014/main" id="{AE38317C-0F09-7149-8CB3-BDC5E6F471D6}"/>
                </a:ext>
              </a:extLst>
            </p:cNvPr>
            <p:cNvSpPr>
              <a:spLocks noChangeShapeType="1"/>
            </p:cNvSpPr>
            <p:nvPr/>
          </p:nvSpPr>
          <p:spPr bwMode="auto">
            <a:xfrm>
              <a:off x="3792538" y="5373688"/>
              <a:ext cx="0" cy="4318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28" name="Line 19">
              <a:extLst>
                <a:ext uri="{FF2B5EF4-FFF2-40B4-BE49-F238E27FC236}">
                  <a16:creationId xmlns:a16="http://schemas.microsoft.com/office/drawing/2014/main" id="{55F67D7A-801C-1642-BC1D-02C4E4440B71}"/>
                </a:ext>
              </a:extLst>
            </p:cNvPr>
            <p:cNvSpPr>
              <a:spLocks noChangeShapeType="1"/>
            </p:cNvSpPr>
            <p:nvPr/>
          </p:nvSpPr>
          <p:spPr bwMode="auto">
            <a:xfrm flipH="1">
              <a:off x="2711450" y="5589588"/>
              <a:ext cx="10810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29" name="Line 20">
              <a:extLst>
                <a:ext uri="{FF2B5EF4-FFF2-40B4-BE49-F238E27FC236}">
                  <a16:creationId xmlns:a16="http://schemas.microsoft.com/office/drawing/2014/main" id="{705A170E-E4FF-C445-B2B0-D8A7EFF3D635}"/>
                </a:ext>
              </a:extLst>
            </p:cNvPr>
            <p:cNvSpPr>
              <a:spLocks noChangeShapeType="1"/>
            </p:cNvSpPr>
            <p:nvPr/>
          </p:nvSpPr>
          <p:spPr bwMode="auto">
            <a:xfrm flipV="1">
              <a:off x="2711450" y="2924176"/>
              <a:ext cx="0" cy="2665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30" name="Line 21">
              <a:extLst>
                <a:ext uri="{FF2B5EF4-FFF2-40B4-BE49-F238E27FC236}">
                  <a16:creationId xmlns:a16="http://schemas.microsoft.com/office/drawing/2014/main" id="{73F9DC08-85B9-B64C-BED8-9007542096B4}"/>
                </a:ext>
              </a:extLst>
            </p:cNvPr>
            <p:cNvSpPr>
              <a:spLocks noChangeShapeType="1"/>
            </p:cNvSpPr>
            <p:nvPr/>
          </p:nvSpPr>
          <p:spPr bwMode="auto">
            <a:xfrm>
              <a:off x="2711450" y="2924175"/>
              <a:ext cx="10810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31" name="Text Box 31">
              <a:extLst>
                <a:ext uri="{FF2B5EF4-FFF2-40B4-BE49-F238E27FC236}">
                  <a16:creationId xmlns:a16="http://schemas.microsoft.com/office/drawing/2014/main" id="{8BDB5AC6-8E97-0249-8546-68DF6E23C34B}"/>
                </a:ext>
              </a:extLst>
            </p:cNvPr>
            <p:cNvSpPr txBox="1">
              <a:spLocks noChangeArrowheads="1"/>
            </p:cNvSpPr>
            <p:nvPr/>
          </p:nvSpPr>
          <p:spPr bwMode="auto">
            <a:xfrm>
              <a:off x="3730625" y="3573463"/>
              <a:ext cx="14157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Font typeface="Wingdings" panose="05000000000000000000" pitchFamily="2" charset="2"/>
                <a:buChar char="n"/>
                <a:defRPr sz="32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b="0" dirty="0">
                  <a:ea typeface="宋体" panose="02010600030101010101" pitchFamily="2" charset="-122"/>
                </a:rPr>
                <a:t>阻塞直到接收</a:t>
              </a:r>
            </a:p>
            <a:p>
              <a:pPr eaLnBrk="1" hangingPunct="1">
                <a:spcBef>
                  <a:spcPct val="0"/>
                </a:spcBef>
                <a:buFontTx/>
                <a:buNone/>
              </a:pPr>
              <a:r>
                <a:rPr lang="zh-CN" altLang="en-US" sz="1600" b="0" dirty="0">
                  <a:ea typeface="宋体" panose="02010600030101010101" pitchFamily="2" charset="-122"/>
                </a:rPr>
                <a:t>到客户信息</a:t>
              </a:r>
            </a:p>
          </p:txBody>
        </p:sp>
        <p:sp>
          <p:nvSpPr>
            <p:cNvPr id="32" name="AutoShape 40">
              <a:extLst>
                <a:ext uri="{FF2B5EF4-FFF2-40B4-BE49-F238E27FC236}">
                  <a16:creationId xmlns:a16="http://schemas.microsoft.com/office/drawing/2014/main" id="{5E3731E6-A738-8148-9692-873204A8E5D8}"/>
                </a:ext>
              </a:extLst>
            </p:cNvPr>
            <p:cNvSpPr>
              <a:spLocks noChangeArrowheads="1"/>
            </p:cNvSpPr>
            <p:nvPr/>
          </p:nvSpPr>
          <p:spPr bwMode="auto">
            <a:xfrm>
              <a:off x="2927351" y="3068638"/>
              <a:ext cx="1655763" cy="360362"/>
            </a:xfrm>
            <a:prstGeom prst="roundRect">
              <a:avLst>
                <a:gd name="adj" fmla="val 16667"/>
              </a:avLst>
            </a:prstGeom>
            <a:noFill/>
            <a:ln w="9525">
              <a:solidFill>
                <a:schemeClr val="tx1"/>
              </a:solidFill>
              <a:round/>
              <a:headEnd/>
              <a:tailEnd/>
            </a:ln>
            <a:effectLst/>
          </p:spPr>
          <p:txBody>
            <a:bodyPr wrap="none" anchor="ctr"/>
            <a:lstStyle/>
            <a:p>
              <a:pPr algn="ctr"/>
              <a:r>
                <a:rPr lang="en-US" altLang="zh-CN" sz="2000" dirty="0" err="1">
                  <a:solidFill>
                    <a:schemeClr val="tx2"/>
                  </a:solidFill>
                  <a:latin typeface="Comic Sans MS" charset="0"/>
                  <a:ea typeface="宋体" charset="-122"/>
                </a:rPr>
                <a:t>recvfrom</a:t>
              </a:r>
              <a:r>
                <a:rPr lang="en-US" altLang="zh-CN" sz="2000" dirty="0">
                  <a:solidFill>
                    <a:schemeClr val="tx2"/>
                  </a:solidFill>
                  <a:latin typeface="Comic Sans MS" charset="0"/>
                  <a:ea typeface="宋体" charset="-122"/>
                </a:rPr>
                <a:t>()</a:t>
              </a:r>
            </a:p>
          </p:txBody>
        </p:sp>
        <p:sp>
          <p:nvSpPr>
            <p:cNvPr id="33" name="Line 41">
              <a:extLst>
                <a:ext uri="{FF2B5EF4-FFF2-40B4-BE49-F238E27FC236}">
                  <a16:creationId xmlns:a16="http://schemas.microsoft.com/office/drawing/2014/main" id="{7B103400-BD40-E446-92EE-CF5D35E408F6}"/>
                </a:ext>
              </a:extLst>
            </p:cNvPr>
            <p:cNvSpPr>
              <a:spLocks noChangeShapeType="1"/>
            </p:cNvSpPr>
            <p:nvPr/>
          </p:nvSpPr>
          <p:spPr bwMode="auto">
            <a:xfrm>
              <a:off x="3792538" y="2708276"/>
              <a:ext cx="0" cy="360363"/>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34" name="Text Box 42">
              <a:extLst>
                <a:ext uri="{FF2B5EF4-FFF2-40B4-BE49-F238E27FC236}">
                  <a16:creationId xmlns:a16="http://schemas.microsoft.com/office/drawing/2014/main" id="{BB6E9E28-7FFF-6641-A31A-CA6217F3F144}"/>
                </a:ext>
              </a:extLst>
            </p:cNvPr>
            <p:cNvSpPr txBox="1">
              <a:spLocks noChangeArrowheads="1"/>
            </p:cNvSpPr>
            <p:nvPr/>
          </p:nvSpPr>
          <p:spPr bwMode="auto">
            <a:xfrm>
              <a:off x="3792538" y="4437063"/>
              <a:ext cx="141577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Font typeface="Wingdings" panose="05000000000000000000" pitchFamily="2" charset="2"/>
                <a:buChar char="n"/>
                <a:defRPr sz="32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b="0" dirty="0">
                  <a:ea typeface="宋体" panose="02010600030101010101" pitchFamily="2" charset="-122"/>
                </a:rPr>
                <a:t>处理客户信息</a:t>
              </a:r>
            </a:p>
          </p:txBody>
        </p:sp>
      </p:grpSp>
      <p:sp>
        <p:nvSpPr>
          <p:cNvPr id="35" name="Line 43">
            <a:extLst>
              <a:ext uri="{FF2B5EF4-FFF2-40B4-BE49-F238E27FC236}">
                <a16:creationId xmlns:a16="http://schemas.microsoft.com/office/drawing/2014/main" id="{39936426-7B5B-7E40-AAB2-724FC1CD2E67}"/>
              </a:ext>
            </a:extLst>
          </p:cNvPr>
          <p:cNvSpPr>
            <a:spLocks noChangeShapeType="1"/>
          </p:cNvSpPr>
          <p:nvPr/>
        </p:nvSpPr>
        <p:spPr bwMode="auto">
          <a:xfrm>
            <a:off x="8040689" y="5516563"/>
            <a:ext cx="11509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36" name="Line 44">
            <a:extLst>
              <a:ext uri="{FF2B5EF4-FFF2-40B4-BE49-F238E27FC236}">
                <a16:creationId xmlns:a16="http://schemas.microsoft.com/office/drawing/2014/main" id="{279D2614-5F9D-6D46-BD60-24DA010DF6DD}"/>
              </a:ext>
            </a:extLst>
          </p:cNvPr>
          <p:cNvSpPr>
            <a:spLocks noChangeShapeType="1"/>
          </p:cNvSpPr>
          <p:nvPr/>
        </p:nvSpPr>
        <p:spPr bwMode="auto">
          <a:xfrm flipV="1">
            <a:off x="9191625" y="3573463"/>
            <a:ext cx="0" cy="1943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37" name="Line 45">
            <a:extLst>
              <a:ext uri="{FF2B5EF4-FFF2-40B4-BE49-F238E27FC236}">
                <a16:creationId xmlns:a16="http://schemas.microsoft.com/office/drawing/2014/main" id="{F02DE677-EB0C-D448-8DB5-687B7933F7AF}"/>
              </a:ext>
            </a:extLst>
          </p:cNvPr>
          <p:cNvSpPr>
            <a:spLocks noChangeShapeType="1"/>
          </p:cNvSpPr>
          <p:nvPr/>
        </p:nvSpPr>
        <p:spPr bwMode="auto">
          <a:xfrm flipH="1">
            <a:off x="8040689" y="3573463"/>
            <a:ext cx="11509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Tree>
    <p:extLst>
      <p:ext uri="{BB962C8B-B14F-4D97-AF65-F5344CB8AC3E}">
        <p14:creationId xmlns:p14="http://schemas.microsoft.com/office/powerpoint/2010/main" val="2358463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2393" y="5157488"/>
            <a:ext cx="6477000" cy="126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idx="4294967295"/>
          </p:nvPr>
        </p:nvSpPr>
        <p:spPr>
          <a:xfrm>
            <a:off x="1295400" y="402336"/>
            <a:ext cx="9601200" cy="743919"/>
          </a:xfrm>
        </p:spPr>
        <p:txBody>
          <a:bodyPr/>
          <a:lstStyle/>
          <a:p>
            <a:r>
              <a:rPr lang="en-US" altLang="zh-CN" dirty="0"/>
              <a:t>Socket</a:t>
            </a:r>
            <a:r>
              <a:rPr lang="zh-CN" altLang="en-US" dirty="0"/>
              <a:t>核心函数</a:t>
            </a:r>
            <a:r>
              <a:rPr lang="en-US" altLang="zh-CN" dirty="0"/>
              <a:t>-socket()</a:t>
            </a:r>
            <a:endParaRPr lang="zh-CN" altLang="en-US" dirty="0"/>
          </a:p>
        </p:txBody>
      </p:sp>
      <p:sp>
        <p:nvSpPr>
          <p:cNvPr id="3" name="内容占位符 2"/>
          <p:cNvSpPr>
            <a:spLocks noGrp="1"/>
          </p:cNvSpPr>
          <p:nvPr>
            <p:ph idx="4294967295"/>
          </p:nvPr>
        </p:nvSpPr>
        <p:spPr>
          <a:xfrm>
            <a:off x="1295400" y="1393371"/>
            <a:ext cx="9601200" cy="4550229"/>
          </a:xfrm>
        </p:spPr>
        <p:txBody>
          <a:bodyPr>
            <a:normAutofit/>
          </a:bodyPr>
          <a:lstStyle/>
          <a:p>
            <a:pPr marL="533400" indent="-533400">
              <a:lnSpc>
                <a:spcPct val="90000"/>
              </a:lnSpc>
              <a:buFont typeface="Arial" panose="020B0604020202020204" pitchFamily="34" charset="0"/>
              <a:buChar char="•"/>
              <a:defRPr/>
            </a:pPr>
            <a:r>
              <a:rPr kumimoji="1" lang="zh-CN" altLang="en-US" sz="3200" dirty="0">
                <a:sym typeface="Wingdings" panose="05000000000000000000" pitchFamily="2" charset="2"/>
              </a:rPr>
              <a:t>功能：</a:t>
            </a:r>
            <a:r>
              <a:rPr kumimoji="1" lang="zh-CN" altLang="en-US" sz="3200" dirty="0"/>
              <a:t>创建一个新的套接字，返回套接字描述符</a:t>
            </a:r>
          </a:p>
          <a:p>
            <a:pPr marL="533400" indent="-533400">
              <a:lnSpc>
                <a:spcPct val="90000"/>
              </a:lnSpc>
              <a:buFont typeface="Arial" panose="020B0604020202020204" pitchFamily="34" charset="0"/>
              <a:buChar char="•"/>
              <a:defRPr/>
            </a:pPr>
            <a:r>
              <a:rPr kumimoji="1" lang="zh-CN" altLang="en-US" sz="3200" dirty="0"/>
              <a:t>参数：</a:t>
            </a:r>
          </a:p>
          <a:p>
            <a:pPr marL="914400" lvl="1" indent="-457200">
              <a:lnSpc>
                <a:spcPct val="90000"/>
              </a:lnSpc>
              <a:buClr>
                <a:srgbClr val="FF3300"/>
              </a:buClr>
              <a:buFont typeface="Wingdings" panose="05000000000000000000" pitchFamily="2" charset="2"/>
              <a:buAutoNum type="circleNumDbPlain"/>
              <a:defRPr/>
            </a:pPr>
            <a:r>
              <a:rPr kumimoji="1" lang="en-US" altLang="zh-CN" sz="2800" dirty="0">
                <a:solidFill>
                  <a:srgbClr val="6600CC"/>
                </a:solidFill>
              </a:rPr>
              <a:t>family</a:t>
            </a:r>
            <a:r>
              <a:rPr kumimoji="1" lang="zh-CN" altLang="en-US" sz="2800" dirty="0">
                <a:solidFill>
                  <a:srgbClr val="6600CC"/>
                </a:solidFill>
              </a:rPr>
              <a:t>：指明使用的协议栈，如</a:t>
            </a:r>
            <a:r>
              <a:rPr kumimoji="1" lang="en-US" altLang="zh-CN" sz="2800" dirty="0">
                <a:solidFill>
                  <a:srgbClr val="6600CC"/>
                </a:solidFill>
              </a:rPr>
              <a:t>TCP/IP</a:t>
            </a:r>
            <a:r>
              <a:rPr kumimoji="1" lang="zh-CN" altLang="en-US" sz="2800" dirty="0">
                <a:solidFill>
                  <a:srgbClr val="6600CC"/>
                </a:solidFill>
              </a:rPr>
              <a:t>使用的是 </a:t>
            </a:r>
            <a:r>
              <a:rPr kumimoji="1" lang="en-US" altLang="zh-CN" sz="2800" dirty="0">
                <a:solidFill>
                  <a:srgbClr val="6600CC"/>
                </a:solidFill>
              </a:rPr>
              <a:t>PF_INET</a:t>
            </a:r>
            <a:r>
              <a:rPr kumimoji="1" lang="zh-CN" altLang="en-US" sz="2800" dirty="0">
                <a:solidFill>
                  <a:srgbClr val="6600CC"/>
                </a:solidFill>
              </a:rPr>
              <a:t>（</a:t>
            </a:r>
            <a:r>
              <a:rPr kumimoji="1" lang="en-US" altLang="zh-CN" sz="2800" dirty="0">
                <a:solidFill>
                  <a:srgbClr val="6600CC"/>
                </a:solidFill>
              </a:rPr>
              <a:t>PF</a:t>
            </a:r>
            <a:r>
              <a:rPr kumimoji="1" lang="zh-CN" altLang="en-US" sz="2800" dirty="0">
                <a:solidFill>
                  <a:srgbClr val="6600CC"/>
                </a:solidFill>
              </a:rPr>
              <a:t>，</a:t>
            </a:r>
            <a:r>
              <a:rPr kumimoji="1" lang="en-US" altLang="zh-CN" sz="2800" dirty="0">
                <a:solidFill>
                  <a:srgbClr val="6600CC"/>
                </a:solidFill>
              </a:rPr>
              <a:t>Protocol Family</a:t>
            </a:r>
            <a:r>
              <a:rPr kumimoji="1" lang="zh-CN" altLang="en-US" sz="2800" dirty="0">
                <a:solidFill>
                  <a:srgbClr val="6600CC"/>
                </a:solidFill>
              </a:rPr>
              <a:t>）或者</a:t>
            </a:r>
            <a:r>
              <a:rPr kumimoji="1" lang="en-US" altLang="zh-CN" sz="2800" dirty="0">
                <a:solidFill>
                  <a:srgbClr val="6600CC"/>
                </a:solidFill>
              </a:rPr>
              <a:t>AF_INET	</a:t>
            </a:r>
          </a:p>
          <a:p>
            <a:pPr marL="914400" lvl="1" indent="-457200">
              <a:lnSpc>
                <a:spcPct val="90000"/>
              </a:lnSpc>
              <a:buClr>
                <a:srgbClr val="FF3300"/>
              </a:buClr>
              <a:buFont typeface="Wingdings" panose="05000000000000000000" pitchFamily="2" charset="2"/>
              <a:buAutoNum type="circleNumDbPlain"/>
              <a:defRPr/>
            </a:pPr>
            <a:r>
              <a:rPr kumimoji="1" lang="en-US" altLang="zh-CN" sz="2800" dirty="0">
                <a:solidFill>
                  <a:srgbClr val="6600CC"/>
                </a:solidFill>
              </a:rPr>
              <a:t>type: </a:t>
            </a:r>
            <a:r>
              <a:rPr kumimoji="1" lang="zh-CN" altLang="en-US" sz="2800" dirty="0">
                <a:solidFill>
                  <a:srgbClr val="6600CC"/>
                </a:solidFill>
              </a:rPr>
              <a:t>指明需要的服务类型</a:t>
            </a:r>
            <a:r>
              <a:rPr kumimoji="1" lang="en-US" altLang="zh-CN" sz="2800" dirty="0">
                <a:solidFill>
                  <a:srgbClr val="6600CC"/>
                </a:solidFill>
              </a:rPr>
              <a:t>, </a:t>
            </a:r>
            <a:r>
              <a:rPr kumimoji="1" lang="zh-CN" altLang="en-US" sz="2800" dirty="0">
                <a:solidFill>
                  <a:srgbClr val="6600CC"/>
                </a:solidFill>
              </a:rPr>
              <a:t>如：</a:t>
            </a:r>
          </a:p>
          <a:p>
            <a:pPr marL="1295400" lvl="2" indent="-381000">
              <a:lnSpc>
                <a:spcPct val="90000"/>
              </a:lnSpc>
              <a:buClr>
                <a:srgbClr val="FF3300"/>
              </a:buClr>
              <a:buFont typeface="Wingdings" panose="05000000000000000000" pitchFamily="2" charset="2"/>
              <a:buAutoNum type="alphaLcParenR"/>
              <a:defRPr/>
            </a:pPr>
            <a:r>
              <a:rPr kumimoji="1" lang="en-US" altLang="zh-CN" sz="2200" dirty="0">
                <a:effectLst>
                  <a:outerShdw blurRad="38100" dist="38100" dir="2700000" algn="tl">
                    <a:srgbClr val="C0C0C0"/>
                  </a:outerShdw>
                </a:effectLst>
              </a:rPr>
              <a:t>SOCK_DGRAM</a:t>
            </a:r>
            <a:r>
              <a:rPr kumimoji="1" lang="zh-CN" altLang="en-US" sz="2200" dirty="0">
                <a:effectLst>
                  <a:outerShdw blurRad="38100" dist="38100" dir="2700000" algn="tl">
                    <a:srgbClr val="C0C0C0"/>
                  </a:outerShdw>
                </a:effectLst>
              </a:rPr>
              <a:t>，数据报服务，</a:t>
            </a:r>
            <a:r>
              <a:rPr kumimoji="1" lang="en-US" altLang="zh-CN" sz="2200" dirty="0">
                <a:effectLst>
                  <a:outerShdw blurRad="38100" dist="38100" dir="2700000" algn="tl">
                    <a:srgbClr val="C0C0C0"/>
                  </a:outerShdw>
                </a:effectLst>
              </a:rPr>
              <a:t>UDP</a:t>
            </a:r>
            <a:r>
              <a:rPr kumimoji="1" lang="zh-CN" altLang="en-US" sz="2200" dirty="0">
                <a:effectLst>
                  <a:outerShdw blurRad="38100" dist="38100" dir="2700000" algn="tl">
                    <a:srgbClr val="C0C0C0"/>
                  </a:outerShdw>
                </a:effectLst>
              </a:rPr>
              <a:t>协议</a:t>
            </a:r>
          </a:p>
          <a:p>
            <a:pPr marL="1295400" lvl="2" indent="-381000">
              <a:lnSpc>
                <a:spcPct val="90000"/>
              </a:lnSpc>
              <a:buClr>
                <a:srgbClr val="FF3300"/>
              </a:buClr>
              <a:buFont typeface="Wingdings" panose="05000000000000000000" pitchFamily="2" charset="2"/>
              <a:buAutoNum type="alphaLcParenR"/>
              <a:defRPr/>
            </a:pPr>
            <a:r>
              <a:rPr kumimoji="1" lang="en-US" altLang="zh-CN" sz="2200" dirty="0">
                <a:effectLst>
                  <a:outerShdw blurRad="38100" dist="38100" dir="2700000" algn="tl">
                    <a:srgbClr val="C0C0C0"/>
                  </a:outerShdw>
                </a:effectLst>
              </a:rPr>
              <a:t>SOCK_STREAM</a:t>
            </a:r>
            <a:r>
              <a:rPr kumimoji="1" lang="zh-CN" altLang="en-US" sz="2200" dirty="0">
                <a:effectLst>
                  <a:outerShdw blurRad="38100" dist="38100" dir="2700000" algn="tl">
                    <a:srgbClr val="C0C0C0"/>
                  </a:outerShdw>
                </a:effectLst>
              </a:rPr>
              <a:t>，流服务，</a:t>
            </a:r>
            <a:r>
              <a:rPr kumimoji="1" lang="en-US" altLang="zh-CN" sz="2200" dirty="0">
                <a:effectLst>
                  <a:outerShdw blurRad="38100" dist="38100" dir="2700000" algn="tl">
                    <a:srgbClr val="C0C0C0"/>
                  </a:outerShdw>
                </a:effectLst>
              </a:rPr>
              <a:t>TCP</a:t>
            </a:r>
            <a:r>
              <a:rPr kumimoji="1" lang="zh-CN" altLang="en-US" sz="2200" dirty="0">
                <a:effectLst>
                  <a:outerShdw blurRad="38100" dist="38100" dir="2700000" algn="tl">
                    <a:srgbClr val="C0C0C0"/>
                  </a:outerShdw>
                </a:effectLst>
              </a:rPr>
              <a:t>协议</a:t>
            </a:r>
          </a:p>
          <a:p>
            <a:pPr marL="914400" lvl="1" indent="-457200">
              <a:lnSpc>
                <a:spcPct val="90000"/>
              </a:lnSpc>
              <a:buClr>
                <a:srgbClr val="FF3300"/>
              </a:buClr>
              <a:buFont typeface="Wingdings" panose="05000000000000000000" pitchFamily="2" charset="2"/>
              <a:buAutoNum type="circleNumDbPlain"/>
              <a:defRPr/>
            </a:pPr>
            <a:r>
              <a:rPr kumimoji="1" lang="en-US" altLang="zh-CN" sz="2800" dirty="0">
                <a:solidFill>
                  <a:srgbClr val="6600CC"/>
                </a:solidFill>
                <a:effectLst>
                  <a:outerShdw blurRad="38100" dist="38100" dir="2700000" algn="tl">
                    <a:srgbClr val="C0C0C0"/>
                  </a:outerShdw>
                </a:effectLst>
              </a:rPr>
              <a:t>protocol</a:t>
            </a:r>
            <a:r>
              <a:rPr kumimoji="1" lang="zh-CN" altLang="en-US" sz="2800" dirty="0">
                <a:solidFill>
                  <a:srgbClr val="6600CC"/>
                </a:solidFill>
                <a:effectLst>
                  <a:outerShdw blurRad="38100" dist="38100" dir="2700000" algn="tl">
                    <a:srgbClr val="C0C0C0"/>
                  </a:outerShdw>
                </a:effectLst>
              </a:rPr>
              <a:t>：</a:t>
            </a:r>
            <a:r>
              <a:rPr kumimoji="1" lang="en-US" altLang="zh-CN" sz="2800" dirty="0">
                <a:solidFill>
                  <a:srgbClr val="6600CC"/>
                </a:solidFill>
                <a:effectLst>
                  <a:outerShdw blurRad="38100" dist="38100" dir="2700000" algn="tl">
                    <a:srgbClr val="C0C0C0"/>
                  </a:outerShdw>
                </a:effectLst>
              </a:rPr>
              <a:t>IP</a:t>
            </a:r>
            <a:r>
              <a:rPr kumimoji="1" lang="zh-CN" altLang="en-US" sz="2800" dirty="0">
                <a:solidFill>
                  <a:srgbClr val="6600CC"/>
                </a:solidFill>
                <a:effectLst>
                  <a:outerShdw blurRad="38100" dist="38100" dir="2700000" algn="tl">
                    <a:srgbClr val="C0C0C0"/>
                  </a:outerShdw>
                </a:effectLst>
              </a:rPr>
              <a:t>报头中的协议字段，一般取</a:t>
            </a:r>
            <a:r>
              <a:rPr kumimoji="1" lang="en-US" altLang="zh-CN" sz="2800" dirty="0">
                <a:solidFill>
                  <a:srgbClr val="6600CC"/>
                </a:solidFill>
                <a:effectLst>
                  <a:outerShdw blurRad="38100" dist="38100" dir="2700000" algn="tl">
                    <a:srgbClr val="C0C0C0"/>
                  </a:outerShdw>
                </a:effectLst>
              </a:rPr>
              <a:t>0</a:t>
            </a:r>
          </a:p>
          <a:p>
            <a:pPr lvl="1"/>
            <a:endParaRPr lang="zh-CN" altLang="en-US" dirty="0"/>
          </a:p>
        </p:txBody>
      </p:sp>
    </p:spTree>
    <p:extLst>
      <p:ext uri="{BB962C8B-B14F-4D97-AF65-F5344CB8AC3E}">
        <p14:creationId xmlns:p14="http://schemas.microsoft.com/office/powerpoint/2010/main" val="215662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F19C92-1698-A347-9364-8437761F829E}"/>
              </a:ext>
            </a:extLst>
          </p:cNvPr>
          <p:cNvSpPr>
            <a:spLocks noGrp="1"/>
          </p:cNvSpPr>
          <p:nvPr>
            <p:ph type="title"/>
          </p:nvPr>
        </p:nvSpPr>
        <p:spPr/>
        <p:txBody>
          <a:bodyPr/>
          <a:lstStyle/>
          <a:p>
            <a:r>
              <a:rPr lang="zh-CN" altLang="en-US" dirty="0"/>
              <a:t>客户机</a:t>
            </a:r>
            <a:r>
              <a:rPr lang="en-US" altLang="zh-CN" dirty="0"/>
              <a:t>/</a:t>
            </a:r>
            <a:r>
              <a:rPr lang="zh-CN" altLang="en-US" dirty="0"/>
              <a:t>服务器体系结构</a:t>
            </a:r>
            <a:endParaRPr kumimoji="1" lang="zh-CN" altLang="en-US" dirty="0"/>
          </a:p>
        </p:txBody>
      </p:sp>
      <p:sp>
        <p:nvSpPr>
          <p:cNvPr id="4" name="内容占位符 2">
            <a:extLst>
              <a:ext uri="{FF2B5EF4-FFF2-40B4-BE49-F238E27FC236}">
                <a16:creationId xmlns:a16="http://schemas.microsoft.com/office/drawing/2014/main" id="{4191B15E-4325-F54F-8269-B3FF89CEEF39}"/>
              </a:ext>
            </a:extLst>
          </p:cNvPr>
          <p:cNvSpPr txBox="1">
            <a:spLocks/>
          </p:cNvSpPr>
          <p:nvPr/>
        </p:nvSpPr>
        <p:spPr>
          <a:xfrm>
            <a:off x="1010731" y="1438418"/>
            <a:ext cx="9601200" cy="4550229"/>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zh-CN" altLang="en-US" dirty="0">
                <a:solidFill>
                  <a:srgbClr val="FF0000"/>
                </a:solidFill>
              </a:rPr>
              <a:t>服务器：</a:t>
            </a:r>
            <a:r>
              <a:rPr lang="zh-CN" altLang="en-US" dirty="0"/>
              <a:t> </a:t>
            </a:r>
          </a:p>
          <a:p>
            <a:pPr lvl="1">
              <a:buFont typeface="Wingdings" panose="05000000000000000000" pitchFamily="2" charset="2"/>
              <a:buChar char="m"/>
            </a:pPr>
            <a:r>
              <a:rPr lang="zh-CN" altLang="en-US" dirty="0"/>
              <a:t>总是打开的主机</a:t>
            </a:r>
          </a:p>
          <a:p>
            <a:pPr lvl="1">
              <a:buFont typeface="Wingdings" panose="05000000000000000000" pitchFamily="2" charset="2"/>
              <a:buChar char="m"/>
            </a:pPr>
            <a:r>
              <a:rPr lang="zh-CN" altLang="en-US" dirty="0"/>
              <a:t>具有固定的、众所周知的</a:t>
            </a:r>
            <a:r>
              <a:rPr lang="en-US" altLang="zh-CN" dirty="0"/>
              <a:t>IP</a:t>
            </a:r>
            <a:r>
              <a:rPr lang="zh-CN" altLang="en-US" dirty="0"/>
              <a:t>地址</a:t>
            </a:r>
          </a:p>
          <a:p>
            <a:pPr lvl="1">
              <a:buFont typeface="Wingdings" panose="05000000000000000000" pitchFamily="2" charset="2"/>
              <a:buChar char="m"/>
            </a:pPr>
            <a:r>
              <a:rPr lang="zh-CN" altLang="en-US" dirty="0"/>
              <a:t>主机群集常被用于创建强大的虚拟服务器</a:t>
            </a:r>
          </a:p>
          <a:p>
            <a:pPr>
              <a:buFont typeface="Arial" panose="020B0604020202020204" pitchFamily="34" charset="0"/>
              <a:buNone/>
            </a:pPr>
            <a:r>
              <a:rPr lang="zh-CN" altLang="en-US" dirty="0">
                <a:solidFill>
                  <a:srgbClr val="FF0000"/>
                </a:solidFill>
              </a:rPr>
              <a:t>客户机</a:t>
            </a:r>
            <a:r>
              <a:rPr lang="en-US" altLang="zh-CN" dirty="0">
                <a:solidFill>
                  <a:srgbClr val="FF0000"/>
                </a:solidFill>
              </a:rPr>
              <a:t>:</a:t>
            </a:r>
          </a:p>
          <a:p>
            <a:pPr lvl="1">
              <a:buFont typeface="Wingdings" panose="05000000000000000000" pitchFamily="2" charset="2"/>
              <a:buChar char="m"/>
            </a:pPr>
            <a:r>
              <a:rPr lang="zh-CN" altLang="en-US" dirty="0"/>
              <a:t>同服务器端通信</a:t>
            </a:r>
          </a:p>
          <a:p>
            <a:pPr lvl="1">
              <a:buFont typeface="Wingdings" panose="05000000000000000000" pitchFamily="2" charset="2"/>
              <a:buChar char="m"/>
            </a:pPr>
            <a:r>
              <a:rPr lang="zh-CN" altLang="en-US" dirty="0"/>
              <a:t>可以间断的同服务器连接</a:t>
            </a:r>
          </a:p>
          <a:p>
            <a:pPr lvl="1">
              <a:buFont typeface="Wingdings" panose="05000000000000000000" pitchFamily="2" charset="2"/>
              <a:buChar char="m"/>
            </a:pPr>
            <a:r>
              <a:rPr lang="zh-CN" altLang="en-US" dirty="0"/>
              <a:t>可以拥有动态</a:t>
            </a:r>
            <a:r>
              <a:rPr lang="en-US" altLang="zh-CN" dirty="0"/>
              <a:t>IP</a:t>
            </a:r>
            <a:r>
              <a:rPr lang="zh-CN" altLang="en-US" dirty="0"/>
              <a:t>地址</a:t>
            </a:r>
          </a:p>
          <a:p>
            <a:pPr lvl="1">
              <a:buFont typeface="Wingdings" panose="05000000000000000000" pitchFamily="2" charset="2"/>
              <a:buChar char="m"/>
            </a:pPr>
            <a:r>
              <a:rPr lang="zh-CN" altLang="en-US" dirty="0"/>
              <a:t>客户机相互之间不直接通信</a:t>
            </a:r>
          </a:p>
          <a:p>
            <a:endParaRPr lang="zh-CN" altLang="en-US" dirty="0"/>
          </a:p>
        </p:txBody>
      </p:sp>
      <p:grpSp>
        <p:nvGrpSpPr>
          <p:cNvPr id="5" name="Group 10">
            <a:extLst>
              <a:ext uri="{FF2B5EF4-FFF2-40B4-BE49-F238E27FC236}">
                <a16:creationId xmlns:a16="http://schemas.microsoft.com/office/drawing/2014/main" id="{C7FA2546-0883-2B4D-B1B0-CEF6EF5FB0F7}"/>
              </a:ext>
            </a:extLst>
          </p:cNvPr>
          <p:cNvGrpSpPr>
            <a:grpSpLocks/>
          </p:cNvGrpSpPr>
          <p:nvPr/>
        </p:nvGrpSpPr>
        <p:grpSpPr bwMode="auto">
          <a:xfrm>
            <a:off x="7510848" y="1146255"/>
            <a:ext cx="4038600" cy="5105400"/>
            <a:chOff x="480" y="1008"/>
            <a:chExt cx="2317" cy="2312"/>
          </a:xfrm>
        </p:grpSpPr>
        <p:graphicFrame>
          <p:nvGraphicFramePr>
            <p:cNvPr id="6" name="Object 2">
              <a:extLst>
                <a:ext uri="{FF2B5EF4-FFF2-40B4-BE49-F238E27FC236}">
                  <a16:creationId xmlns:a16="http://schemas.microsoft.com/office/drawing/2014/main" id="{AC55A390-7D1F-CF42-96D3-4A53D1F0F29D}"/>
                </a:ext>
              </a:extLst>
            </p:cNvPr>
            <p:cNvGraphicFramePr>
              <a:graphicFrameLocks noChangeAspect="1"/>
            </p:cNvGraphicFramePr>
            <p:nvPr/>
          </p:nvGraphicFramePr>
          <p:xfrm>
            <a:off x="1125" y="2130"/>
            <a:ext cx="822" cy="684"/>
          </p:xfrm>
          <a:graphic>
            <a:graphicData uri="http://schemas.openxmlformats.org/presentationml/2006/ole">
              <mc:AlternateContent xmlns:mc="http://schemas.openxmlformats.org/markup-compatibility/2006">
                <mc:Choice xmlns:v="urn:schemas-microsoft-com:vml" Requires="v">
                  <p:oleObj name="Clip" r:id="rId2" imgW="1305000" imgH="1085760" progId="">
                    <p:embed/>
                  </p:oleObj>
                </mc:Choice>
                <mc:Fallback>
                  <p:oleObj name="Clip" r:id="rId2" imgW="1305000" imgH="1085760" progId="">
                    <p:embed/>
                    <p:pic>
                      <p:nvPicPr>
                        <p:cNvPr id="6" name="Object 2">
                          <a:extLst>
                            <a:ext uri="{FF2B5EF4-FFF2-40B4-BE49-F238E27FC236}">
                              <a16:creationId xmlns:a16="http://schemas.microsoft.com/office/drawing/2014/main" id="{AC55A390-7D1F-CF42-96D3-4A53D1F0F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 y="2130"/>
                          <a:ext cx="822" cy="6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12">
              <a:extLst>
                <a:ext uri="{FF2B5EF4-FFF2-40B4-BE49-F238E27FC236}">
                  <a16:creationId xmlns:a16="http://schemas.microsoft.com/office/drawing/2014/main" id="{32918446-11B3-9345-8639-94784022F7A5}"/>
                </a:ext>
              </a:extLst>
            </p:cNvPr>
            <p:cNvGrpSpPr>
              <a:grpSpLocks/>
            </p:cNvGrpSpPr>
            <p:nvPr/>
          </p:nvGrpSpPr>
          <p:grpSpPr bwMode="auto">
            <a:xfrm>
              <a:off x="480" y="1008"/>
              <a:ext cx="2317" cy="2312"/>
              <a:chOff x="480" y="1008"/>
              <a:chExt cx="2317" cy="2312"/>
            </a:xfrm>
          </p:grpSpPr>
          <p:sp>
            <p:nvSpPr>
              <p:cNvPr id="228" name="Freeform 13">
                <a:extLst>
                  <a:ext uri="{FF2B5EF4-FFF2-40B4-BE49-F238E27FC236}">
                    <a16:creationId xmlns:a16="http://schemas.microsoft.com/office/drawing/2014/main" id="{170D2470-8EC2-EC43-9732-FD19BDA18FFD}"/>
                  </a:ext>
                </a:extLst>
              </p:cNvPr>
              <p:cNvSpPr>
                <a:spLocks/>
              </p:cNvSpPr>
              <p:nvPr/>
            </p:nvSpPr>
            <p:spPr bwMode="auto">
              <a:xfrm>
                <a:off x="1664" y="1098"/>
                <a:ext cx="1133" cy="1055"/>
              </a:xfrm>
              <a:custGeom>
                <a:avLst/>
                <a:gdLst>
                  <a:gd name="T0" fmla="*/ 124 w 1292"/>
                  <a:gd name="T1" fmla="*/ 3 h 1255"/>
                  <a:gd name="T2" fmla="*/ 18 w 1292"/>
                  <a:gd name="T3" fmla="*/ 66 h 1255"/>
                  <a:gd name="T4" fmla="*/ 15 w 1292"/>
                  <a:gd name="T5" fmla="*/ 219 h 1255"/>
                  <a:gd name="T6" fmla="*/ 27 w 1292"/>
                  <a:gd name="T7" fmla="*/ 348 h 1255"/>
                  <a:gd name="T8" fmla="*/ 128 w 1292"/>
                  <a:gd name="T9" fmla="*/ 366 h 1255"/>
                  <a:gd name="T10" fmla="*/ 335 w 1292"/>
                  <a:gd name="T11" fmla="*/ 474 h 1255"/>
                  <a:gd name="T12" fmla="*/ 517 w 1292"/>
                  <a:gd name="T13" fmla="*/ 520 h 1255"/>
                  <a:gd name="T14" fmla="*/ 622 w 1292"/>
                  <a:gd name="T15" fmla="*/ 428 h 1255"/>
                  <a:gd name="T16" fmla="*/ 659 w 1292"/>
                  <a:gd name="T17" fmla="*/ 187 h 1255"/>
                  <a:gd name="T18" fmla="*/ 625 w 1292"/>
                  <a:gd name="T19" fmla="*/ 88 h 1255"/>
                  <a:gd name="T20" fmla="*/ 388 w 1292"/>
                  <a:gd name="T21" fmla="*/ 49 h 1255"/>
                  <a:gd name="T22" fmla="*/ 124 w 1292"/>
                  <a:gd name="T23" fmla="*/ 3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29" name="Freeform 14">
                <a:extLst>
                  <a:ext uri="{FF2B5EF4-FFF2-40B4-BE49-F238E27FC236}">
                    <a16:creationId xmlns:a16="http://schemas.microsoft.com/office/drawing/2014/main" id="{92DAD2EC-57FD-1243-B395-7B51AF28A12B}"/>
                  </a:ext>
                </a:extLst>
              </p:cNvPr>
              <p:cNvSpPr>
                <a:spLocks/>
              </p:cNvSpPr>
              <p:nvPr/>
            </p:nvSpPr>
            <p:spPr bwMode="auto">
              <a:xfrm>
                <a:off x="480" y="1008"/>
                <a:ext cx="1176" cy="1001"/>
              </a:xfrm>
              <a:custGeom>
                <a:avLst/>
                <a:gdLst>
                  <a:gd name="T0" fmla="*/ 286 w 1340"/>
                  <a:gd name="T1" fmla="*/ 17 h 1191"/>
                  <a:gd name="T2" fmla="*/ 42 w 1340"/>
                  <a:gd name="T3" fmla="*/ 24 h 1191"/>
                  <a:gd name="T4" fmla="*/ 30 w 1340"/>
                  <a:gd name="T5" fmla="*/ 169 h 1191"/>
                  <a:gd name="T6" fmla="*/ 15 w 1340"/>
                  <a:gd name="T7" fmla="*/ 302 h 1191"/>
                  <a:gd name="T8" fmla="*/ 58 w 1340"/>
                  <a:gd name="T9" fmla="*/ 365 h 1191"/>
                  <a:gd name="T10" fmla="*/ 280 w 1340"/>
                  <a:gd name="T11" fmla="*/ 367 h 1191"/>
                  <a:gd name="T12" fmla="*/ 333 w 1340"/>
                  <a:gd name="T13" fmla="*/ 473 h 1191"/>
                  <a:gd name="T14" fmla="*/ 642 w 1340"/>
                  <a:gd name="T15" fmla="*/ 461 h 1191"/>
                  <a:gd name="T16" fmla="*/ 664 w 1340"/>
                  <a:gd name="T17" fmla="*/ 240 h 1191"/>
                  <a:gd name="T18" fmla="*/ 627 w 1340"/>
                  <a:gd name="T19" fmla="*/ 144 h 1191"/>
                  <a:gd name="T20" fmla="*/ 395 w 1340"/>
                  <a:gd name="T21" fmla="*/ 121 h 1191"/>
                  <a:gd name="T22" fmla="*/ 286 w 1340"/>
                  <a:gd name="T23" fmla="*/ 17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30" name="Freeform 15">
                <a:extLst>
                  <a:ext uri="{FF2B5EF4-FFF2-40B4-BE49-F238E27FC236}">
                    <a16:creationId xmlns:a16="http://schemas.microsoft.com/office/drawing/2014/main" id="{A6BCB27A-8DB8-2A44-9AC7-631699B5E8A2}"/>
                  </a:ext>
                </a:extLst>
              </p:cNvPr>
              <p:cNvSpPr>
                <a:spLocks/>
              </p:cNvSpPr>
              <p:nvPr/>
            </p:nvSpPr>
            <p:spPr bwMode="auto">
              <a:xfrm>
                <a:off x="712" y="1922"/>
                <a:ext cx="1874" cy="1398"/>
              </a:xfrm>
              <a:custGeom>
                <a:avLst/>
                <a:gdLst>
                  <a:gd name="T0" fmla="*/ 14 w 2135"/>
                  <a:gd name="T1" fmla="*/ 274 h 1662"/>
                  <a:gd name="T2" fmla="*/ 54 w 2135"/>
                  <a:gd name="T3" fmla="*/ 32 h 1662"/>
                  <a:gd name="T4" fmla="*/ 342 w 2135"/>
                  <a:gd name="T5" fmla="*/ 82 h 1662"/>
                  <a:gd name="T6" fmla="*/ 629 w 2135"/>
                  <a:gd name="T7" fmla="*/ 42 h 1662"/>
                  <a:gd name="T8" fmla="*/ 1043 w 2135"/>
                  <a:gd name="T9" fmla="*/ 172 h 1662"/>
                  <a:gd name="T10" fmla="*/ 1049 w 2135"/>
                  <a:gd name="T11" fmla="*/ 481 h 1662"/>
                  <a:gd name="T12" fmla="*/ 823 w 2135"/>
                  <a:gd name="T13" fmla="*/ 674 h 1662"/>
                  <a:gd name="T14" fmla="*/ 424 w 2135"/>
                  <a:gd name="T15" fmla="*/ 638 h 1662"/>
                  <a:gd name="T16" fmla="*/ 262 w 2135"/>
                  <a:gd name="T17" fmla="*/ 534 h 1662"/>
                  <a:gd name="T18" fmla="*/ 96 w 2135"/>
                  <a:gd name="T19" fmla="*/ 449 h 1662"/>
                  <a:gd name="T20" fmla="*/ 14 w 2135"/>
                  <a:gd name="T21" fmla="*/ 274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nvGrpSpPr>
            <p:cNvPr id="8" name="Group 16">
              <a:extLst>
                <a:ext uri="{FF2B5EF4-FFF2-40B4-BE49-F238E27FC236}">
                  <a16:creationId xmlns:a16="http://schemas.microsoft.com/office/drawing/2014/main" id="{07EC523B-28FE-CA40-8DEA-94E690FABBF5}"/>
                </a:ext>
              </a:extLst>
            </p:cNvPr>
            <p:cNvGrpSpPr>
              <a:grpSpLocks/>
            </p:cNvGrpSpPr>
            <p:nvPr/>
          </p:nvGrpSpPr>
          <p:grpSpPr bwMode="auto">
            <a:xfrm>
              <a:off x="554" y="1093"/>
              <a:ext cx="462" cy="201"/>
              <a:chOff x="3552" y="246"/>
              <a:chExt cx="527" cy="248"/>
            </a:xfrm>
          </p:grpSpPr>
          <p:graphicFrame>
            <p:nvGraphicFramePr>
              <p:cNvPr id="225" name="Object 15">
                <a:extLst>
                  <a:ext uri="{FF2B5EF4-FFF2-40B4-BE49-F238E27FC236}">
                    <a16:creationId xmlns:a16="http://schemas.microsoft.com/office/drawing/2014/main" id="{2B55B345-A6B9-DA4D-B3FD-D053EAA8D96C}"/>
                  </a:ext>
                </a:extLst>
              </p:cNvPr>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name="Clip" r:id="rId4" imgW="1305000" imgH="1085760" progId="">
                      <p:embed/>
                    </p:oleObj>
                  </mc:Choice>
                  <mc:Fallback>
                    <p:oleObj name="Clip" r:id="rId4" imgW="1305000" imgH="1085760" progId="">
                      <p:embed/>
                      <p:pic>
                        <p:nvPicPr>
                          <p:cNvPr id="225" name="Object 15">
                            <a:extLst>
                              <a:ext uri="{FF2B5EF4-FFF2-40B4-BE49-F238E27FC236}">
                                <a16:creationId xmlns:a16="http://schemas.microsoft.com/office/drawing/2014/main" id="{2B55B345-A6B9-DA4D-B3FD-D053EAA8D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6" name="Object 16">
                <a:extLst>
                  <a:ext uri="{FF2B5EF4-FFF2-40B4-BE49-F238E27FC236}">
                    <a16:creationId xmlns:a16="http://schemas.microsoft.com/office/drawing/2014/main" id="{1413C95F-7304-C743-9619-C37BCE3F7D58}"/>
                  </a:ext>
                </a:extLst>
              </p:cNvPr>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name="Clip" r:id="rId5" imgW="676440" imgH="485640" progId="">
                      <p:embed/>
                    </p:oleObj>
                  </mc:Choice>
                  <mc:Fallback>
                    <p:oleObj name="Clip" r:id="rId5" imgW="676440" imgH="485640" progId="">
                      <p:embed/>
                      <p:pic>
                        <p:nvPicPr>
                          <p:cNvPr id="226" name="Object 16">
                            <a:extLst>
                              <a:ext uri="{FF2B5EF4-FFF2-40B4-BE49-F238E27FC236}">
                                <a16:creationId xmlns:a16="http://schemas.microsoft.com/office/drawing/2014/main" id="{1413C95F-7304-C743-9619-C37BCE3F7D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7" name="Line 19">
                <a:extLst>
                  <a:ext uri="{FF2B5EF4-FFF2-40B4-BE49-F238E27FC236}">
                    <a16:creationId xmlns:a16="http://schemas.microsoft.com/office/drawing/2014/main" id="{597DB618-26DE-8346-A401-321E224CDE31}"/>
                  </a:ext>
                </a:extLst>
              </p:cNvPr>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 name="Group 20">
              <a:extLst>
                <a:ext uri="{FF2B5EF4-FFF2-40B4-BE49-F238E27FC236}">
                  <a16:creationId xmlns:a16="http://schemas.microsoft.com/office/drawing/2014/main" id="{85491354-C825-5948-B45E-93A07CC3F5CC}"/>
                </a:ext>
              </a:extLst>
            </p:cNvPr>
            <p:cNvGrpSpPr>
              <a:grpSpLocks/>
            </p:cNvGrpSpPr>
            <p:nvPr/>
          </p:nvGrpSpPr>
          <p:grpSpPr bwMode="auto">
            <a:xfrm>
              <a:off x="554" y="1468"/>
              <a:ext cx="462" cy="201"/>
              <a:chOff x="3552" y="246"/>
              <a:chExt cx="527" cy="248"/>
            </a:xfrm>
          </p:grpSpPr>
          <p:graphicFrame>
            <p:nvGraphicFramePr>
              <p:cNvPr id="222" name="Object 13">
                <a:extLst>
                  <a:ext uri="{FF2B5EF4-FFF2-40B4-BE49-F238E27FC236}">
                    <a16:creationId xmlns:a16="http://schemas.microsoft.com/office/drawing/2014/main" id="{94942DF4-CE5C-3D46-A2EB-29A9767BA8F2}"/>
                  </a:ext>
                </a:extLst>
              </p:cNvPr>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name="Clip" r:id="rId7" imgW="1305000" imgH="1085760" progId="">
                      <p:embed/>
                    </p:oleObj>
                  </mc:Choice>
                  <mc:Fallback>
                    <p:oleObj name="Clip" r:id="rId7" imgW="1305000" imgH="1085760" progId="">
                      <p:embed/>
                      <p:pic>
                        <p:nvPicPr>
                          <p:cNvPr id="222" name="Object 13">
                            <a:extLst>
                              <a:ext uri="{FF2B5EF4-FFF2-40B4-BE49-F238E27FC236}">
                                <a16:creationId xmlns:a16="http://schemas.microsoft.com/office/drawing/2014/main" id="{94942DF4-CE5C-3D46-A2EB-29A9767BA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3" name="Object 14">
                <a:extLst>
                  <a:ext uri="{FF2B5EF4-FFF2-40B4-BE49-F238E27FC236}">
                    <a16:creationId xmlns:a16="http://schemas.microsoft.com/office/drawing/2014/main" id="{7B2FC238-C57E-C74A-85DD-F8CFCDA5B04F}"/>
                  </a:ext>
                </a:extLst>
              </p:cNvPr>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name="Clip" r:id="rId8" imgW="676440" imgH="485640" progId="">
                      <p:embed/>
                    </p:oleObj>
                  </mc:Choice>
                  <mc:Fallback>
                    <p:oleObj name="Clip" r:id="rId8" imgW="676440" imgH="485640" progId="">
                      <p:embed/>
                      <p:pic>
                        <p:nvPicPr>
                          <p:cNvPr id="223" name="Object 14">
                            <a:extLst>
                              <a:ext uri="{FF2B5EF4-FFF2-40B4-BE49-F238E27FC236}">
                                <a16:creationId xmlns:a16="http://schemas.microsoft.com/office/drawing/2014/main" id="{7B2FC238-C57E-C74A-85DD-F8CFCDA5B0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4" name="Line 23">
                <a:extLst>
                  <a:ext uri="{FF2B5EF4-FFF2-40B4-BE49-F238E27FC236}">
                    <a16:creationId xmlns:a16="http://schemas.microsoft.com/office/drawing/2014/main" id="{DE159A9F-1DC0-F743-B386-7AED34137A83}"/>
                  </a:ext>
                </a:extLst>
              </p:cNvPr>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 name="Group 24">
              <a:extLst>
                <a:ext uri="{FF2B5EF4-FFF2-40B4-BE49-F238E27FC236}">
                  <a16:creationId xmlns:a16="http://schemas.microsoft.com/office/drawing/2014/main" id="{5E4511F2-4740-734C-875F-ADEC53CF8505}"/>
                </a:ext>
              </a:extLst>
            </p:cNvPr>
            <p:cNvGrpSpPr>
              <a:grpSpLocks/>
            </p:cNvGrpSpPr>
            <p:nvPr/>
          </p:nvGrpSpPr>
          <p:grpSpPr bwMode="auto">
            <a:xfrm>
              <a:off x="791" y="1334"/>
              <a:ext cx="44" cy="135"/>
              <a:chOff x="3842" y="406"/>
              <a:chExt cx="51" cy="167"/>
            </a:xfrm>
          </p:grpSpPr>
          <p:sp>
            <p:nvSpPr>
              <p:cNvPr id="219" name="Oval 25">
                <a:extLst>
                  <a:ext uri="{FF2B5EF4-FFF2-40B4-BE49-F238E27FC236}">
                    <a16:creationId xmlns:a16="http://schemas.microsoft.com/office/drawing/2014/main" id="{86CB74B6-C0BC-B046-B3F3-9DD781987BC5}"/>
                  </a:ext>
                </a:extLst>
              </p:cNvPr>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 name="Oval 26">
                <a:extLst>
                  <a:ext uri="{FF2B5EF4-FFF2-40B4-BE49-F238E27FC236}">
                    <a16:creationId xmlns:a16="http://schemas.microsoft.com/office/drawing/2014/main" id="{6C8E90BC-2004-4840-BF99-1D38446509B4}"/>
                  </a:ext>
                </a:extLst>
              </p:cNvPr>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 name="Oval 27">
                <a:extLst>
                  <a:ext uri="{FF2B5EF4-FFF2-40B4-BE49-F238E27FC236}">
                    <a16:creationId xmlns:a16="http://schemas.microsoft.com/office/drawing/2014/main" id="{9AE4F6EE-8FC6-F249-B595-1813ED8E2BD1}"/>
                  </a:ext>
                </a:extLst>
              </p:cNvPr>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1" name="Group 28">
              <a:extLst>
                <a:ext uri="{FF2B5EF4-FFF2-40B4-BE49-F238E27FC236}">
                  <a16:creationId xmlns:a16="http://schemas.microsoft.com/office/drawing/2014/main" id="{0E0B2855-6B80-984D-9054-7AEAEC3968B1}"/>
                </a:ext>
              </a:extLst>
            </p:cNvPr>
            <p:cNvGrpSpPr>
              <a:grpSpLocks/>
            </p:cNvGrpSpPr>
            <p:nvPr/>
          </p:nvGrpSpPr>
          <p:grpSpPr bwMode="auto">
            <a:xfrm>
              <a:off x="1087" y="1651"/>
              <a:ext cx="132" cy="249"/>
              <a:chOff x="4180" y="783"/>
              <a:chExt cx="150" cy="307"/>
            </a:xfrm>
          </p:grpSpPr>
          <p:sp>
            <p:nvSpPr>
              <p:cNvPr id="211" name="AutoShape 29">
                <a:extLst>
                  <a:ext uri="{FF2B5EF4-FFF2-40B4-BE49-F238E27FC236}">
                    <a16:creationId xmlns:a16="http://schemas.microsoft.com/office/drawing/2014/main" id="{D4AF2B48-A100-D643-ACDC-8449D27D8692}"/>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2" name="Rectangle 30">
                <a:extLst>
                  <a:ext uri="{FF2B5EF4-FFF2-40B4-BE49-F238E27FC236}">
                    <a16:creationId xmlns:a16="http://schemas.microsoft.com/office/drawing/2014/main" id="{6AB54EC8-6538-AD44-96F3-E269E405B26D}"/>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3" name="Rectangle 31">
                <a:extLst>
                  <a:ext uri="{FF2B5EF4-FFF2-40B4-BE49-F238E27FC236}">
                    <a16:creationId xmlns:a16="http://schemas.microsoft.com/office/drawing/2014/main" id="{C54862DC-A74E-D94E-9B6F-C0691D0E78BE}"/>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4" name="AutoShape 32">
                <a:extLst>
                  <a:ext uri="{FF2B5EF4-FFF2-40B4-BE49-F238E27FC236}">
                    <a16:creationId xmlns:a16="http://schemas.microsoft.com/office/drawing/2014/main" id="{9EF38EC5-7201-264E-9D6E-9F01C672FD0F}"/>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 name="Line 33">
                <a:extLst>
                  <a:ext uri="{FF2B5EF4-FFF2-40B4-BE49-F238E27FC236}">
                    <a16:creationId xmlns:a16="http://schemas.microsoft.com/office/drawing/2014/main" id="{290D22A7-3369-D440-A46A-AE1A2EC06606}"/>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 name="Line 34">
                <a:extLst>
                  <a:ext uri="{FF2B5EF4-FFF2-40B4-BE49-F238E27FC236}">
                    <a16:creationId xmlns:a16="http://schemas.microsoft.com/office/drawing/2014/main" id="{98B072B5-F1E2-4A49-9C70-630C3A46667C}"/>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 name="Rectangle 35">
                <a:extLst>
                  <a:ext uri="{FF2B5EF4-FFF2-40B4-BE49-F238E27FC236}">
                    <a16:creationId xmlns:a16="http://schemas.microsoft.com/office/drawing/2014/main" id="{AA2A11EF-3800-774A-A395-7A7C237C4FF4}"/>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 name="Rectangle 36">
                <a:extLst>
                  <a:ext uri="{FF2B5EF4-FFF2-40B4-BE49-F238E27FC236}">
                    <a16:creationId xmlns:a16="http://schemas.microsoft.com/office/drawing/2014/main" id="{68497E9D-E8AD-E645-899E-C7872D2EC270}"/>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2" name="Group 37">
              <a:extLst>
                <a:ext uri="{FF2B5EF4-FFF2-40B4-BE49-F238E27FC236}">
                  <a16:creationId xmlns:a16="http://schemas.microsoft.com/office/drawing/2014/main" id="{07E92B02-B2B4-2F44-A9E7-EB30E2ECC8BE}"/>
                </a:ext>
              </a:extLst>
            </p:cNvPr>
            <p:cNvGrpSpPr>
              <a:grpSpLocks/>
            </p:cNvGrpSpPr>
            <p:nvPr/>
          </p:nvGrpSpPr>
          <p:grpSpPr bwMode="auto">
            <a:xfrm rot="-5400000">
              <a:off x="1284" y="1700"/>
              <a:ext cx="51" cy="147"/>
              <a:chOff x="3842" y="406"/>
              <a:chExt cx="51" cy="167"/>
            </a:xfrm>
          </p:grpSpPr>
          <p:sp>
            <p:nvSpPr>
              <p:cNvPr id="208" name="Oval 38">
                <a:extLst>
                  <a:ext uri="{FF2B5EF4-FFF2-40B4-BE49-F238E27FC236}">
                    <a16:creationId xmlns:a16="http://schemas.microsoft.com/office/drawing/2014/main" id="{638FD9A9-EBC4-794F-BBCC-949A25C5991B}"/>
                  </a:ext>
                </a:extLst>
              </p:cNvPr>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9" name="Oval 39">
                <a:extLst>
                  <a:ext uri="{FF2B5EF4-FFF2-40B4-BE49-F238E27FC236}">
                    <a16:creationId xmlns:a16="http://schemas.microsoft.com/office/drawing/2014/main" id="{814FBACC-5ADF-A44A-A9F9-1181126739E9}"/>
                  </a:ext>
                </a:extLst>
              </p:cNvPr>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0" name="Oval 40">
                <a:extLst>
                  <a:ext uri="{FF2B5EF4-FFF2-40B4-BE49-F238E27FC236}">
                    <a16:creationId xmlns:a16="http://schemas.microsoft.com/office/drawing/2014/main" id="{12572DCB-7D23-124E-A8AE-76CD54674352}"/>
                  </a:ext>
                </a:extLst>
              </p:cNvPr>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3" name="Line 41">
              <a:extLst>
                <a:ext uri="{FF2B5EF4-FFF2-40B4-BE49-F238E27FC236}">
                  <a16:creationId xmlns:a16="http://schemas.microsoft.com/office/drawing/2014/main" id="{4EDFDBA5-BDB1-C441-B290-E1A0E14CA96F}"/>
                </a:ext>
              </a:extLst>
            </p:cNvPr>
            <p:cNvSpPr>
              <a:spLocks noChangeShapeType="1"/>
            </p:cNvSpPr>
            <p:nvPr/>
          </p:nvSpPr>
          <p:spPr bwMode="auto">
            <a:xfrm>
              <a:off x="1173" y="1593"/>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42">
              <a:extLst>
                <a:ext uri="{FF2B5EF4-FFF2-40B4-BE49-F238E27FC236}">
                  <a16:creationId xmlns:a16="http://schemas.microsoft.com/office/drawing/2014/main" id="{20D2AAA1-9697-AA45-8A91-B528AAB8009F}"/>
                </a:ext>
              </a:extLst>
            </p:cNvPr>
            <p:cNvSpPr>
              <a:spLocks noChangeShapeType="1"/>
            </p:cNvSpPr>
            <p:nvPr/>
          </p:nvSpPr>
          <p:spPr bwMode="auto">
            <a:xfrm>
              <a:off x="1175" y="1591"/>
              <a:ext cx="1"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43">
              <a:extLst>
                <a:ext uri="{FF2B5EF4-FFF2-40B4-BE49-F238E27FC236}">
                  <a16:creationId xmlns:a16="http://schemas.microsoft.com/office/drawing/2014/main" id="{4F24B275-CAD3-344C-993C-7D5974ADF25E}"/>
                </a:ext>
              </a:extLst>
            </p:cNvPr>
            <p:cNvSpPr>
              <a:spLocks noChangeShapeType="1"/>
            </p:cNvSpPr>
            <p:nvPr/>
          </p:nvSpPr>
          <p:spPr bwMode="auto">
            <a:xfrm>
              <a:off x="1487" y="1590"/>
              <a:ext cx="1" cy="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44">
              <a:extLst>
                <a:ext uri="{FF2B5EF4-FFF2-40B4-BE49-F238E27FC236}">
                  <a16:creationId xmlns:a16="http://schemas.microsoft.com/office/drawing/2014/main" id="{2AF158C4-FF31-E943-9502-FAF8E722349C}"/>
                </a:ext>
              </a:extLst>
            </p:cNvPr>
            <p:cNvSpPr>
              <a:spLocks noChangeShapeType="1"/>
            </p:cNvSpPr>
            <p:nvPr/>
          </p:nvSpPr>
          <p:spPr bwMode="auto">
            <a:xfrm>
              <a:off x="984" y="1253"/>
              <a:ext cx="182" cy="16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45">
              <a:extLst>
                <a:ext uri="{FF2B5EF4-FFF2-40B4-BE49-F238E27FC236}">
                  <a16:creationId xmlns:a16="http://schemas.microsoft.com/office/drawing/2014/main" id="{67EA42DE-5C75-C742-8AB4-70E6864081A5}"/>
                </a:ext>
              </a:extLst>
            </p:cNvPr>
            <p:cNvSpPr>
              <a:spLocks noChangeShapeType="1"/>
            </p:cNvSpPr>
            <p:nvPr/>
          </p:nvSpPr>
          <p:spPr bwMode="auto">
            <a:xfrm flipV="1">
              <a:off x="992" y="1433"/>
              <a:ext cx="174" cy="2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46">
              <a:extLst>
                <a:ext uri="{FF2B5EF4-FFF2-40B4-BE49-F238E27FC236}">
                  <a16:creationId xmlns:a16="http://schemas.microsoft.com/office/drawing/2014/main" id="{2010B709-CE0B-7845-B060-2E247EE913E0}"/>
                </a:ext>
              </a:extLst>
            </p:cNvPr>
            <p:cNvSpPr>
              <a:spLocks noChangeShapeType="1"/>
            </p:cNvSpPr>
            <p:nvPr/>
          </p:nvSpPr>
          <p:spPr bwMode="auto">
            <a:xfrm flipV="1">
              <a:off x="1324" y="1487"/>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9" name="Group 47">
              <a:extLst>
                <a:ext uri="{FF2B5EF4-FFF2-40B4-BE49-F238E27FC236}">
                  <a16:creationId xmlns:a16="http://schemas.microsoft.com/office/drawing/2014/main" id="{5CA79977-951C-4E4B-AF23-1A111D65FDE8}"/>
                </a:ext>
              </a:extLst>
            </p:cNvPr>
            <p:cNvGrpSpPr>
              <a:grpSpLocks/>
            </p:cNvGrpSpPr>
            <p:nvPr/>
          </p:nvGrpSpPr>
          <p:grpSpPr bwMode="auto">
            <a:xfrm>
              <a:off x="1399" y="1637"/>
              <a:ext cx="132" cy="249"/>
              <a:chOff x="4180" y="783"/>
              <a:chExt cx="150" cy="307"/>
            </a:xfrm>
          </p:grpSpPr>
          <p:sp>
            <p:nvSpPr>
              <p:cNvPr id="200" name="AutoShape 48">
                <a:extLst>
                  <a:ext uri="{FF2B5EF4-FFF2-40B4-BE49-F238E27FC236}">
                    <a16:creationId xmlns:a16="http://schemas.microsoft.com/office/drawing/2014/main" id="{BDE9489C-959D-0641-93FE-B9FFA4AB574F}"/>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1" name="Rectangle 49">
                <a:extLst>
                  <a:ext uri="{FF2B5EF4-FFF2-40B4-BE49-F238E27FC236}">
                    <a16:creationId xmlns:a16="http://schemas.microsoft.com/office/drawing/2014/main" id="{F64A09EE-AC85-FD49-9D70-23E478FF3626}"/>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2" name="Rectangle 50">
                <a:extLst>
                  <a:ext uri="{FF2B5EF4-FFF2-40B4-BE49-F238E27FC236}">
                    <a16:creationId xmlns:a16="http://schemas.microsoft.com/office/drawing/2014/main" id="{B5D8EDF2-7168-084B-9E08-8B187DBDDB09}"/>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3" name="AutoShape 51">
                <a:extLst>
                  <a:ext uri="{FF2B5EF4-FFF2-40B4-BE49-F238E27FC236}">
                    <a16:creationId xmlns:a16="http://schemas.microsoft.com/office/drawing/2014/main" id="{A67BF64A-2A0A-7245-A333-2C068E68F5E7}"/>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 name="Line 52">
                <a:extLst>
                  <a:ext uri="{FF2B5EF4-FFF2-40B4-BE49-F238E27FC236}">
                    <a16:creationId xmlns:a16="http://schemas.microsoft.com/office/drawing/2014/main" id="{4DED1EC1-0D34-514E-A225-30BCEE3F6FAE}"/>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 name="Line 53">
                <a:extLst>
                  <a:ext uri="{FF2B5EF4-FFF2-40B4-BE49-F238E27FC236}">
                    <a16:creationId xmlns:a16="http://schemas.microsoft.com/office/drawing/2014/main" id="{72185CD3-CD87-C44C-819D-644421385B3B}"/>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6" name="Rectangle 54">
                <a:extLst>
                  <a:ext uri="{FF2B5EF4-FFF2-40B4-BE49-F238E27FC236}">
                    <a16:creationId xmlns:a16="http://schemas.microsoft.com/office/drawing/2014/main" id="{15E225F1-4BFB-D749-BDA5-413358C8A971}"/>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7" name="Rectangle 55">
                <a:extLst>
                  <a:ext uri="{FF2B5EF4-FFF2-40B4-BE49-F238E27FC236}">
                    <a16:creationId xmlns:a16="http://schemas.microsoft.com/office/drawing/2014/main" id="{3A668252-8498-7B44-B70C-4A095372D0EC}"/>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0" name="Group 56">
              <a:extLst>
                <a:ext uri="{FF2B5EF4-FFF2-40B4-BE49-F238E27FC236}">
                  <a16:creationId xmlns:a16="http://schemas.microsoft.com/office/drawing/2014/main" id="{C20C03AE-FFA1-BC45-AF64-35301E96C9C9}"/>
                </a:ext>
              </a:extLst>
            </p:cNvPr>
            <p:cNvGrpSpPr>
              <a:grpSpLocks/>
            </p:cNvGrpSpPr>
            <p:nvPr/>
          </p:nvGrpSpPr>
          <p:grpSpPr bwMode="auto">
            <a:xfrm>
              <a:off x="796" y="2027"/>
              <a:ext cx="302" cy="583"/>
              <a:chOff x="3314" y="1248"/>
              <a:chExt cx="344" cy="694"/>
            </a:xfrm>
          </p:grpSpPr>
          <p:graphicFrame>
            <p:nvGraphicFramePr>
              <p:cNvPr id="191" name="Object 11">
                <a:extLst>
                  <a:ext uri="{FF2B5EF4-FFF2-40B4-BE49-F238E27FC236}">
                    <a16:creationId xmlns:a16="http://schemas.microsoft.com/office/drawing/2014/main" id="{D99A4C3E-69BB-5F47-890C-49CD4B33C07B}"/>
                  </a:ext>
                </a:extLst>
              </p:cNvPr>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name="Clip" r:id="rId9" imgW="1305000" imgH="1085760" progId="">
                      <p:embed/>
                    </p:oleObj>
                  </mc:Choice>
                  <mc:Fallback>
                    <p:oleObj name="Clip" r:id="rId9" imgW="1305000" imgH="1085760" progId="">
                      <p:embed/>
                      <p:pic>
                        <p:nvPicPr>
                          <p:cNvPr id="191" name="Object 11">
                            <a:extLst>
                              <a:ext uri="{FF2B5EF4-FFF2-40B4-BE49-F238E27FC236}">
                                <a16:creationId xmlns:a16="http://schemas.microsoft.com/office/drawing/2014/main" id="{D99A4C3E-69BB-5F47-890C-49CD4B33C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2" name="Line 58">
                <a:extLst>
                  <a:ext uri="{FF2B5EF4-FFF2-40B4-BE49-F238E27FC236}">
                    <a16:creationId xmlns:a16="http://schemas.microsoft.com/office/drawing/2014/main" id="{58A124E2-C734-2543-8FF8-D69012D50498}"/>
                  </a:ext>
                </a:extLst>
              </p:cNvPr>
              <p:cNvSpPr>
                <a:spLocks noChangeShapeType="1"/>
              </p:cNvSpPr>
              <p:nvPr/>
            </p:nvSpPr>
            <p:spPr bwMode="auto">
              <a:xfrm flipV="1">
                <a:off x="3606" y="1433"/>
                <a:ext cx="5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93" name="Object 12">
                <a:extLst>
                  <a:ext uri="{FF2B5EF4-FFF2-40B4-BE49-F238E27FC236}">
                    <a16:creationId xmlns:a16="http://schemas.microsoft.com/office/drawing/2014/main" id="{8FB570CF-2D63-3140-833B-742FB24F15A7}"/>
                  </a:ext>
                </a:extLst>
              </p:cNvPr>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name="Clip" r:id="rId10" imgW="1305000" imgH="1085760" progId="">
                      <p:embed/>
                    </p:oleObj>
                  </mc:Choice>
                  <mc:Fallback>
                    <p:oleObj name="Clip" r:id="rId10" imgW="1305000" imgH="1085760" progId="">
                      <p:embed/>
                      <p:pic>
                        <p:nvPicPr>
                          <p:cNvPr id="193" name="Object 12">
                            <a:extLst>
                              <a:ext uri="{FF2B5EF4-FFF2-40B4-BE49-F238E27FC236}">
                                <a16:creationId xmlns:a16="http://schemas.microsoft.com/office/drawing/2014/main" id="{8FB570CF-2D63-3140-833B-742FB24F1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 name="Line 60">
                <a:extLst>
                  <a:ext uri="{FF2B5EF4-FFF2-40B4-BE49-F238E27FC236}">
                    <a16:creationId xmlns:a16="http://schemas.microsoft.com/office/drawing/2014/main" id="{6FAD05E1-CCF0-F04B-B405-18951B274A77}"/>
                  </a:ext>
                </a:extLst>
              </p:cNvPr>
              <p:cNvSpPr>
                <a:spLocks noChangeShapeType="1"/>
              </p:cNvSpPr>
              <p:nvPr/>
            </p:nvSpPr>
            <p:spPr bwMode="auto">
              <a:xfrm flipV="1">
                <a:off x="3606" y="1882"/>
                <a:ext cx="5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95" name="Group 61">
                <a:extLst>
                  <a:ext uri="{FF2B5EF4-FFF2-40B4-BE49-F238E27FC236}">
                    <a16:creationId xmlns:a16="http://schemas.microsoft.com/office/drawing/2014/main" id="{19ADEDBA-E0DD-2E45-9312-4E73ACB457BA}"/>
                  </a:ext>
                </a:extLst>
              </p:cNvPr>
              <p:cNvGrpSpPr>
                <a:grpSpLocks/>
              </p:cNvGrpSpPr>
              <p:nvPr/>
            </p:nvGrpSpPr>
            <p:grpSpPr bwMode="auto">
              <a:xfrm>
                <a:off x="3404" y="1504"/>
                <a:ext cx="51" cy="167"/>
                <a:chOff x="3842" y="406"/>
                <a:chExt cx="51" cy="167"/>
              </a:xfrm>
            </p:grpSpPr>
            <p:sp>
              <p:nvSpPr>
                <p:cNvPr id="197" name="Oval 62">
                  <a:extLst>
                    <a:ext uri="{FF2B5EF4-FFF2-40B4-BE49-F238E27FC236}">
                      <a16:creationId xmlns:a16="http://schemas.microsoft.com/office/drawing/2014/main" id="{AA6648F3-72CE-C140-BC04-08669D577D31}"/>
                    </a:ext>
                  </a:extLst>
                </p:cNvPr>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8" name="Oval 63">
                  <a:extLst>
                    <a:ext uri="{FF2B5EF4-FFF2-40B4-BE49-F238E27FC236}">
                      <a16:creationId xmlns:a16="http://schemas.microsoft.com/office/drawing/2014/main" id="{A16301A0-7EBE-2E46-97E7-49DA0CBD3795}"/>
                    </a:ext>
                  </a:extLst>
                </p:cNvPr>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9" name="Oval 64">
                  <a:extLst>
                    <a:ext uri="{FF2B5EF4-FFF2-40B4-BE49-F238E27FC236}">
                      <a16:creationId xmlns:a16="http://schemas.microsoft.com/office/drawing/2014/main" id="{6D76A354-FAD4-3D46-A9E5-D89C083E28E3}"/>
                    </a:ext>
                  </a:extLst>
                </p:cNvPr>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96" name="Line 65">
                <a:extLst>
                  <a:ext uri="{FF2B5EF4-FFF2-40B4-BE49-F238E27FC236}">
                    <a16:creationId xmlns:a16="http://schemas.microsoft.com/office/drawing/2014/main" id="{DF0DBAE3-CC6F-AD45-ACF0-0A5C4515787A}"/>
                  </a:ext>
                </a:extLst>
              </p:cNvPr>
              <p:cNvSpPr>
                <a:spLocks noChangeShapeType="1"/>
              </p:cNvSpPr>
              <p:nvPr/>
            </p:nvSpPr>
            <p:spPr bwMode="auto">
              <a:xfrm>
                <a:off x="3654" y="1431"/>
                <a:ext cx="0" cy="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21" name="Object 3">
              <a:extLst>
                <a:ext uri="{FF2B5EF4-FFF2-40B4-BE49-F238E27FC236}">
                  <a16:creationId xmlns:a16="http://schemas.microsoft.com/office/drawing/2014/main" id="{EF88BA69-0A31-FB44-8297-F21546D00388}"/>
                </a:ext>
              </a:extLst>
            </p:cNvPr>
            <p:cNvGraphicFramePr>
              <a:graphicFrameLocks noChangeAspect="1"/>
            </p:cNvGraphicFramePr>
            <p:nvPr/>
          </p:nvGraphicFramePr>
          <p:xfrm>
            <a:off x="956" y="2656"/>
            <a:ext cx="262" cy="208"/>
          </p:xfrm>
          <a:graphic>
            <a:graphicData uri="http://schemas.openxmlformats.org/presentationml/2006/ole">
              <mc:AlternateContent xmlns:mc="http://schemas.openxmlformats.org/markup-compatibility/2006">
                <mc:Choice xmlns:v="urn:schemas-microsoft-com:vml" Requires="v">
                  <p:oleObj name="Clip" r:id="rId11" imgW="1305000" imgH="1085760" progId="">
                    <p:embed/>
                  </p:oleObj>
                </mc:Choice>
                <mc:Fallback>
                  <p:oleObj name="Clip" r:id="rId11" imgW="1305000" imgH="1085760" progId="">
                    <p:embed/>
                    <p:pic>
                      <p:nvPicPr>
                        <p:cNvPr id="21" name="Object 3">
                          <a:extLst>
                            <a:ext uri="{FF2B5EF4-FFF2-40B4-BE49-F238E27FC236}">
                              <a16:creationId xmlns:a16="http://schemas.microsoft.com/office/drawing/2014/main" id="{EF88BA69-0A31-FB44-8297-F21546D00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 y="2656"/>
                          <a:ext cx="262"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Oval 67">
              <a:extLst>
                <a:ext uri="{FF2B5EF4-FFF2-40B4-BE49-F238E27FC236}">
                  <a16:creationId xmlns:a16="http://schemas.microsoft.com/office/drawing/2014/main" id="{24809820-F929-AC41-85DC-BB235B7F3DEE}"/>
                </a:ext>
              </a:extLst>
            </p:cNvPr>
            <p:cNvSpPr>
              <a:spLocks noChangeArrowheads="1"/>
            </p:cNvSpPr>
            <p:nvPr/>
          </p:nvSpPr>
          <p:spPr bwMode="auto">
            <a:xfrm rot="-5400000">
              <a:off x="1219" y="2721"/>
              <a:ext cx="40"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Oval 68">
              <a:extLst>
                <a:ext uri="{FF2B5EF4-FFF2-40B4-BE49-F238E27FC236}">
                  <a16:creationId xmlns:a16="http://schemas.microsoft.com/office/drawing/2014/main" id="{C56CF2DC-FFAD-C848-B493-173E396776EF}"/>
                </a:ext>
              </a:extLst>
            </p:cNvPr>
            <p:cNvSpPr>
              <a:spLocks noChangeArrowheads="1"/>
            </p:cNvSpPr>
            <p:nvPr/>
          </p:nvSpPr>
          <p:spPr bwMode="auto">
            <a:xfrm rot="-5400000">
              <a:off x="1272" y="2720"/>
              <a:ext cx="40" cy="4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Oval 69">
              <a:extLst>
                <a:ext uri="{FF2B5EF4-FFF2-40B4-BE49-F238E27FC236}">
                  <a16:creationId xmlns:a16="http://schemas.microsoft.com/office/drawing/2014/main" id="{47C2B011-D163-A946-94ED-B0BA302486FE}"/>
                </a:ext>
              </a:extLst>
            </p:cNvPr>
            <p:cNvSpPr>
              <a:spLocks noChangeArrowheads="1"/>
            </p:cNvSpPr>
            <p:nvPr/>
          </p:nvSpPr>
          <p:spPr bwMode="auto">
            <a:xfrm rot="-5400000">
              <a:off x="1321" y="2723"/>
              <a:ext cx="39"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Line 70">
              <a:extLst>
                <a:ext uri="{FF2B5EF4-FFF2-40B4-BE49-F238E27FC236}">
                  <a16:creationId xmlns:a16="http://schemas.microsoft.com/office/drawing/2014/main" id="{D97BDE47-603B-4C4A-9AE2-6617F66578FB}"/>
                </a:ext>
              </a:extLst>
            </p:cNvPr>
            <p:cNvSpPr>
              <a:spLocks noChangeShapeType="1"/>
            </p:cNvSpPr>
            <p:nvPr/>
          </p:nvSpPr>
          <p:spPr bwMode="auto">
            <a:xfrm rot="-5400000">
              <a:off x="1485" y="2647"/>
              <a:ext cx="3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71">
              <a:extLst>
                <a:ext uri="{FF2B5EF4-FFF2-40B4-BE49-F238E27FC236}">
                  <a16:creationId xmlns:a16="http://schemas.microsoft.com/office/drawing/2014/main" id="{AAAB07D0-E8EC-4644-9C3C-3A7EFAA615D6}"/>
                </a:ext>
              </a:extLst>
            </p:cNvPr>
            <p:cNvSpPr>
              <a:spLocks noChangeShapeType="1"/>
            </p:cNvSpPr>
            <p:nvPr/>
          </p:nvSpPr>
          <p:spPr bwMode="auto">
            <a:xfrm rot="5400000" flipH="1">
              <a:off x="1090" y="2642"/>
              <a:ext cx="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72">
              <a:extLst>
                <a:ext uri="{FF2B5EF4-FFF2-40B4-BE49-F238E27FC236}">
                  <a16:creationId xmlns:a16="http://schemas.microsoft.com/office/drawing/2014/main" id="{C0477858-9069-114D-A660-AEDED47FE7C1}"/>
                </a:ext>
              </a:extLst>
            </p:cNvPr>
            <p:cNvSpPr>
              <a:spLocks noChangeShapeType="1"/>
            </p:cNvSpPr>
            <p:nvPr/>
          </p:nvSpPr>
          <p:spPr bwMode="auto">
            <a:xfrm rot="16200000" flipV="1">
              <a:off x="1309" y="2428"/>
              <a:ext cx="0" cy="39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73">
              <a:extLst>
                <a:ext uri="{FF2B5EF4-FFF2-40B4-BE49-F238E27FC236}">
                  <a16:creationId xmlns:a16="http://schemas.microsoft.com/office/drawing/2014/main" id="{EAD10F5A-3932-E04B-B9F2-5C2719505F43}"/>
                </a:ext>
              </a:extLst>
            </p:cNvPr>
            <p:cNvSpPr>
              <a:spLocks noChangeShapeType="1"/>
            </p:cNvSpPr>
            <p:nvPr/>
          </p:nvSpPr>
          <p:spPr bwMode="auto">
            <a:xfrm flipV="1">
              <a:off x="1098" y="2390"/>
              <a:ext cx="59" cy="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74">
              <a:extLst>
                <a:ext uri="{FF2B5EF4-FFF2-40B4-BE49-F238E27FC236}">
                  <a16:creationId xmlns:a16="http://schemas.microsoft.com/office/drawing/2014/main" id="{5ACBC5AA-0662-094D-ACF5-5F6377C1A848}"/>
                </a:ext>
              </a:extLst>
            </p:cNvPr>
            <p:cNvSpPr>
              <a:spLocks noChangeShapeType="1"/>
            </p:cNvSpPr>
            <p:nvPr/>
          </p:nvSpPr>
          <p:spPr bwMode="auto">
            <a:xfrm>
              <a:off x="1477" y="2419"/>
              <a:ext cx="191" cy="24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75">
              <a:extLst>
                <a:ext uri="{FF2B5EF4-FFF2-40B4-BE49-F238E27FC236}">
                  <a16:creationId xmlns:a16="http://schemas.microsoft.com/office/drawing/2014/main" id="{7F5C29D2-9C2D-CA4F-B8B7-D0AFF3798166}"/>
                </a:ext>
              </a:extLst>
            </p:cNvPr>
            <p:cNvSpPr>
              <a:spLocks noChangeShapeType="1"/>
            </p:cNvSpPr>
            <p:nvPr/>
          </p:nvSpPr>
          <p:spPr bwMode="auto">
            <a:xfrm flipH="1">
              <a:off x="1978" y="2417"/>
              <a:ext cx="176" cy="24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1" name="Object 4">
              <a:extLst>
                <a:ext uri="{FF2B5EF4-FFF2-40B4-BE49-F238E27FC236}">
                  <a16:creationId xmlns:a16="http://schemas.microsoft.com/office/drawing/2014/main" id="{6E619774-4023-4E44-8E80-95C415A770E7}"/>
                </a:ext>
              </a:extLst>
            </p:cNvPr>
            <p:cNvGraphicFramePr>
              <a:graphicFrameLocks noChangeAspect="1"/>
            </p:cNvGraphicFramePr>
            <p:nvPr/>
          </p:nvGraphicFramePr>
          <p:xfrm>
            <a:off x="2090" y="2135"/>
            <a:ext cx="128" cy="152"/>
          </p:xfrm>
          <a:graphic>
            <a:graphicData uri="http://schemas.openxmlformats.org/presentationml/2006/ole">
              <mc:AlternateContent xmlns:mc="http://schemas.openxmlformats.org/markup-compatibility/2006">
                <mc:Choice xmlns:v="urn:schemas-microsoft-com:vml" Requires="v">
                  <p:oleObj name="Clip" r:id="rId12" imgW="981000" imgH="1209600" progId="">
                    <p:embed/>
                  </p:oleObj>
                </mc:Choice>
                <mc:Fallback>
                  <p:oleObj name="Clip" r:id="rId12" imgW="981000" imgH="1209600" progId="">
                    <p:embed/>
                    <p:pic>
                      <p:nvPicPr>
                        <p:cNvPr id="31" name="Object 4">
                          <a:extLst>
                            <a:ext uri="{FF2B5EF4-FFF2-40B4-BE49-F238E27FC236}">
                              <a16:creationId xmlns:a16="http://schemas.microsoft.com/office/drawing/2014/main" id="{6E619774-4023-4E44-8E80-95C415A770E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90" y="2135"/>
                          <a:ext cx="128" cy="1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5">
              <a:extLst>
                <a:ext uri="{FF2B5EF4-FFF2-40B4-BE49-F238E27FC236}">
                  <a16:creationId xmlns:a16="http://schemas.microsoft.com/office/drawing/2014/main" id="{D5FEF5BA-37A1-FA4D-8751-43C14B9F89AC}"/>
                </a:ext>
              </a:extLst>
            </p:cNvPr>
            <p:cNvGraphicFramePr>
              <a:graphicFrameLocks noChangeAspect="1"/>
            </p:cNvGraphicFramePr>
            <p:nvPr/>
          </p:nvGraphicFramePr>
          <p:xfrm>
            <a:off x="1248" y="2186"/>
            <a:ext cx="128" cy="151"/>
          </p:xfrm>
          <a:graphic>
            <a:graphicData uri="http://schemas.openxmlformats.org/presentationml/2006/ole">
              <mc:AlternateContent xmlns:mc="http://schemas.openxmlformats.org/markup-compatibility/2006">
                <mc:Choice xmlns:v="urn:schemas-microsoft-com:vml" Requires="v">
                  <p:oleObj name="Clip" r:id="rId14" imgW="981000" imgH="1209600" progId="">
                    <p:embed/>
                  </p:oleObj>
                </mc:Choice>
                <mc:Fallback>
                  <p:oleObj name="Clip" r:id="rId14" imgW="981000" imgH="1209600" progId="">
                    <p:embed/>
                    <p:pic>
                      <p:nvPicPr>
                        <p:cNvPr id="32" name="Object 5">
                          <a:extLst>
                            <a:ext uri="{FF2B5EF4-FFF2-40B4-BE49-F238E27FC236}">
                              <a16:creationId xmlns:a16="http://schemas.microsoft.com/office/drawing/2014/main" id="{D5FEF5BA-37A1-FA4D-8751-43C14B9F89A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48" y="2186"/>
                          <a:ext cx="128" cy="1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Freeform 78">
              <a:extLst>
                <a:ext uri="{FF2B5EF4-FFF2-40B4-BE49-F238E27FC236}">
                  <a16:creationId xmlns:a16="http://schemas.microsoft.com/office/drawing/2014/main" id="{05EC552A-AB40-A14B-9995-C15C69D6865E}"/>
                </a:ext>
              </a:extLst>
            </p:cNvPr>
            <p:cNvSpPr>
              <a:spLocks/>
            </p:cNvSpPr>
            <p:nvPr/>
          </p:nvSpPr>
          <p:spPr bwMode="auto">
            <a:xfrm>
              <a:off x="1299" y="2044"/>
              <a:ext cx="853" cy="192"/>
            </a:xfrm>
            <a:custGeom>
              <a:avLst/>
              <a:gdLst>
                <a:gd name="T0" fmla="*/ 0 w 972"/>
                <a:gd name="T1" fmla="*/ 97 h 228"/>
                <a:gd name="T2" fmla="*/ 225 w 972"/>
                <a:gd name="T3" fmla="*/ 4 h 228"/>
                <a:gd name="T4" fmla="*/ 506 w 972"/>
                <a:gd name="T5" fmla="*/ 72 h 228"/>
                <a:gd name="T6" fmla="*/ 0 60000 65536"/>
                <a:gd name="T7" fmla="*/ 0 60000 65536"/>
                <a:gd name="T8" fmla="*/ 0 60000 65536"/>
                <a:gd name="T9" fmla="*/ 0 w 972"/>
                <a:gd name="T10" fmla="*/ 0 h 228"/>
                <a:gd name="T11" fmla="*/ 972 w 972"/>
                <a:gd name="T12" fmla="*/ 228 h 228"/>
              </a:gdLst>
              <a:ahLst/>
              <a:cxnLst>
                <a:cxn ang="T6">
                  <a:pos x="T0" y="T1"/>
                </a:cxn>
                <a:cxn ang="T7">
                  <a:pos x="T2" y="T3"/>
                </a:cxn>
                <a:cxn ang="T8">
                  <a:pos x="T4" y="T5"/>
                </a:cxn>
              </a:cxnLst>
              <a:rect l="T9" t="T10" r="T11" b="T12"/>
              <a:pathLst>
                <a:path w="972" h="228">
                  <a:moveTo>
                    <a:pt x="0" y="228"/>
                  </a:moveTo>
                  <a:cubicBezTo>
                    <a:pt x="135" y="123"/>
                    <a:pt x="270" y="18"/>
                    <a:pt x="432" y="9"/>
                  </a:cubicBezTo>
                  <a:cubicBezTo>
                    <a:pt x="594" y="0"/>
                    <a:pt x="783" y="85"/>
                    <a:pt x="972" y="171"/>
                  </a:cubicBezTo>
                </a:path>
              </a:pathLst>
            </a:custGeom>
            <a:noFill/>
            <a:ln w="19050" cap="flat" cmpd="sng">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34" name="Group 79">
              <a:extLst>
                <a:ext uri="{FF2B5EF4-FFF2-40B4-BE49-F238E27FC236}">
                  <a16:creationId xmlns:a16="http://schemas.microsoft.com/office/drawing/2014/main" id="{92FC7BF0-6701-5C44-8739-4D0E2B432B6D}"/>
                </a:ext>
              </a:extLst>
            </p:cNvPr>
            <p:cNvGrpSpPr>
              <a:grpSpLocks/>
            </p:cNvGrpSpPr>
            <p:nvPr/>
          </p:nvGrpSpPr>
          <p:grpSpPr bwMode="auto">
            <a:xfrm>
              <a:off x="1467" y="2940"/>
              <a:ext cx="256" cy="269"/>
              <a:chOff x="2870" y="1518"/>
              <a:chExt cx="292" cy="320"/>
            </a:xfrm>
          </p:grpSpPr>
          <p:graphicFrame>
            <p:nvGraphicFramePr>
              <p:cNvPr id="189" name="Object 9">
                <a:extLst>
                  <a:ext uri="{FF2B5EF4-FFF2-40B4-BE49-F238E27FC236}">
                    <a16:creationId xmlns:a16="http://schemas.microsoft.com/office/drawing/2014/main" id="{5A7F4C57-E61F-B944-8D80-482689D3F548}"/>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5" imgW="819000" imgH="847800" progId="">
                      <p:embed/>
                    </p:oleObj>
                  </mc:Choice>
                  <mc:Fallback>
                    <p:oleObj name="Clip" r:id="rId15" imgW="819000" imgH="847800" progId="">
                      <p:embed/>
                      <p:pic>
                        <p:nvPicPr>
                          <p:cNvPr id="189" name="Object 9">
                            <a:extLst>
                              <a:ext uri="{FF2B5EF4-FFF2-40B4-BE49-F238E27FC236}">
                                <a16:creationId xmlns:a16="http://schemas.microsoft.com/office/drawing/2014/main" id="{5A7F4C57-E61F-B944-8D80-482689D3F54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0" name="Object 10">
                <a:extLst>
                  <a:ext uri="{FF2B5EF4-FFF2-40B4-BE49-F238E27FC236}">
                    <a16:creationId xmlns:a16="http://schemas.microsoft.com/office/drawing/2014/main" id="{C4CADE3F-8581-1D4F-B483-95A329ED732E}"/>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7" imgW="1266840" imgH="1200240" progId="">
                      <p:embed/>
                    </p:oleObj>
                  </mc:Choice>
                  <mc:Fallback>
                    <p:oleObj name="Clip" r:id="rId17" imgW="1266840" imgH="1200240" progId="">
                      <p:embed/>
                      <p:pic>
                        <p:nvPicPr>
                          <p:cNvPr id="190" name="Object 10">
                            <a:extLst>
                              <a:ext uri="{FF2B5EF4-FFF2-40B4-BE49-F238E27FC236}">
                                <a16:creationId xmlns:a16="http://schemas.microsoft.com/office/drawing/2014/main" id="{C4CADE3F-8581-1D4F-B483-95A329ED732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5" name="Group 82">
              <a:extLst>
                <a:ext uri="{FF2B5EF4-FFF2-40B4-BE49-F238E27FC236}">
                  <a16:creationId xmlns:a16="http://schemas.microsoft.com/office/drawing/2014/main" id="{F87C47EF-211A-B845-921F-77192EF00929}"/>
                </a:ext>
              </a:extLst>
            </p:cNvPr>
            <p:cNvGrpSpPr>
              <a:grpSpLocks/>
            </p:cNvGrpSpPr>
            <p:nvPr/>
          </p:nvGrpSpPr>
          <p:grpSpPr bwMode="auto">
            <a:xfrm>
              <a:off x="1957" y="2960"/>
              <a:ext cx="256" cy="269"/>
              <a:chOff x="2870" y="1518"/>
              <a:chExt cx="292" cy="320"/>
            </a:xfrm>
          </p:grpSpPr>
          <p:graphicFrame>
            <p:nvGraphicFramePr>
              <p:cNvPr id="187" name="Object 7">
                <a:extLst>
                  <a:ext uri="{FF2B5EF4-FFF2-40B4-BE49-F238E27FC236}">
                    <a16:creationId xmlns:a16="http://schemas.microsoft.com/office/drawing/2014/main" id="{23CBA042-6F2B-B44C-9A79-26EBDDB5ED69}"/>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9" imgW="819000" imgH="847800" progId="">
                      <p:embed/>
                    </p:oleObj>
                  </mc:Choice>
                  <mc:Fallback>
                    <p:oleObj name="Clip" r:id="rId19" imgW="819000" imgH="847800" progId="">
                      <p:embed/>
                      <p:pic>
                        <p:nvPicPr>
                          <p:cNvPr id="187" name="Object 7">
                            <a:extLst>
                              <a:ext uri="{FF2B5EF4-FFF2-40B4-BE49-F238E27FC236}">
                                <a16:creationId xmlns:a16="http://schemas.microsoft.com/office/drawing/2014/main" id="{23CBA042-6F2B-B44C-9A79-26EBDDB5ED6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8" name="Object 8">
                <a:extLst>
                  <a:ext uri="{FF2B5EF4-FFF2-40B4-BE49-F238E27FC236}">
                    <a16:creationId xmlns:a16="http://schemas.microsoft.com/office/drawing/2014/main" id="{C93FB3EA-66C8-C843-9A5A-7CC14146476D}"/>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0" imgW="1266840" imgH="1200240" progId="">
                      <p:embed/>
                    </p:oleObj>
                  </mc:Choice>
                  <mc:Fallback>
                    <p:oleObj name="Clip" r:id="rId20" imgW="1266840" imgH="1200240" progId="">
                      <p:embed/>
                      <p:pic>
                        <p:nvPicPr>
                          <p:cNvPr id="188" name="Object 8">
                            <a:extLst>
                              <a:ext uri="{FF2B5EF4-FFF2-40B4-BE49-F238E27FC236}">
                                <a16:creationId xmlns:a16="http://schemas.microsoft.com/office/drawing/2014/main" id="{C93FB3EA-66C8-C843-9A5A-7CC14146476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6" name="Group 85">
              <a:extLst>
                <a:ext uri="{FF2B5EF4-FFF2-40B4-BE49-F238E27FC236}">
                  <a16:creationId xmlns:a16="http://schemas.microsoft.com/office/drawing/2014/main" id="{90F2B7FF-D973-C34B-95FE-0760C64FC5F8}"/>
                </a:ext>
              </a:extLst>
            </p:cNvPr>
            <p:cNvGrpSpPr>
              <a:grpSpLocks/>
            </p:cNvGrpSpPr>
            <p:nvPr/>
          </p:nvGrpSpPr>
          <p:grpSpPr bwMode="auto">
            <a:xfrm>
              <a:off x="1696" y="2781"/>
              <a:ext cx="239" cy="237"/>
              <a:chOff x="4733" y="2082"/>
              <a:chExt cx="272" cy="282"/>
            </a:xfrm>
          </p:grpSpPr>
          <p:graphicFrame>
            <p:nvGraphicFramePr>
              <p:cNvPr id="185" name="Object 6">
                <a:extLst>
                  <a:ext uri="{FF2B5EF4-FFF2-40B4-BE49-F238E27FC236}">
                    <a16:creationId xmlns:a16="http://schemas.microsoft.com/office/drawing/2014/main" id="{9F37C125-C133-5B42-BAE1-C16E02654E82}"/>
                  </a:ext>
                </a:extLst>
              </p:cNvPr>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name="Clip" r:id="rId21" imgW="819000" imgH="847800" progId="">
                      <p:embed/>
                    </p:oleObj>
                  </mc:Choice>
                  <mc:Fallback>
                    <p:oleObj name="Clip" r:id="rId21" imgW="819000" imgH="847800" progId="">
                      <p:embed/>
                      <p:pic>
                        <p:nvPicPr>
                          <p:cNvPr id="185" name="Object 6">
                            <a:extLst>
                              <a:ext uri="{FF2B5EF4-FFF2-40B4-BE49-F238E27FC236}">
                                <a16:creationId xmlns:a16="http://schemas.microsoft.com/office/drawing/2014/main" id="{9F37C125-C133-5B42-BAE1-C16E02654E8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6" name="Rectangle 87">
                <a:extLst>
                  <a:ext uri="{FF2B5EF4-FFF2-40B4-BE49-F238E27FC236}">
                    <a16:creationId xmlns:a16="http://schemas.microsoft.com/office/drawing/2014/main" id="{95090B54-B4A6-4C48-8EB3-31305608CBC2}"/>
                  </a:ext>
                </a:extLst>
              </p:cNvPr>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37" name="Line 88">
              <a:extLst>
                <a:ext uri="{FF2B5EF4-FFF2-40B4-BE49-F238E27FC236}">
                  <a16:creationId xmlns:a16="http://schemas.microsoft.com/office/drawing/2014/main" id="{BA1C2749-1ADF-6B4D-9A4F-04AF00AFDE3E}"/>
                </a:ext>
              </a:extLst>
            </p:cNvPr>
            <p:cNvSpPr>
              <a:spLocks noChangeShapeType="1"/>
            </p:cNvSpPr>
            <p:nvPr/>
          </p:nvSpPr>
          <p:spPr bwMode="auto">
            <a:xfrm>
              <a:off x="1889" y="2720"/>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8" name="Group 89">
              <a:extLst>
                <a:ext uri="{FF2B5EF4-FFF2-40B4-BE49-F238E27FC236}">
                  <a16:creationId xmlns:a16="http://schemas.microsoft.com/office/drawing/2014/main" id="{A5874880-9862-2F42-994A-9F314D3B935E}"/>
                </a:ext>
              </a:extLst>
            </p:cNvPr>
            <p:cNvGrpSpPr>
              <a:grpSpLocks/>
            </p:cNvGrpSpPr>
            <p:nvPr/>
          </p:nvGrpSpPr>
          <p:grpSpPr bwMode="auto">
            <a:xfrm>
              <a:off x="2343" y="2357"/>
              <a:ext cx="131" cy="258"/>
              <a:chOff x="4180" y="783"/>
              <a:chExt cx="150" cy="307"/>
            </a:xfrm>
          </p:grpSpPr>
          <p:sp>
            <p:nvSpPr>
              <p:cNvPr id="177" name="AutoShape 90">
                <a:extLst>
                  <a:ext uri="{FF2B5EF4-FFF2-40B4-BE49-F238E27FC236}">
                    <a16:creationId xmlns:a16="http://schemas.microsoft.com/office/drawing/2014/main" id="{94ABF597-42BB-1140-93FA-4B9066AA27FA}"/>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8" name="Rectangle 91">
                <a:extLst>
                  <a:ext uri="{FF2B5EF4-FFF2-40B4-BE49-F238E27FC236}">
                    <a16:creationId xmlns:a16="http://schemas.microsoft.com/office/drawing/2014/main" id="{0F0AAFFF-3CC9-4846-B5AA-2295F32D834D}"/>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9" name="Rectangle 92">
                <a:extLst>
                  <a:ext uri="{FF2B5EF4-FFF2-40B4-BE49-F238E27FC236}">
                    <a16:creationId xmlns:a16="http://schemas.microsoft.com/office/drawing/2014/main" id="{A14B9144-4927-0A4C-91A2-15A79BE3CBD6}"/>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0" name="AutoShape 93">
                <a:extLst>
                  <a:ext uri="{FF2B5EF4-FFF2-40B4-BE49-F238E27FC236}">
                    <a16:creationId xmlns:a16="http://schemas.microsoft.com/office/drawing/2014/main" id="{F9ED89D4-0CBB-EF48-B29F-76CF6A693AB3}"/>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1" name="Line 94">
                <a:extLst>
                  <a:ext uri="{FF2B5EF4-FFF2-40B4-BE49-F238E27FC236}">
                    <a16:creationId xmlns:a16="http://schemas.microsoft.com/office/drawing/2014/main" id="{6A56E924-FA73-9A41-9B21-6FCA1A0A7EE4}"/>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2" name="Line 95">
                <a:extLst>
                  <a:ext uri="{FF2B5EF4-FFF2-40B4-BE49-F238E27FC236}">
                    <a16:creationId xmlns:a16="http://schemas.microsoft.com/office/drawing/2014/main" id="{B912EF34-CE03-E74E-95AA-9D73A25DB3A4}"/>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3" name="Rectangle 96">
                <a:extLst>
                  <a:ext uri="{FF2B5EF4-FFF2-40B4-BE49-F238E27FC236}">
                    <a16:creationId xmlns:a16="http://schemas.microsoft.com/office/drawing/2014/main" id="{A5F778C2-2148-6540-8835-EC35BB47FC33}"/>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 name="Rectangle 97">
                <a:extLst>
                  <a:ext uri="{FF2B5EF4-FFF2-40B4-BE49-F238E27FC236}">
                    <a16:creationId xmlns:a16="http://schemas.microsoft.com/office/drawing/2014/main" id="{5B05B232-D2C3-064C-8356-58C3BF216C3B}"/>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39" name="Group 98">
              <a:extLst>
                <a:ext uri="{FF2B5EF4-FFF2-40B4-BE49-F238E27FC236}">
                  <a16:creationId xmlns:a16="http://schemas.microsoft.com/office/drawing/2014/main" id="{74D7803D-33C6-514D-992C-FDDD69E66F1A}"/>
                </a:ext>
              </a:extLst>
            </p:cNvPr>
            <p:cNvGrpSpPr>
              <a:grpSpLocks/>
            </p:cNvGrpSpPr>
            <p:nvPr/>
          </p:nvGrpSpPr>
          <p:grpSpPr bwMode="auto">
            <a:xfrm>
              <a:off x="2335" y="2637"/>
              <a:ext cx="131" cy="258"/>
              <a:chOff x="4180" y="783"/>
              <a:chExt cx="150" cy="307"/>
            </a:xfrm>
          </p:grpSpPr>
          <p:sp>
            <p:nvSpPr>
              <p:cNvPr id="169" name="AutoShape 99">
                <a:extLst>
                  <a:ext uri="{FF2B5EF4-FFF2-40B4-BE49-F238E27FC236}">
                    <a16:creationId xmlns:a16="http://schemas.microsoft.com/office/drawing/2014/main" id="{BAF872D7-281D-3E45-B56E-A8349C37AD59}"/>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0" name="Rectangle 100">
                <a:extLst>
                  <a:ext uri="{FF2B5EF4-FFF2-40B4-BE49-F238E27FC236}">
                    <a16:creationId xmlns:a16="http://schemas.microsoft.com/office/drawing/2014/main" id="{12FC5EAB-27F3-D14C-AD85-69A49456AA2C}"/>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1" name="Rectangle 101">
                <a:extLst>
                  <a:ext uri="{FF2B5EF4-FFF2-40B4-BE49-F238E27FC236}">
                    <a16:creationId xmlns:a16="http://schemas.microsoft.com/office/drawing/2014/main" id="{D168E430-D26B-F142-8CF4-7970946B2241}"/>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2" name="AutoShape 102">
                <a:extLst>
                  <a:ext uri="{FF2B5EF4-FFF2-40B4-BE49-F238E27FC236}">
                    <a16:creationId xmlns:a16="http://schemas.microsoft.com/office/drawing/2014/main" id="{59617272-854D-9A47-9B42-A153EE5BFE0A}"/>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3" name="Line 103">
                <a:extLst>
                  <a:ext uri="{FF2B5EF4-FFF2-40B4-BE49-F238E27FC236}">
                    <a16:creationId xmlns:a16="http://schemas.microsoft.com/office/drawing/2014/main" id="{C4BA7C8F-C16C-FE4B-A4AF-C4180693E092}"/>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 name="Line 104">
                <a:extLst>
                  <a:ext uri="{FF2B5EF4-FFF2-40B4-BE49-F238E27FC236}">
                    <a16:creationId xmlns:a16="http://schemas.microsoft.com/office/drawing/2014/main" id="{177D80F0-544D-C84A-9BE9-10587C4676EE}"/>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 name="Rectangle 105">
                <a:extLst>
                  <a:ext uri="{FF2B5EF4-FFF2-40B4-BE49-F238E27FC236}">
                    <a16:creationId xmlns:a16="http://schemas.microsoft.com/office/drawing/2014/main" id="{F3F53B7C-99AD-3347-B236-B8DCA9DC75D9}"/>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6" name="Rectangle 106">
                <a:extLst>
                  <a:ext uri="{FF2B5EF4-FFF2-40B4-BE49-F238E27FC236}">
                    <a16:creationId xmlns:a16="http://schemas.microsoft.com/office/drawing/2014/main" id="{D99723E0-4B1D-C94F-AE7F-B4E5599ABEA8}"/>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40" name="Line 107">
              <a:extLst>
                <a:ext uri="{FF2B5EF4-FFF2-40B4-BE49-F238E27FC236}">
                  <a16:creationId xmlns:a16="http://schemas.microsoft.com/office/drawing/2014/main" id="{1F3EB395-7703-3249-81B3-DF363BAFDC3B}"/>
                </a:ext>
              </a:extLst>
            </p:cNvPr>
            <p:cNvSpPr>
              <a:spLocks noChangeShapeType="1"/>
            </p:cNvSpPr>
            <p:nvPr/>
          </p:nvSpPr>
          <p:spPr bwMode="auto">
            <a:xfrm rot="5400000" flipH="1">
              <a:off x="2099" y="2593"/>
              <a:ext cx="38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108">
              <a:extLst>
                <a:ext uri="{FF2B5EF4-FFF2-40B4-BE49-F238E27FC236}">
                  <a16:creationId xmlns:a16="http://schemas.microsoft.com/office/drawing/2014/main" id="{DFD59999-453E-F84A-84CC-2CE5E0DB5D7C}"/>
                </a:ext>
              </a:extLst>
            </p:cNvPr>
            <p:cNvSpPr>
              <a:spLocks noChangeShapeType="1"/>
            </p:cNvSpPr>
            <p:nvPr/>
          </p:nvSpPr>
          <p:spPr bwMode="auto">
            <a:xfrm rot="-5400000">
              <a:off x="2323" y="2751"/>
              <a:ext cx="0" cy="6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109">
              <a:extLst>
                <a:ext uri="{FF2B5EF4-FFF2-40B4-BE49-F238E27FC236}">
                  <a16:creationId xmlns:a16="http://schemas.microsoft.com/office/drawing/2014/main" id="{F5876A10-5AC3-8E41-BCF3-D3D84D45C583}"/>
                </a:ext>
              </a:extLst>
            </p:cNvPr>
            <p:cNvSpPr>
              <a:spLocks noChangeShapeType="1"/>
            </p:cNvSpPr>
            <p:nvPr/>
          </p:nvSpPr>
          <p:spPr bwMode="auto">
            <a:xfrm rot="-5400000">
              <a:off x="2316" y="2456"/>
              <a:ext cx="0" cy="5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110">
              <a:extLst>
                <a:ext uri="{FF2B5EF4-FFF2-40B4-BE49-F238E27FC236}">
                  <a16:creationId xmlns:a16="http://schemas.microsoft.com/office/drawing/2014/main" id="{53478E50-34F4-C34A-A09E-B0285D212444}"/>
                </a:ext>
              </a:extLst>
            </p:cNvPr>
            <p:cNvSpPr>
              <a:spLocks noChangeShapeType="1"/>
            </p:cNvSpPr>
            <p:nvPr/>
          </p:nvSpPr>
          <p:spPr bwMode="auto">
            <a:xfrm flipV="1">
              <a:off x="1484" y="1285"/>
              <a:ext cx="289" cy="1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111">
              <a:extLst>
                <a:ext uri="{FF2B5EF4-FFF2-40B4-BE49-F238E27FC236}">
                  <a16:creationId xmlns:a16="http://schemas.microsoft.com/office/drawing/2014/main" id="{5BA03DF5-6318-4449-84B1-76342EA01B69}"/>
                </a:ext>
              </a:extLst>
            </p:cNvPr>
            <p:cNvSpPr>
              <a:spLocks noChangeShapeType="1"/>
            </p:cNvSpPr>
            <p:nvPr/>
          </p:nvSpPr>
          <p:spPr bwMode="auto">
            <a:xfrm>
              <a:off x="2073" y="1275"/>
              <a:ext cx="306" cy="1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112">
              <a:extLst>
                <a:ext uri="{FF2B5EF4-FFF2-40B4-BE49-F238E27FC236}">
                  <a16:creationId xmlns:a16="http://schemas.microsoft.com/office/drawing/2014/main" id="{42CA39C3-F872-7549-AB9E-FBFFDB3B3273}"/>
                </a:ext>
              </a:extLst>
            </p:cNvPr>
            <p:cNvSpPr>
              <a:spLocks noChangeShapeType="1"/>
            </p:cNvSpPr>
            <p:nvPr/>
          </p:nvSpPr>
          <p:spPr bwMode="auto">
            <a:xfrm flipH="1">
              <a:off x="2400" y="1487"/>
              <a:ext cx="152" cy="42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113">
              <a:extLst>
                <a:ext uri="{FF2B5EF4-FFF2-40B4-BE49-F238E27FC236}">
                  <a16:creationId xmlns:a16="http://schemas.microsoft.com/office/drawing/2014/main" id="{9AE29570-7123-0842-95E1-8454FAF1BD8E}"/>
                </a:ext>
              </a:extLst>
            </p:cNvPr>
            <p:cNvSpPr>
              <a:spLocks noChangeShapeType="1"/>
            </p:cNvSpPr>
            <p:nvPr/>
          </p:nvSpPr>
          <p:spPr bwMode="auto">
            <a:xfrm>
              <a:off x="1915" y="1346"/>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114">
              <a:extLst>
                <a:ext uri="{FF2B5EF4-FFF2-40B4-BE49-F238E27FC236}">
                  <a16:creationId xmlns:a16="http://schemas.microsoft.com/office/drawing/2014/main" id="{241E3592-3061-7245-878F-73BCD5B690F4}"/>
                </a:ext>
              </a:extLst>
            </p:cNvPr>
            <p:cNvSpPr>
              <a:spLocks noChangeShapeType="1"/>
            </p:cNvSpPr>
            <p:nvPr/>
          </p:nvSpPr>
          <p:spPr bwMode="auto">
            <a:xfrm>
              <a:off x="1931" y="1754"/>
              <a:ext cx="337" cy="23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115">
              <a:extLst>
                <a:ext uri="{FF2B5EF4-FFF2-40B4-BE49-F238E27FC236}">
                  <a16:creationId xmlns:a16="http://schemas.microsoft.com/office/drawing/2014/main" id="{6334047A-1FD7-8A4D-B977-75F94C068EA9}"/>
                </a:ext>
              </a:extLst>
            </p:cNvPr>
            <p:cNvSpPr>
              <a:spLocks noChangeShapeType="1"/>
            </p:cNvSpPr>
            <p:nvPr/>
          </p:nvSpPr>
          <p:spPr bwMode="auto">
            <a:xfrm flipH="1">
              <a:off x="2221" y="2047"/>
              <a:ext cx="168" cy="2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116">
              <a:extLst>
                <a:ext uri="{FF2B5EF4-FFF2-40B4-BE49-F238E27FC236}">
                  <a16:creationId xmlns:a16="http://schemas.microsoft.com/office/drawing/2014/main" id="{711E56D2-14F8-1642-A220-9F229AEA7676}"/>
                </a:ext>
              </a:extLst>
            </p:cNvPr>
            <p:cNvSpPr>
              <a:spLocks noChangeShapeType="1"/>
            </p:cNvSpPr>
            <p:nvPr/>
          </p:nvSpPr>
          <p:spPr bwMode="auto">
            <a:xfrm flipH="1">
              <a:off x="2078" y="1467"/>
              <a:ext cx="353" cy="24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117">
              <a:extLst>
                <a:ext uri="{FF2B5EF4-FFF2-40B4-BE49-F238E27FC236}">
                  <a16:creationId xmlns:a16="http://schemas.microsoft.com/office/drawing/2014/main" id="{46AA959A-5774-0D4A-9D96-27FDD1693CFF}"/>
                </a:ext>
              </a:extLst>
            </p:cNvPr>
            <p:cNvSpPr>
              <a:spLocks noChangeShapeType="1"/>
            </p:cNvSpPr>
            <p:nvPr/>
          </p:nvSpPr>
          <p:spPr bwMode="auto">
            <a:xfrm flipH="1">
              <a:off x="2084" y="1114"/>
              <a:ext cx="221" cy="1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118">
              <a:extLst>
                <a:ext uri="{FF2B5EF4-FFF2-40B4-BE49-F238E27FC236}">
                  <a16:creationId xmlns:a16="http://schemas.microsoft.com/office/drawing/2014/main" id="{F8028DDE-88E0-AD47-A85E-48F3ACD3474C}"/>
                </a:ext>
              </a:extLst>
            </p:cNvPr>
            <p:cNvSpPr>
              <a:spLocks noChangeShapeType="1"/>
            </p:cNvSpPr>
            <p:nvPr/>
          </p:nvSpPr>
          <p:spPr bwMode="auto">
            <a:xfrm flipH="1">
              <a:off x="2536" y="1225"/>
              <a:ext cx="127" cy="11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2" name="Group 119">
              <a:extLst>
                <a:ext uri="{FF2B5EF4-FFF2-40B4-BE49-F238E27FC236}">
                  <a16:creationId xmlns:a16="http://schemas.microsoft.com/office/drawing/2014/main" id="{F3E2986D-50DC-034A-AE89-203EDBC06BF0}"/>
                </a:ext>
              </a:extLst>
            </p:cNvPr>
            <p:cNvGrpSpPr>
              <a:grpSpLocks/>
            </p:cNvGrpSpPr>
            <p:nvPr/>
          </p:nvGrpSpPr>
          <p:grpSpPr bwMode="auto">
            <a:xfrm>
              <a:off x="1157" y="1346"/>
              <a:ext cx="316" cy="147"/>
              <a:chOff x="3600" y="219"/>
              <a:chExt cx="360" cy="175"/>
            </a:xfrm>
          </p:grpSpPr>
          <p:sp>
            <p:nvSpPr>
              <p:cNvPr id="156" name="Oval 120">
                <a:extLst>
                  <a:ext uri="{FF2B5EF4-FFF2-40B4-BE49-F238E27FC236}">
                    <a16:creationId xmlns:a16="http://schemas.microsoft.com/office/drawing/2014/main" id="{A7FA0954-F969-1948-ADA7-5D2F0F2B790D}"/>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7" name="Line 121">
                <a:extLst>
                  <a:ext uri="{FF2B5EF4-FFF2-40B4-BE49-F238E27FC236}">
                    <a16:creationId xmlns:a16="http://schemas.microsoft.com/office/drawing/2014/main" id="{0F394569-83BD-F74A-B3F8-9B705DC6F813}"/>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 name="Line 122">
                <a:extLst>
                  <a:ext uri="{FF2B5EF4-FFF2-40B4-BE49-F238E27FC236}">
                    <a16:creationId xmlns:a16="http://schemas.microsoft.com/office/drawing/2014/main" id="{D3C2B51F-EDA5-734D-987A-FC2A41F0D033}"/>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 name="Rectangle 123">
                <a:extLst>
                  <a:ext uri="{FF2B5EF4-FFF2-40B4-BE49-F238E27FC236}">
                    <a16:creationId xmlns:a16="http://schemas.microsoft.com/office/drawing/2014/main" id="{C52A2FCE-4F64-D048-9DD6-165F7794664E}"/>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ndParaRPr>
              </a:p>
            </p:txBody>
          </p:sp>
          <p:sp>
            <p:nvSpPr>
              <p:cNvPr id="160" name="Oval 124">
                <a:extLst>
                  <a:ext uri="{FF2B5EF4-FFF2-40B4-BE49-F238E27FC236}">
                    <a16:creationId xmlns:a16="http://schemas.microsoft.com/office/drawing/2014/main" id="{8B7F7E0E-44F7-F748-A3FD-87D1DD06C51D}"/>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61" name="Group 125">
                <a:extLst>
                  <a:ext uri="{FF2B5EF4-FFF2-40B4-BE49-F238E27FC236}">
                    <a16:creationId xmlns:a16="http://schemas.microsoft.com/office/drawing/2014/main" id="{341EAF08-81ED-1B4F-AFEC-0F15E74405B8}"/>
                  </a:ext>
                </a:extLst>
              </p:cNvPr>
              <p:cNvGrpSpPr>
                <a:grpSpLocks/>
              </p:cNvGrpSpPr>
              <p:nvPr/>
            </p:nvGrpSpPr>
            <p:grpSpPr bwMode="auto">
              <a:xfrm>
                <a:off x="3686" y="244"/>
                <a:ext cx="177" cy="66"/>
                <a:chOff x="2848" y="848"/>
                <a:chExt cx="140" cy="98"/>
              </a:xfrm>
            </p:grpSpPr>
            <p:sp>
              <p:nvSpPr>
                <p:cNvPr id="166" name="Line 126">
                  <a:extLst>
                    <a:ext uri="{FF2B5EF4-FFF2-40B4-BE49-F238E27FC236}">
                      <a16:creationId xmlns:a16="http://schemas.microsoft.com/office/drawing/2014/main" id="{CC20AAA2-028C-D541-9D48-2A57950F8A74}"/>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 name="Line 127">
                  <a:extLst>
                    <a:ext uri="{FF2B5EF4-FFF2-40B4-BE49-F238E27FC236}">
                      <a16:creationId xmlns:a16="http://schemas.microsoft.com/office/drawing/2014/main" id="{BB3DB0B1-F063-BB42-88C3-EFFBEDEAFA50}"/>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8" name="Line 128">
                  <a:extLst>
                    <a:ext uri="{FF2B5EF4-FFF2-40B4-BE49-F238E27FC236}">
                      <a16:creationId xmlns:a16="http://schemas.microsoft.com/office/drawing/2014/main" id="{CEFCF2FD-50F9-E646-A282-411E7BDF60FC}"/>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2" name="Group 129">
                <a:extLst>
                  <a:ext uri="{FF2B5EF4-FFF2-40B4-BE49-F238E27FC236}">
                    <a16:creationId xmlns:a16="http://schemas.microsoft.com/office/drawing/2014/main" id="{44672B9C-72E5-C04F-ADF8-AEF08EF284AB}"/>
                  </a:ext>
                </a:extLst>
              </p:cNvPr>
              <p:cNvGrpSpPr>
                <a:grpSpLocks/>
              </p:cNvGrpSpPr>
              <p:nvPr/>
            </p:nvGrpSpPr>
            <p:grpSpPr bwMode="auto">
              <a:xfrm flipV="1">
                <a:off x="3686" y="243"/>
                <a:ext cx="177" cy="66"/>
                <a:chOff x="2848" y="848"/>
                <a:chExt cx="140" cy="98"/>
              </a:xfrm>
            </p:grpSpPr>
            <p:sp>
              <p:nvSpPr>
                <p:cNvPr id="163" name="Line 130">
                  <a:extLst>
                    <a:ext uri="{FF2B5EF4-FFF2-40B4-BE49-F238E27FC236}">
                      <a16:creationId xmlns:a16="http://schemas.microsoft.com/office/drawing/2014/main" id="{29895DCB-067D-C042-A804-C571EE701F6B}"/>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 name="Line 131">
                  <a:extLst>
                    <a:ext uri="{FF2B5EF4-FFF2-40B4-BE49-F238E27FC236}">
                      <a16:creationId xmlns:a16="http://schemas.microsoft.com/office/drawing/2014/main" id="{85030AB1-E508-FE4F-B905-5798014918BF}"/>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 name="Line 132">
                  <a:extLst>
                    <a:ext uri="{FF2B5EF4-FFF2-40B4-BE49-F238E27FC236}">
                      <a16:creationId xmlns:a16="http://schemas.microsoft.com/office/drawing/2014/main" id="{EA5DADE3-1E1E-D244-9562-4A5FFEFE1B48}"/>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3" name="Group 133">
              <a:extLst>
                <a:ext uri="{FF2B5EF4-FFF2-40B4-BE49-F238E27FC236}">
                  <a16:creationId xmlns:a16="http://schemas.microsoft.com/office/drawing/2014/main" id="{86777906-CAFB-2E4C-BDBD-60D4FE5C9763}"/>
                </a:ext>
              </a:extLst>
            </p:cNvPr>
            <p:cNvGrpSpPr>
              <a:grpSpLocks/>
            </p:cNvGrpSpPr>
            <p:nvPr/>
          </p:nvGrpSpPr>
          <p:grpSpPr bwMode="auto">
            <a:xfrm>
              <a:off x="1757" y="1202"/>
              <a:ext cx="316" cy="147"/>
              <a:chOff x="3600" y="219"/>
              <a:chExt cx="360" cy="175"/>
            </a:xfrm>
          </p:grpSpPr>
          <p:sp>
            <p:nvSpPr>
              <p:cNvPr id="143" name="Oval 134">
                <a:extLst>
                  <a:ext uri="{FF2B5EF4-FFF2-40B4-BE49-F238E27FC236}">
                    <a16:creationId xmlns:a16="http://schemas.microsoft.com/office/drawing/2014/main" id="{5DD3BB2C-7F7C-E642-A650-B470884E3351}"/>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4" name="Line 135">
                <a:extLst>
                  <a:ext uri="{FF2B5EF4-FFF2-40B4-BE49-F238E27FC236}">
                    <a16:creationId xmlns:a16="http://schemas.microsoft.com/office/drawing/2014/main" id="{10D9D6D6-2960-474C-BD24-1D89D0862D61}"/>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 name="Line 136">
                <a:extLst>
                  <a:ext uri="{FF2B5EF4-FFF2-40B4-BE49-F238E27FC236}">
                    <a16:creationId xmlns:a16="http://schemas.microsoft.com/office/drawing/2014/main" id="{98FD0653-474E-544B-A85A-BB70697BE2EB}"/>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 name="Rectangle 137">
                <a:extLst>
                  <a:ext uri="{FF2B5EF4-FFF2-40B4-BE49-F238E27FC236}">
                    <a16:creationId xmlns:a16="http://schemas.microsoft.com/office/drawing/2014/main" id="{07CD02EB-B755-1D4D-BC3B-4BF0DC0E223A}"/>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ndParaRPr>
              </a:p>
            </p:txBody>
          </p:sp>
          <p:sp>
            <p:nvSpPr>
              <p:cNvPr id="147" name="Oval 138">
                <a:extLst>
                  <a:ext uri="{FF2B5EF4-FFF2-40B4-BE49-F238E27FC236}">
                    <a16:creationId xmlns:a16="http://schemas.microsoft.com/office/drawing/2014/main" id="{20B00A01-AD21-B145-BB96-969A3D916473}"/>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48" name="Group 139">
                <a:extLst>
                  <a:ext uri="{FF2B5EF4-FFF2-40B4-BE49-F238E27FC236}">
                    <a16:creationId xmlns:a16="http://schemas.microsoft.com/office/drawing/2014/main" id="{84FEF2E9-6D04-9B49-BAAF-C9A437879944}"/>
                  </a:ext>
                </a:extLst>
              </p:cNvPr>
              <p:cNvGrpSpPr>
                <a:grpSpLocks/>
              </p:cNvGrpSpPr>
              <p:nvPr/>
            </p:nvGrpSpPr>
            <p:grpSpPr bwMode="auto">
              <a:xfrm>
                <a:off x="3686" y="244"/>
                <a:ext cx="177" cy="66"/>
                <a:chOff x="2848" y="848"/>
                <a:chExt cx="140" cy="98"/>
              </a:xfrm>
            </p:grpSpPr>
            <p:sp>
              <p:nvSpPr>
                <p:cNvPr id="153" name="Line 140">
                  <a:extLst>
                    <a:ext uri="{FF2B5EF4-FFF2-40B4-BE49-F238E27FC236}">
                      <a16:creationId xmlns:a16="http://schemas.microsoft.com/office/drawing/2014/main" id="{654FD01A-D1FB-F947-9D0D-4D75E53EA369}"/>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 name="Line 141">
                  <a:extLst>
                    <a:ext uri="{FF2B5EF4-FFF2-40B4-BE49-F238E27FC236}">
                      <a16:creationId xmlns:a16="http://schemas.microsoft.com/office/drawing/2014/main" id="{8EAA5717-EEB2-A245-8C1C-673705E720F7}"/>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5" name="Line 142">
                  <a:extLst>
                    <a:ext uri="{FF2B5EF4-FFF2-40B4-BE49-F238E27FC236}">
                      <a16:creationId xmlns:a16="http://schemas.microsoft.com/office/drawing/2014/main" id="{5DB080BD-32CF-AE4B-A33E-C53002AEA80B}"/>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9" name="Group 143">
                <a:extLst>
                  <a:ext uri="{FF2B5EF4-FFF2-40B4-BE49-F238E27FC236}">
                    <a16:creationId xmlns:a16="http://schemas.microsoft.com/office/drawing/2014/main" id="{152127E5-422D-004D-86C6-F0DDA2D7CD8A}"/>
                  </a:ext>
                </a:extLst>
              </p:cNvPr>
              <p:cNvGrpSpPr>
                <a:grpSpLocks/>
              </p:cNvGrpSpPr>
              <p:nvPr/>
            </p:nvGrpSpPr>
            <p:grpSpPr bwMode="auto">
              <a:xfrm flipV="1">
                <a:off x="3686" y="243"/>
                <a:ext cx="177" cy="66"/>
                <a:chOff x="2848" y="848"/>
                <a:chExt cx="140" cy="98"/>
              </a:xfrm>
            </p:grpSpPr>
            <p:sp>
              <p:nvSpPr>
                <p:cNvPr id="150" name="Line 144">
                  <a:extLst>
                    <a:ext uri="{FF2B5EF4-FFF2-40B4-BE49-F238E27FC236}">
                      <a16:creationId xmlns:a16="http://schemas.microsoft.com/office/drawing/2014/main" id="{F6E63A59-427B-A44E-8E03-AA4F46F323EA}"/>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 name="Line 145">
                  <a:extLst>
                    <a:ext uri="{FF2B5EF4-FFF2-40B4-BE49-F238E27FC236}">
                      <a16:creationId xmlns:a16="http://schemas.microsoft.com/office/drawing/2014/main" id="{E1FD43C1-A586-1242-AD28-92BF6F1303C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2" name="Line 146">
                  <a:extLst>
                    <a:ext uri="{FF2B5EF4-FFF2-40B4-BE49-F238E27FC236}">
                      <a16:creationId xmlns:a16="http://schemas.microsoft.com/office/drawing/2014/main" id="{E5A6823B-087E-C141-B011-9E0B8C40C38C}"/>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4" name="Group 147">
              <a:extLst>
                <a:ext uri="{FF2B5EF4-FFF2-40B4-BE49-F238E27FC236}">
                  <a16:creationId xmlns:a16="http://schemas.microsoft.com/office/drawing/2014/main" id="{CBF42604-897F-D540-80D3-92D68303EBB7}"/>
                </a:ext>
              </a:extLst>
            </p:cNvPr>
            <p:cNvGrpSpPr>
              <a:grpSpLocks/>
            </p:cNvGrpSpPr>
            <p:nvPr/>
          </p:nvGrpSpPr>
          <p:grpSpPr bwMode="auto">
            <a:xfrm>
              <a:off x="1768" y="1616"/>
              <a:ext cx="316" cy="147"/>
              <a:chOff x="3600" y="219"/>
              <a:chExt cx="360" cy="175"/>
            </a:xfrm>
          </p:grpSpPr>
          <p:sp>
            <p:nvSpPr>
              <p:cNvPr id="130" name="Oval 148">
                <a:extLst>
                  <a:ext uri="{FF2B5EF4-FFF2-40B4-BE49-F238E27FC236}">
                    <a16:creationId xmlns:a16="http://schemas.microsoft.com/office/drawing/2014/main" id="{E8C33485-28CB-2C48-B32D-99DF7C729735}"/>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1" name="Line 149">
                <a:extLst>
                  <a:ext uri="{FF2B5EF4-FFF2-40B4-BE49-F238E27FC236}">
                    <a16:creationId xmlns:a16="http://schemas.microsoft.com/office/drawing/2014/main" id="{F394FD24-CEAA-BB46-943B-FE69BBF1143A}"/>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 name="Line 150">
                <a:extLst>
                  <a:ext uri="{FF2B5EF4-FFF2-40B4-BE49-F238E27FC236}">
                    <a16:creationId xmlns:a16="http://schemas.microsoft.com/office/drawing/2014/main" id="{37B2CCBC-6CA1-334A-9806-FC02C95DE1BE}"/>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 name="Rectangle 151">
                <a:extLst>
                  <a:ext uri="{FF2B5EF4-FFF2-40B4-BE49-F238E27FC236}">
                    <a16:creationId xmlns:a16="http://schemas.microsoft.com/office/drawing/2014/main" id="{761206CD-2D4D-2746-A845-6DB1CCD7AC83}"/>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ndParaRPr>
              </a:p>
            </p:txBody>
          </p:sp>
          <p:sp>
            <p:nvSpPr>
              <p:cNvPr id="134" name="Oval 152">
                <a:extLst>
                  <a:ext uri="{FF2B5EF4-FFF2-40B4-BE49-F238E27FC236}">
                    <a16:creationId xmlns:a16="http://schemas.microsoft.com/office/drawing/2014/main" id="{4628C54E-F722-CD41-8238-13A0B472370D}"/>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35" name="Group 153">
                <a:extLst>
                  <a:ext uri="{FF2B5EF4-FFF2-40B4-BE49-F238E27FC236}">
                    <a16:creationId xmlns:a16="http://schemas.microsoft.com/office/drawing/2014/main" id="{F1F51DDF-FBC3-C645-819D-9D199DE8E147}"/>
                  </a:ext>
                </a:extLst>
              </p:cNvPr>
              <p:cNvGrpSpPr>
                <a:grpSpLocks/>
              </p:cNvGrpSpPr>
              <p:nvPr/>
            </p:nvGrpSpPr>
            <p:grpSpPr bwMode="auto">
              <a:xfrm>
                <a:off x="3686" y="244"/>
                <a:ext cx="177" cy="66"/>
                <a:chOff x="2848" y="848"/>
                <a:chExt cx="140" cy="98"/>
              </a:xfrm>
            </p:grpSpPr>
            <p:sp>
              <p:nvSpPr>
                <p:cNvPr id="140" name="Line 154">
                  <a:extLst>
                    <a:ext uri="{FF2B5EF4-FFF2-40B4-BE49-F238E27FC236}">
                      <a16:creationId xmlns:a16="http://schemas.microsoft.com/office/drawing/2014/main" id="{68D8F76C-E410-7A4C-9215-435E589392DF}"/>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 name="Line 155">
                  <a:extLst>
                    <a:ext uri="{FF2B5EF4-FFF2-40B4-BE49-F238E27FC236}">
                      <a16:creationId xmlns:a16="http://schemas.microsoft.com/office/drawing/2014/main" id="{C6E60368-F1DE-604A-A967-08705F9A3123}"/>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 name="Line 156">
                  <a:extLst>
                    <a:ext uri="{FF2B5EF4-FFF2-40B4-BE49-F238E27FC236}">
                      <a16:creationId xmlns:a16="http://schemas.microsoft.com/office/drawing/2014/main" id="{ABE7310F-AAC8-444F-80DF-53952D0CF5D9}"/>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6" name="Group 157">
                <a:extLst>
                  <a:ext uri="{FF2B5EF4-FFF2-40B4-BE49-F238E27FC236}">
                    <a16:creationId xmlns:a16="http://schemas.microsoft.com/office/drawing/2014/main" id="{657EA739-AD0D-814A-9281-E34C5AAB0C58}"/>
                  </a:ext>
                </a:extLst>
              </p:cNvPr>
              <p:cNvGrpSpPr>
                <a:grpSpLocks/>
              </p:cNvGrpSpPr>
              <p:nvPr/>
            </p:nvGrpSpPr>
            <p:grpSpPr bwMode="auto">
              <a:xfrm flipV="1">
                <a:off x="3686" y="243"/>
                <a:ext cx="177" cy="66"/>
                <a:chOff x="2848" y="848"/>
                <a:chExt cx="140" cy="98"/>
              </a:xfrm>
            </p:grpSpPr>
            <p:sp>
              <p:nvSpPr>
                <p:cNvPr id="137" name="Line 158">
                  <a:extLst>
                    <a:ext uri="{FF2B5EF4-FFF2-40B4-BE49-F238E27FC236}">
                      <a16:creationId xmlns:a16="http://schemas.microsoft.com/office/drawing/2014/main" id="{B40DC455-A210-DD47-B9BB-22525D0BCFC7}"/>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 name="Line 159">
                  <a:extLst>
                    <a:ext uri="{FF2B5EF4-FFF2-40B4-BE49-F238E27FC236}">
                      <a16:creationId xmlns:a16="http://schemas.microsoft.com/office/drawing/2014/main" id="{0C9C681A-87A6-714A-BD59-DAD06C22BDD7}"/>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 name="Line 160">
                  <a:extLst>
                    <a:ext uri="{FF2B5EF4-FFF2-40B4-BE49-F238E27FC236}">
                      <a16:creationId xmlns:a16="http://schemas.microsoft.com/office/drawing/2014/main" id="{3E50FA27-873B-AF41-9461-EA4383E19DE8}"/>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5" name="Group 161">
              <a:extLst>
                <a:ext uri="{FF2B5EF4-FFF2-40B4-BE49-F238E27FC236}">
                  <a16:creationId xmlns:a16="http://schemas.microsoft.com/office/drawing/2014/main" id="{5823E95D-62D8-B947-9AE6-F8919FCB3D9C}"/>
                </a:ext>
              </a:extLst>
            </p:cNvPr>
            <p:cNvGrpSpPr>
              <a:grpSpLocks/>
            </p:cNvGrpSpPr>
            <p:nvPr/>
          </p:nvGrpSpPr>
          <p:grpSpPr bwMode="auto">
            <a:xfrm>
              <a:off x="2379" y="1333"/>
              <a:ext cx="315" cy="147"/>
              <a:chOff x="3600" y="219"/>
              <a:chExt cx="360" cy="175"/>
            </a:xfrm>
          </p:grpSpPr>
          <p:sp>
            <p:nvSpPr>
              <p:cNvPr id="117" name="Oval 162">
                <a:extLst>
                  <a:ext uri="{FF2B5EF4-FFF2-40B4-BE49-F238E27FC236}">
                    <a16:creationId xmlns:a16="http://schemas.microsoft.com/office/drawing/2014/main" id="{BE1A44A5-5C9A-454B-902B-A6AFADD4793D}"/>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8" name="Line 163">
                <a:extLst>
                  <a:ext uri="{FF2B5EF4-FFF2-40B4-BE49-F238E27FC236}">
                    <a16:creationId xmlns:a16="http://schemas.microsoft.com/office/drawing/2014/main" id="{58F021B0-90B8-0D4E-8FB3-F122A0FB24E6}"/>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 name="Line 164">
                <a:extLst>
                  <a:ext uri="{FF2B5EF4-FFF2-40B4-BE49-F238E27FC236}">
                    <a16:creationId xmlns:a16="http://schemas.microsoft.com/office/drawing/2014/main" id="{73BA88FD-C454-AF4A-A167-E8F7694CB53C}"/>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 name="Rectangle 165">
                <a:extLst>
                  <a:ext uri="{FF2B5EF4-FFF2-40B4-BE49-F238E27FC236}">
                    <a16:creationId xmlns:a16="http://schemas.microsoft.com/office/drawing/2014/main" id="{13FCBF33-E6CC-694B-8DF8-253FD92F648D}"/>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ndParaRPr>
              </a:p>
            </p:txBody>
          </p:sp>
          <p:sp>
            <p:nvSpPr>
              <p:cNvPr id="121" name="Oval 166">
                <a:extLst>
                  <a:ext uri="{FF2B5EF4-FFF2-40B4-BE49-F238E27FC236}">
                    <a16:creationId xmlns:a16="http://schemas.microsoft.com/office/drawing/2014/main" id="{B7CCE79D-E711-464E-B34C-6E9D1AE4AE71}"/>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22" name="Group 167">
                <a:extLst>
                  <a:ext uri="{FF2B5EF4-FFF2-40B4-BE49-F238E27FC236}">
                    <a16:creationId xmlns:a16="http://schemas.microsoft.com/office/drawing/2014/main" id="{A2E33578-E090-034A-A5EF-62C748196F14}"/>
                  </a:ext>
                </a:extLst>
              </p:cNvPr>
              <p:cNvGrpSpPr>
                <a:grpSpLocks/>
              </p:cNvGrpSpPr>
              <p:nvPr/>
            </p:nvGrpSpPr>
            <p:grpSpPr bwMode="auto">
              <a:xfrm>
                <a:off x="3686" y="244"/>
                <a:ext cx="177" cy="66"/>
                <a:chOff x="2848" y="848"/>
                <a:chExt cx="140" cy="98"/>
              </a:xfrm>
            </p:grpSpPr>
            <p:sp>
              <p:nvSpPr>
                <p:cNvPr id="127" name="Line 168">
                  <a:extLst>
                    <a:ext uri="{FF2B5EF4-FFF2-40B4-BE49-F238E27FC236}">
                      <a16:creationId xmlns:a16="http://schemas.microsoft.com/office/drawing/2014/main" id="{B20E98AD-2299-5F44-B6D4-D3D004B8E8D1}"/>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 name="Line 169">
                  <a:extLst>
                    <a:ext uri="{FF2B5EF4-FFF2-40B4-BE49-F238E27FC236}">
                      <a16:creationId xmlns:a16="http://schemas.microsoft.com/office/drawing/2014/main" id="{EBEB38B8-8081-7F4D-BD22-FFDCF53EDC14}"/>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 name="Line 170">
                  <a:extLst>
                    <a:ext uri="{FF2B5EF4-FFF2-40B4-BE49-F238E27FC236}">
                      <a16:creationId xmlns:a16="http://schemas.microsoft.com/office/drawing/2014/main" id="{6D4B2959-0386-534D-BCD2-1C40C77F04EC}"/>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3" name="Group 171">
                <a:extLst>
                  <a:ext uri="{FF2B5EF4-FFF2-40B4-BE49-F238E27FC236}">
                    <a16:creationId xmlns:a16="http://schemas.microsoft.com/office/drawing/2014/main" id="{CE0B4DBE-7FDE-BC40-A72A-C37073C7F08E}"/>
                  </a:ext>
                </a:extLst>
              </p:cNvPr>
              <p:cNvGrpSpPr>
                <a:grpSpLocks/>
              </p:cNvGrpSpPr>
              <p:nvPr/>
            </p:nvGrpSpPr>
            <p:grpSpPr bwMode="auto">
              <a:xfrm flipV="1">
                <a:off x="3686" y="243"/>
                <a:ext cx="177" cy="66"/>
                <a:chOff x="2848" y="848"/>
                <a:chExt cx="140" cy="98"/>
              </a:xfrm>
            </p:grpSpPr>
            <p:sp>
              <p:nvSpPr>
                <p:cNvPr id="124" name="Line 172">
                  <a:extLst>
                    <a:ext uri="{FF2B5EF4-FFF2-40B4-BE49-F238E27FC236}">
                      <a16:creationId xmlns:a16="http://schemas.microsoft.com/office/drawing/2014/main" id="{7A5E46D0-40DE-6F41-82F4-079752AEE644}"/>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 name="Line 173">
                  <a:extLst>
                    <a:ext uri="{FF2B5EF4-FFF2-40B4-BE49-F238E27FC236}">
                      <a16:creationId xmlns:a16="http://schemas.microsoft.com/office/drawing/2014/main" id="{140F413C-D63F-DF4C-8E37-0AC18AE9F62E}"/>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 name="Line 174">
                  <a:extLst>
                    <a:ext uri="{FF2B5EF4-FFF2-40B4-BE49-F238E27FC236}">
                      <a16:creationId xmlns:a16="http://schemas.microsoft.com/office/drawing/2014/main" id="{9001D7B1-3566-F648-B0BD-4A111C8E83F8}"/>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6" name="Group 175">
              <a:extLst>
                <a:ext uri="{FF2B5EF4-FFF2-40B4-BE49-F238E27FC236}">
                  <a16:creationId xmlns:a16="http://schemas.microsoft.com/office/drawing/2014/main" id="{D408CBCF-D16D-3D44-9909-165766B08D8D}"/>
                </a:ext>
              </a:extLst>
            </p:cNvPr>
            <p:cNvGrpSpPr>
              <a:grpSpLocks/>
            </p:cNvGrpSpPr>
            <p:nvPr/>
          </p:nvGrpSpPr>
          <p:grpSpPr bwMode="auto">
            <a:xfrm>
              <a:off x="2257" y="1898"/>
              <a:ext cx="316" cy="147"/>
              <a:chOff x="3600" y="219"/>
              <a:chExt cx="360" cy="175"/>
            </a:xfrm>
          </p:grpSpPr>
          <p:sp>
            <p:nvSpPr>
              <p:cNvPr id="104" name="Oval 176">
                <a:extLst>
                  <a:ext uri="{FF2B5EF4-FFF2-40B4-BE49-F238E27FC236}">
                    <a16:creationId xmlns:a16="http://schemas.microsoft.com/office/drawing/2014/main" id="{1F33FA72-292E-6E46-A4E1-F43E966AB010}"/>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 name="Line 177">
                <a:extLst>
                  <a:ext uri="{FF2B5EF4-FFF2-40B4-BE49-F238E27FC236}">
                    <a16:creationId xmlns:a16="http://schemas.microsoft.com/office/drawing/2014/main" id="{44C17659-B7CD-9444-8815-822014BE371A}"/>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 name="Line 178">
                <a:extLst>
                  <a:ext uri="{FF2B5EF4-FFF2-40B4-BE49-F238E27FC236}">
                    <a16:creationId xmlns:a16="http://schemas.microsoft.com/office/drawing/2014/main" id="{92A8EDF1-8D21-7A4A-B0B2-A5B16DF8C882}"/>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 name="Rectangle 179">
                <a:extLst>
                  <a:ext uri="{FF2B5EF4-FFF2-40B4-BE49-F238E27FC236}">
                    <a16:creationId xmlns:a16="http://schemas.microsoft.com/office/drawing/2014/main" id="{57D495E3-3139-E340-B17A-2EF742609278}"/>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ndParaRPr>
              </a:p>
            </p:txBody>
          </p:sp>
          <p:sp>
            <p:nvSpPr>
              <p:cNvPr id="108" name="Oval 180">
                <a:extLst>
                  <a:ext uri="{FF2B5EF4-FFF2-40B4-BE49-F238E27FC236}">
                    <a16:creationId xmlns:a16="http://schemas.microsoft.com/office/drawing/2014/main" id="{79A78DDB-B97D-344A-ACBE-335905C3D0E4}"/>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09" name="Group 181">
                <a:extLst>
                  <a:ext uri="{FF2B5EF4-FFF2-40B4-BE49-F238E27FC236}">
                    <a16:creationId xmlns:a16="http://schemas.microsoft.com/office/drawing/2014/main" id="{3F35069B-ECCC-2446-99CC-2F920C87922D}"/>
                  </a:ext>
                </a:extLst>
              </p:cNvPr>
              <p:cNvGrpSpPr>
                <a:grpSpLocks/>
              </p:cNvGrpSpPr>
              <p:nvPr/>
            </p:nvGrpSpPr>
            <p:grpSpPr bwMode="auto">
              <a:xfrm>
                <a:off x="3686" y="244"/>
                <a:ext cx="177" cy="66"/>
                <a:chOff x="2848" y="848"/>
                <a:chExt cx="140" cy="98"/>
              </a:xfrm>
            </p:grpSpPr>
            <p:sp>
              <p:nvSpPr>
                <p:cNvPr id="114" name="Line 182">
                  <a:extLst>
                    <a:ext uri="{FF2B5EF4-FFF2-40B4-BE49-F238E27FC236}">
                      <a16:creationId xmlns:a16="http://schemas.microsoft.com/office/drawing/2014/main" id="{9DC8C684-7942-1540-A971-FA61653480BA}"/>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 name="Line 183">
                  <a:extLst>
                    <a:ext uri="{FF2B5EF4-FFF2-40B4-BE49-F238E27FC236}">
                      <a16:creationId xmlns:a16="http://schemas.microsoft.com/office/drawing/2014/main" id="{51C25C86-0F6F-F44C-AFCE-9BA829442187}"/>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 name="Line 184">
                  <a:extLst>
                    <a:ext uri="{FF2B5EF4-FFF2-40B4-BE49-F238E27FC236}">
                      <a16:creationId xmlns:a16="http://schemas.microsoft.com/office/drawing/2014/main" id="{BF3913E8-9A87-AE4C-B539-EB421E93E0DE}"/>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0" name="Group 185">
                <a:extLst>
                  <a:ext uri="{FF2B5EF4-FFF2-40B4-BE49-F238E27FC236}">
                    <a16:creationId xmlns:a16="http://schemas.microsoft.com/office/drawing/2014/main" id="{F730A351-2692-1C40-BCB4-A1E3389221B9}"/>
                  </a:ext>
                </a:extLst>
              </p:cNvPr>
              <p:cNvGrpSpPr>
                <a:grpSpLocks/>
              </p:cNvGrpSpPr>
              <p:nvPr/>
            </p:nvGrpSpPr>
            <p:grpSpPr bwMode="auto">
              <a:xfrm flipV="1">
                <a:off x="3686" y="243"/>
                <a:ext cx="177" cy="66"/>
                <a:chOff x="2848" y="848"/>
                <a:chExt cx="140" cy="98"/>
              </a:xfrm>
            </p:grpSpPr>
            <p:sp>
              <p:nvSpPr>
                <p:cNvPr id="111" name="Line 186">
                  <a:extLst>
                    <a:ext uri="{FF2B5EF4-FFF2-40B4-BE49-F238E27FC236}">
                      <a16:creationId xmlns:a16="http://schemas.microsoft.com/office/drawing/2014/main" id="{93A0028D-EF0A-A043-8CC5-AA5E463916E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 name="Line 187">
                  <a:extLst>
                    <a:ext uri="{FF2B5EF4-FFF2-40B4-BE49-F238E27FC236}">
                      <a16:creationId xmlns:a16="http://schemas.microsoft.com/office/drawing/2014/main" id="{4C696F83-9632-D347-BA6E-CC024E13051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 name="Line 188">
                  <a:extLst>
                    <a:ext uri="{FF2B5EF4-FFF2-40B4-BE49-F238E27FC236}">
                      <a16:creationId xmlns:a16="http://schemas.microsoft.com/office/drawing/2014/main" id="{40E23BAA-32C2-8B47-A53B-F6D338876B29}"/>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7" name="Group 189">
              <a:extLst>
                <a:ext uri="{FF2B5EF4-FFF2-40B4-BE49-F238E27FC236}">
                  <a16:creationId xmlns:a16="http://schemas.microsoft.com/office/drawing/2014/main" id="{58F35BD6-899F-4546-9117-07A8650A5519}"/>
                </a:ext>
              </a:extLst>
            </p:cNvPr>
            <p:cNvGrpSpPr>
              <a:grpSpLocks/>
            </p:cNvGrpSpPr>
            <p:nvPr/>
          </p:nvGrpSpPr>
          <p:grpSpPr bwMode="auto">
            <a:xfrm>
              <a:off x="2047" y="2266"/>
              <a:ext cx="316" cy="148"/>
              <a:chOff x="3600" y="219"/>
              <a:chExt cx="360" cy="175"/>
            </a:xfrm>
          </p:grpSpPr>
          <p:sp>
            <p:nvSpPr>
              <p:cNvPr id="91" name="Oval 190">
                <a:extLst>
                  <a:ext uri="{FF2B5EF4-FFF2-40B4-BE49-F238E27FC236}">
                    <a16:creationId xmlns:a16="http://schemas.microsoft.com/office/drawing/2014/main" id="{8D8CBFBB-8FEE-9143-8A30-84ACF912445D}"/>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 name="Line 191">
                <a:extLst>
                  <a:ext uri="{FF2B5EF4-FFF2-40B4-BE49-F238E27FC236}">
                    <a16:creationId xmlns:a16="http://schemas.microsoft.com/office/drawing/2014/main" id="{C983FDCC-F750-0A4B-961D-E8B53B86EB89}"/>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Line 192">
                <a:extLst>
                  <a:ext uri="{FF2B5EF4-FFF2-40B4-BE49-F238E27FC236}">
                    <a16:creationId xmlns:a16="http://schemas.microsoft.com/office/drawing/2014/main" id="{2771D9DC-E2ED-494A-A2DD-077E38F06863}"/>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 name="Rectangle 193">
                <a:extLst>
                  <a:ext uri="{FF2B5EF4-FFF2-40B4-BE49-F238E27FC236}">
                    <a16:creationId xmlns:a16="http://schemas.microsoft.com/office/drawing/2014/main" id="{40336694-CC14-3948-B9D2-86C5A54C03D1}"/>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ndParaRPr>
              </a:p>
            </p:txBody>
          </p:sp>
          <p:sp>
            <p:nvSpPr>
              <p:cNvPr id="95" name="Oval 194">
                <a:extLst>
                  <a:ext uri="{FF2B5EF4-FFF2-40B4-BE49-F238E27FC236}">
                    <a16:creationId xmlns:a16="http://schemas.microsoft.com/office/drawing/2014/main" id="{DCED50DB-1FB7-2145-8981-01E0D797C296}"/>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96" name="Group 195">
                <a:extLst>
                  <a:ext uri="{FF2B5EF4-FFF2-40B4-BE49-F238E27FC236}">
                    <a16:creationId xmlns:a16="http://schemas.microsoft.com/office/drawing/2014/main" id="{6345A521-308E-2344-92D3-FBBE05AA0A71}"/>
                  </a:ext>
                </a:extLst>
              </p:cNvPr>
              <p:cNvGrpSpPr>
                <a:grpSpLocks/>
              </p:cNvGrpSpPr>
              <p:nvPr/>
            </p:nvGrpSpPr>
            <p:grpSpPr bwMode="auto">
              <a:xfrm>
                <a:off x="3686" y="244"/>
                <a:ext cx="177" cy="66"/>
                <a:chOff x="2848" y="848"/>
                <a:chExt cx="140" cy="98"/>
              </a:xfrm>
            </p:grpSpPr>
            <p:sp>
              <p:nvSpPr>
                <p:cNvPr id="101" name="Line 196">
                  <a:extLst>
                    <a:ext uri="{FF2B5EF4-FFF2-40B4-BE49-F238E27FC236}">
                      <a16:creationId xmlns:a16="http://schemas.microsoft.com/office/drawing/2014/main" id="{6E534A30-221F-9A4C-8AE6-9C8AC84C8B43}"/>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 name="Line 197">
                  <a:extLst>
                    <a:ext uri="{FF2B5EF4-FFF2-40B4-BE49-F238E27FC236}">
                      <a16:creationId xmlns:a16="http://schemas.microsoft.com/office/drawing/2014/main" id="{4157A518-2282-D143-A260-7A7864D287D5}"/>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198">
                  <a:extLst>
                    <a:ext uri="{FF2B5EF4-FFF2-40B4-BE49-F238E27FC236}">
                      <a16:creationId xmlns:a16="http://schemas.microsoft.com/office/drawing/2014/main" id="{EE8838A9-265F-DA4D-8965-80A44A850AAB}"/>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7" name="Group 199">
                <a:extLst>
                  <a:ext uri="{FF2B5EF4-FFF2-40B4-BE49-F238E27FC236}">
                    <a16:creationId xmlns:a16="http://schemas.microsoft.com/office/drawing/2014/main" id="{4993E3A7-C87C-B345-8AA1-D8E11C2EE571}"/>
                  </a:ext>
                </a:extLst>
              </p:cNvPr>
              <p:cNvGrpSpPr>
                <a:grpSpLocks/>
              </p:cNvGrpSpPr>
              <p:nvPr/>
            </p:nvGrpSpPr>
            <p:grpSpPr bwMode="auto">
              <a:xfrm flipV="1">
                <a:off x="3686" y="243"/>
                <a:ext cx="177" cy="66"/>
                <a:chOff x="2848" y="848"/>
                <a:chExt cx="140" cy="98"/>
              </a:xfrm>
            </p:grpSpPr>
            <p:sp>
              <p:nvSpPr>
                <p:cNvPr id="98" name="Line 200">
                  <a:extLst>
                    <a:ext uri="{FF2B5EF4-FFF2-40B4-BE49-F238E27FC236}">
                      <a16:creationId xmlns:a16="http://schemas.microsoft.com/office/drawing/2014/main" id="{86AA6D32-2784-D643-96D5-0D349660286E}"/>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 name="Line 201">
                  <a:extLst>
                    <a:ext uri="{FF2B5EF4-FFF2-40B4-BE49-F238E27FC236}">
                      <a16:creationId xmlns:a16="http://schemas.microsoft.com/office/drawing/2014/main" id="{DB518BF5-488F-E74B-B46B-68068AA14214}"/>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 name="Line 202">
                  <a:extLst>
                    <a:ext uri="{FF2B5EF4-FFF2-40B4-BE49-F238E27FC236}">
                      <a16:creationId xmlns:a16="http://schemas.microsoft.com/office/drawing/2014/main" id="{2947590B-09E6-9149-B7D4-482F1F4A21CC}"/>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8" name="Group 203">
              <a:extLst>
                <a:ext uri="{FF2B5EF4-FFF2-40B4-BE49-F238E27FC236}">
                  <a16:creationId xmlns:a16="http://schemas.microsoft.com/office/drawing/2014/main" id="{79004275-11F5-CE41-A95A-014511E16B1C}"/>
                </a:ext>
              </a:extLst>
            </p:cNvPr>
            <p:cNvGrpSpPr>
              <a:grpSpLocks/>
            </p:cNvGrpSpPr>
            <p:nvPr/>
          </p:nvGrpSpPr>
          <p:grpSpPr bwMode="auto">
            <a:xfrm>
              <a:off x="1663" y="2574"/>
              <a:ext cx="315" cy="147"/>
              <a:chOff x="3600" y="219"/>
              <a:chExt cx="360" cy="175"/>
            </a:xfrm>
          </p:grpSpPr>
          <p:sp>
            <p:nvSpPr>
              <p:cNvPr id="78" name="Oval 204">
                <a:extLst>
                  <a:ext uri="{FF2B5EF4-FFF2-40B4-BE49-F238E27FC236}">
                    <a16:creationId xmlns:a16="http://schemas.microsoft.com/office/drawing/2014/main" id="{E6B4AA76-0ED9-2741-8A82-FA71ED272A4E}"/>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 name="Line 205">
                <a:extLst>
                  <a:ext uri="{FF2B5EF4-FFF2-40B4-BE49-F238E27FC236}">
                    <a16:creationId xmlns:a16="http://schemas.microsoft.com/office/drawing/2014/main" id="{F53C3433-8C06-6343-BF05-59213438F9F3}"/>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Line 206">
                <a:extLst>
                  <a:ext uri="{FF2B5EF4-FFF2-40B4-BE49-F238E27FC236}">
                    <a16:creationId xmlns:a16="http://schemas.microsoft.com/office/drawing/2014/main" id="{64F77098-2852-8847-98E7-5E07B3F1EAA2}"/>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Rectangle 207">
                <a:extLst>
                  <a:ext uri="{FF2B5EF4-FFF2-40B4-BE49-F238E27FC236}">
                    <a16:creationId xmlns:a16="http://schemas.microsoft.com/office/drawing/2014/main" id="{5AFF6F9F-5D3B-EE4A-85DD-D6E70F06DDCA}"/>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ndParaRPr>
              </a:p>
            </p:txBody>
          </p:sp>
          <p:sp>
            <p:nvSpPr>
              <p:cNvPr id="82" name="Oval 208">
                <a:extLst>
                  <a:ext uri="{FF2B5EF4-FFF2-40B4-BE49-F238E27FC236}">
                    <a16:creationId xmlns:a16="http://schemas.microsoft.com/office/drawing/2014/main" id="{D86D7E4D-F8E7-1B40-902B-C7F2ECCFB784}"/>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83" name="Group 209">
                <a:extLst>
                  <a:ext uri="{FF2B5EF4-FFF2-40B4-BE49-F238E27FC236}">
                    <a16:creationId xmlns:a16="http://schemas.microsoft.com/office/drawing/2014/main" id="{BE7182E5-2508-DE45-9D8D-D3BBD019D023}"/>
                  </a:ext>
                </a:extLst>
              </p:cNvPr>
              <p:cNvGrpSpPr>
                <a:grpSpLocks/>
              </p:cNvGrpSpPr>
              <p:nvPr/>
            </p:nvGrpSpPr>
            <p:grpSpPr bwMode="auto">
              <a:xfrm>
                <a:off x="3686" y="244"/>
                <a:ext cx="177" cy="66"/>
                <a:chOff x="2848" y="848"/>
                <a:chExt cx="140" cy="98"/>
              </a:xfrm>
            </p:grpSpPr>
            <p:sp>
              <p:nvSpPr>
                <p:cNvPr id="88" name="Line 210">
                  <a:extLst>
                    <a:ext uri="{FF2B5EF4-FFF2-40B4-BE49-F238E27FC236}">
                      <a16:creationId xmlns:a16="http://schemas.microsoft.com/office/drawing/2014/main" id="{F0502EE7-4D22-8746-A84A-23D1279CF4CD}"/>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Line 211">
                  <a:extLst>
                    <a:ext uri="{FF2B5EF4-FFF2-40B4-BE49-F238E27FC236}">
                      <a16:creationId xmlns:a16="http://schemas.microsoft.com/office/drawing/2014/main" id="{4F2DBE21-2E42-CF44-9FD6-630A9C9CD43C}"/>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Line 212">
                  <a:extLst>
                    <a:ext uri="{FF2B5EF4-FFF2-40B4-BE49-F238E27FC236}">
                      <a16:creationId xmlns:a16="http://schemas.microsoft.com/office/drawing/2014/main" id="{C87C3C20-214A-7748-8058-4D1CE4D2B26D}"/>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4" name="Group 213">
                <a:extLst>
                  <a:ext uri="{FF2B5EF4-FFF2-40B4-BE49-F238E27FC236}">
                    <a16:creationId xmlns:a16="http://schemas.microsoft.com/office/drawing/2014/main" id="{93ECD613-8DA0-C346-86CC-CBC50BDEAC96}"/>
                  </a:ext>
                </a:extLst>
              </p:cNvPr>
              <p:cNvGrpSpPr>
                <a:grpSpLocks/>
              </p:cNvGrpSpPr>
              <p:nvPr/>
            </p:nvGrpSpPr>
            <p:grpSpPr bwMode="auto">
              <a:xfrm flipV="1">
                <a:off x="3686" y="243"/>
                <a:ext cx="177" cy="66"/>
                <a:chOff x="2848" y="848"/>
                <a:chExt cx="140" cy="98"/>
              </a:xfrm>
            </p:grpSpPr>
            <p:sp>
              <p:nvSpPr>
                <p:cNvPr id="85" name="Line 214">
                  <a:extLst>
                    <a:ext uri="{FF2B5EF4-FFF2-40B4-BE49-F238E27FC236}">
                      <a16:creationId xmlns:a16="http://schemas.microsoft.com/office/drawing/2014/main" id="{C28BB53E-F52E-6C46-B618-FF03846F2A8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 name="Line 215">
                  <a:extLst>
                    <a:ext uri="{FF2B5EF4-FFF2-40B4-BE49-F238E27FC236}">
                      <a16:creationId xmlns:a16="http://schemas.microsoft.com/office/drawing/2014/main" id="{D0845E51-BB58-584B-B846-BB8590EBF5D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 name="Line 216">
                  <a:extLst>
                    <a:ext uri="{FF2B5EF4-FFF2-40B4-BE49-F238E27FC236}">
                      <a16:creationId xmlns:a16="http://schemas.microsoft.com/office/drawing/2014/main" id="{4DECF9A8-DCC7-6142-B55D-98A5592D98D8}"/>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9" name="Group 217">
              <a:extLst>
                <a:ext uri="{FF2B5EF4-FFF2-40B4-BE49-F238E27FC236}">
                  <a16:creationId xmlns:a16="http://schemas.microsoft.com/office/drawing/2014/main" id="{E28D4FFE-D9CF-DC44-A2E6-7C97B256EA55}"/>
                </a:ext>
              </a:extLst>
            </p:cNvPr>
            <p:cNvGrpSpPr>
              <a:grpSpLocks/>
            </p:cNvGrpSpPr>
            <p:nvPr/>
          </p:nvGrpSpPr>
          <p:grpSpPr bwMode="auto">
            <a:xfrm>
              <a:off x="1157" y="2337"/>
              <a:ext cx="316" cy="147"/>
              <a:chOff x="3600" y="219"/>
              <a:chExt cx="360" cy="175"/>
            </a:xfrm>
          </p:grpSpPr>
          <p:sp>
            <p:nvSpPr>
              <p:cNvPr id="65" name="Oval 218">
                <a:extLst>
                  <a:ext uri="{FF2B5EF4-FFF2-40B4-BE49-F238E27FC236}">
                    <a16:creationId xmlns:a16="http://schemas.microsoft.com/office/drawing/2014/main" id="{105E0AFC-B8C1-D742-AC29-B0AAFC090182}"/>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 name="Line 219">
                <a:extLst>
                  <a:ext uri="{FF2B5EF4-FFF2-40B4-BE49-F238E27FC236}">
                    <a16:creationId xmlns:a16="http://schemas.microsoft.com/office/drawing/2014/main" id="{8404723A-20CB-3849-B600-A4FFCE21EF2A}"/>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220">
                <a:extLst>
                  <a:ext uri="{FF2B5EF4-FFF2-40B4-BE49-F238E27FC236}">
                    <a16:creationId xmlns:a16="http://schemas.microsoft.com/office/drawing/2014/main" id="{B9C85311-93DA-074A-8663-DD12E2932BEF}"/>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Rectangle 221">
                <a:extLst>
                  <a:ext uri="{FF2B5EF4-FFF2-40B4-BE49-F238E27FC236}">
                    <a16:creationId xmlns:a16="http://schemas.microsoft.com/office/drawing/2014/main" id="{702A2515-377D-714F-BE8F-F19523EE9572}"/>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ndParaRPr>
              </a:p>
            </p:txBody>
          </p:sp>
          <p:sp>
            <p:nvSpPr>
              <p:cNvPr id="69" name="Oval 222">
                <a:extLst>
                  <a:ext uri="{FF2B5EF4-FFF2-40B4-BE49-F238E27FC236}">
                    <a16:creationId xmlns:a16="http://schemas.microsoft.com/office/drawing/2014/main" id="{96C8B14D-51D0-AD40-987B-0875C13D7477}"/>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70" name="Group 223">
                <a:extLst>
                  <a:ext uri="{FF2B5EF4-FFF2-40B4-BE49-F238E27FC236}">
                    <a16:creationId xmlns:a16="http://schemas.microsoft.com/office/drawing/2014/main" id="{FC3037A9-12E4-A347-ABD7-AE03C6AA2B0B}"/>
                  </a:ext>
                </a:extLst>
              </p:cNvPr>
              <p:cNvGrpSpPr>
                <a:grpSpLocks/>
              </p:cNvGrpSpPr>
              <p:nvPr/>
            </p:nvGrpSpPr>
            <p:grpSpPr bwMode="auto">
              <a:xfrm>
                <a:off x="3686" y="244"/>
                <a:ext cx="177" cy="66"/>
                <a:chOff x="2848" y="848"/>
                <a:chExt cx="140" cy="98"/>
              </a:xfrm>
            </p:grpSpPr>
            <p:sp>
              <p:nvSpPr>
                <p:cNvPr id="75" name="Line 224">
                  <a:extLst>
                    <a:ext uri="{FF2B5EF4-FFF2-40B4-BE49-F238E27FC236}">
                      <a16:creationId xmlns:a16="http://schemas.microsoft.com/office/drawing/2014/main" id="{26A60AED-DF0B-2C40-AA80-C729DE411E94}"/>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Line 225">
                  <a:extLst>
                    <a:ext uri="{FF2B5EF4-FFF2-40B4-BE49-F238E27FC236}">
                      <a16:creationId xmlns:a16="http://schemas.microsoft.com/office/drawing/2014/main" id="{185902DD-2F59-D54E-B803-B337F3948792}"/>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Line 226">
                  <a:extLst>
                    <a:ext uri="{FF2B5EF4-FFF2-40B4-BE49-F238E27FC236}">
                      <a16:creationId xmlns:a16="http://schemas.microsoft.com/office/drawing/2014/main" id="{6FEB5640-CE47-844D-A72D-B8FD881F910D}"/>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1" name="Group 227">
                <a:extLst>
                  <a:ext uri="{FF2B5EF4-FFF2-40B4-BE49-F238E27FC236}">
                    <a16:creationId xmlns:a16="http://schemas.microsoft.com/office/drawing/2014/main" id="{B690C3B8-957A-504F-99A5-A6C63B84D938}"/>
                  </a:ext>
                </a:extLst>
              </p:cNvPr>
              <p:cNvGrpSpPr>
                <a:grpSpLocks/>
              </p:cNvGrpSpPr>
              <p:nvPr/>
            </p:nvGrpSpPr>
            <p:grpSpPr bwMode="auto">
              <a:xfrm flipV="1">
                <a:off x="3686" y="243"/>
                <a:ext cx="177" cy="66"/>
                <a:chOff x="2848" y="848"/>
                <a:chExt cx="140" cy="98"/>
              </a:xfrm>
            </p:grpSpPr>
            <p:sp>
              <p:nvSpPr>
                <p:cNvPr id="72" name="Line 228">
                  <a:extLst>
                    <a:ext uri="{FF2B5EF4-FFF2-40B4-BE49-F238E27FC236}">
                      <a16:creationId xmlns:a16="http://schemas.microsoft.com/office/drawing/2014/main" id="{242FE6D9-4D39-604F-99DF-D6405E65FD6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Line 229">
                  <a:extLst>
                    <a:ext uri="{FF2B5EF4-FFF2-40B4-BE49-F238E27FC236}">
                      <a16:creationId xmlns:a16="http://schemas.microsoft.com/office/drawing/2014/main" id="{7283457B-AEFC-5B41-9569-0CDBF8FB514C}"/>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Line 230">
                  <a:extLst>
                    <a:ext uri="{FF2B5EF4-FFF2-40B4-BE49-F238E27FC236}">
                      <a16:creationId xmlns:a16="http://schemas.microsoft.com/office/drawing/2014/main" id="{16F03101-65CD-9048-B3BE-6CC4F2EAA8C6}"/>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60" name="Line 231">
              <a:extLst>
                <a:ext uri="{FF2B5EF4-FFF2-40B4-BE49-F238E27FC236}">
                  <a16:creationId xmlns:a16="http://schemas.microsoft.com/office/drawing/2014/main" id="{68EA6459-1261-094A-B5A1-86EEE3107C17}"/>
                </a:ext>
              </a:extLst>
            </p:cNvPr>
            <p:cNvSpPr>
              <a:spLocks noChangeShapeType="1"/>
            </p:cNvSpPr>
            <p:nvPr/>
          </p:nvSpPr>
          <p:spPr bwMode="auto">
            <a:xfrm flipV="1">
              <a:off x="1318" y="2471"/>
              <a:ext cx="1" cy="15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232">
              <a:extLst>
                <a:ext uri="{FF2B5EF4-FFF2-40B4-BE49-F238E27FC236}">
                  <a16:creationId xmlns:a16="http://schemas.microsoft.com/office/drawing/2014/main" id="{63774DD9-56CC-4545-92BD-F06BBDDB4B06}"/>
                </a:ext>
              </a:extLst>
            </p:cNvPr>
            <p:cNvSpPr>
              <a:spLocks noChangeShapeType="1"/>
            </p:cNvSpPr>
            <p:nvPr/>
          </p:nvSpPr>
          <p:spPr bwMode="auto">
            <a:xfrm>
              <a:off x="768" y="1200"/>
              <a:ext cx="1584" cy="15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233">
              <a:extLst>
                <a:ext uri="{FF2B5EF4-FFF2-40B4-BE49-F238E27FC236}">
                  <a16:creationId xmlns:a16="http://schemas.microsoft.com/office/drawing/2014/main" id="{3A72C6A9-4FEA-744A-8FF0-4C548D7AE4D2}"/>
                </a:ext>
              </a:extLst>
            </p:cNvPr>
            <p:cNvSpPr>
              <a:spLocks noChangeShapeType="1"/>
            </p:cNvSpPr>
            <p:nvPr/>
          </p:nvSpPr>
          <p:spPr bwMode="auto">
            <a:xfrm>
              <a:off x="768" y="1104"/>
              <a:ext cx="1584" cy="1584"/>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Line 234">
              <a:extLst>
                <a:ext uri="{FF2B5EF4-FFF2-40B4-BE49-F238E27FC236}">
                  <a16:creationId xmlns:a16="http://schemas.microsoft.com/office/drawing/2014/main" id="{476AD8F4-3576-234C-853C-DBD446FFAD2A}"/>
                </a:ext>
              </a:extLst>
            </p:cNvPr>
            <p:cNvSpPr>
              <a:spLocks noChangeShapeType="1"/>
            </p:cNvSpPr>
            <p:nvPr/>
          </p:nvSpPr>
          <p:spPr bwMode="auto">
            <a:xfrm flipV="1">
              <a:off x="1632" y="2832"/>
              <a:ext cx="720" cy="24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Line 235">
              <a:extLst>
                <a:ext uri="{FF2B5EF4-FFF2-40B4-BE49-F238E27FC236}">
                  <a16:creationId xmlns:a16="http://schemas.microsoft.com/office/drawing/2014/main" id="{AF8B8306-6B9D-F64E-99FA-380E67C9F785}"/>
                </a:ext>
              </a:extLst>
            </p:cNvPr>
            <p:cNvSpPr>
              <a:spLocks noChangeShapeType="1"/>
            </p:cNvSpPr>
            <p:nvPr/>
          </p:nvSpPr>
          <p:spPr bwMode="auto">
            <a:xfrm flipV="1">
              <a:off x="1680" y="2880"/>
              <a:ext cx="720" cy="240"/>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690726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295400" y="402336"/>
            <a:ext cx="9601200" cy="743919"/>
          </a:xfrm>
        </p:spPr>
        <p:txBody>
          <a:bodyPr/>
          <a:lstStyle/>
          <a:p>
            <a:r>
              <a:rPr lang="en-US" altLang="zh-CN" dirty="0"/>
              <a:t>Socket</a:t>
            </a:r>
            <a:r>
              <a:rPr lang="zh-CN" altLang="en-US" dirty="0"/>
              <a:t>核心函数</a:t>
            </a:r>
            <a:r>
              <a:rPr lang="en-US" altLang="zh-CN" dirty="0"/>
              <a:t>-bind()</a:t>
            </a:r>
            <a:endParaRPr lang="zh-CN" altLang="en-US" dirty="0"/>
          </a:p>
        </p:txBody>
      </p:sp>
      <p:sp>
        <p:nvSpPr>
          <p:cNvPr id="3" name="内容占位符 2"/>
          <p:cNvSpPr>
            <a:spLocks noGrp="1"/>
          </p:cNvSpPr>
          <p:nvPr>
            <p:ph idx="4294967295"/>
          </p:nvPr>
        </p:nvSpPr>
        <p:spPr>
          <a:xfrm>
            <a:off x="1295400" y="1393371"/>
            <a:ext cx="10313894" cy="4864554"/>
          </a:xfrm>
        </p:spPr>
        <p:txBody>
          <a:bodyPr>
            <a:normAutofit/>
          </a:bodyPr>
          <a:lstStyle/>
          <a:p>
            <a:pPr marL="533400" indent="-533400">
              <a:lnSpc>
                <a:spcPct val="90000"/>
              </a:lnSpc>
              <a:buFont typeface="Arial" panose="020B0604020202020204" pitchFamily="34" charset="0"/>
              <a:buChar char="•"/>
            </a:pPr>
            <a:r>
              <a:rPr lang="zh-CN" altLang="en-US" sz="3200" dirty="0"/>
              <a:t>功能：为套接字指明一个本地端点地址</a:t>
            </a:r>
          </a:p>
          <a:p>
            <a:pPr marL="914400" lvl="1" indent="-457200">
              <a:lnSpc>
                <a:spcPct val="90000"/>
              </a:lnSpc>
              <a:buClr>
                <a:srgbClr val="FF0000"/>
              </a:buClr>
              <a:buFont typeface="Wingdings" panose="05000000000000000000" pitchFamily="2" charset="2"/>
              <a:buAutoNum type="circleNumDbPlain"/>
            </a:pPr>
            <a:r>
              <a:rPr lang="en-US" altLang="zh-CN" sz="2800" dirty="0">
                <a:solidFill>
                  <a:srgbClr val="6600CC"/>
                </a:solidFill>
              </a:rPr>
              <a:t>TCP/IP</a:t>
            </a:r>
            <a:r>
              <a:rPr lang="zh-CN" altLang="en-US" sz="2800" dirty="0">
                <a:solidFill>
                  <a:srgbClr val="6600CC"/>
                </a:solidFill>
              </a:rPr>
              <a:t>协议使用</a:t>
            </a:r>
            <a:r>
              <a:rPr lang="en-US" altLang="zh-CN" sz="2800" dirty="0" err="1">
                <a:solidFill>
                  <a:srgbClr val="6600CC"/>
                </a:solidFill>
              </a:rPr>
              <a:t>sockaddr_in</a:t>
            </a:r>
            <a:r>
              <a:rPr lang="zh-CN" altLang="en-US" sz="2800" dirty="0">
                <a:solidFill>
                  <a:srgbClr val="6600CC"/>
                </a:solidFill>
              </a:rPr>
              <a:t>结构，包含</a:t>
            </a:r>
            <a:r>
              <a:rPr lang="en-US" altLang="zh-CN" sz="2800" dirty="0">
                <a:solidFill>
                  <a:srgbClr val="6600CC"/>
                </a:solidFill>
              </a:rPr>
              <a:t>IP</a:t>
            </a:r>
            <a:r>
              <a:rPr lang="zh-CN" altLang="en-US" sz="2800" dirty="0">
                <a:solidFill>
                  <a:srgbClr val="6600CC"/>
                </a:solidFill>
              </a:rPr>
              <a:t>地址和端口号</a:t>
            </a:r>
          </a:p>
          <a:p>
            <a:pPr marL="914400" lvl="1" indent="-457200">
              <a:lnSpc>
                <a:spcPct val="90000"/>
              </a:lnSpc>
              <a:buClr>
                <a:srgbClr val="FF0000"/>
              </a:buClr>
              <a:buFont typeface="Wingdings" panose="05000000000000000000" pitchFamily="2" charset="2"/>
              <a:buAutoNum type="circleNumDbPlain"/>
            </a:pPr>
            <a:r>
              <a:rPr lang="zh-CN" altLang="en-US" sz="2800" dirty="0">
                <a:solidFill>
                  <a:srgbClr val="6600CC"/>
                </a:solidFill>
              </a:rPr>
              <a:t>服务器使用它来指明</a:t>
            </a:r>
            <a:r>
              <a:rPr lang="en-US" altLang="zh-CN" sz="2800" dirty="0">
                <a:solidFill>
                  <a:srgbClr val="6600CC"/>
                </a:solidFill>
              </a:rPr>
              <a:t>Well Known</a:t>
            </a:r>
            <a:r>
              <a:rPr lang="zh-CN" altLang="en-US" sz="2800" dirty="0">
                <a:solidFill>
                  <a:srgbClr val="6600CC"/>
                </a:solidFill>
              </a:rPr>
              <a:t>端口号，然后等待连接</a:t>
            </a:r>
          </a:p>
          <a:p>
            <a:pPr marL="533400" indent="-533400">
              <a:lnSpc>
                <a:spcPct val="90000"/>
              </a:lnSpc>
              <a:buFont typeface="Arial" panose="020B0604020202020204" pitchFamily="34" charset="0"/>
              <a:buChar char="•"/>
            </a:pPr>
            <a:r>
              <a:rPr lang="zh-CN" altLang="en-US" sz="3200" dirty="0"/>
              <a:t>参数：</a:t>
            </a:r>
          </a:p>
          <a:p>
            <a:pPr marL="914400" lvl="1" indent="-457200">
              <a:lnSpc>
                <a:spcPct val="90000"/>
              </a:lnSpc>
              <a:buClr>
                <a:srgbClr val="FF3300"/>
              </a:buClr>
              <a:buFont typeface="Wingdings" panose="05000000000000000000" pitchFamily="2" charset="2"/>
              <a:buAutoNum type="circleNumDbPlain"/>
            </a:pPr>
            <a:r>
              <a:rPr kumimoji="1" lang="en-US" altLang="zh-CN" sz="2800" dirty="0" err="1">
                <a:solidFill>
                  <a:srgbClr val="6600CC"/>
                </a:solidFill>
              </a:rPr>
              <a:t>sockfd</a:t>
            </a:r>
            <a:r>
              <a:rPr kumimoji="1" lang="zh-CN" altLang="en-US" sz="2800" dirty="0">
                <a:solidFill>
                  <a:srgbClr val="6600CC"/>
                </a:solidFill>
              </a:rPr>
              <a:t>，套接字描述符，指明创建连接的套接字</a:t>
            </a:r>
          </a:p>
          <a:p>
            <a:pPr marL="914400" lvl="1" indent="-457200">
              <a:lnSpc>
                <a:spcPct val="90000"/>
              </a:lnSpc>
              <a:buClr>
                <a:srgbClr val="FF3300"/>
              </a:buClr>
              <a:buFont typeface="Wingdings" panose="05000000000000000000" pitchFamily="2" charset="2"/>
              <a:buAutoNum type="circleNumDbPlain"/>
            </a:pPr>
            <a:r>
              <a:rPr kumimoji="1" lang="en-US" altLang="zh-CN" sz="2800" dirty="0" err="1">
                <a:solidFill>
                  <a:srgbClr val="6600CC"/>
                </a:solidFill>
              </a:rPr>
              <a:t>myaddr</a:t>
            </a:r>
            <a:r>
              <a:rPr kumimoji="1" lang="zh-CN" altLang="en-US" sz="2800" dirty="0">
                <a:solidFill>
                  <a:srgbClr val="6600CC"/>
                </a:solidFill>
              </a:rPr>
              <a:t>，本地地址，</a:t>
            </a:r>
            <a:r>
              <a:rPr kumimoji="1" lang="en-US" altLang="zh-CN" sz="2800" dirty="0">
                <a:solidFill>
                  <a:srgbClr val="6600CC"/>
                </a:solidFill>
              </a:rPr>
              <a:t>IP</a:t>
            </a:r>
            <a:r>
              <a:rPr kumimoji="1" lang="zh-CN" altLang="en-US" sz="2800" dirty="0">
                <a:solidFill>
                  <a:srgbClr val="6600CC"/>
                </a:solidFill>
              </a:rPr>
              <a:t>地址和端口号</a:t>
            </a:r>
            <a:endParaRPr kumimoji="1" lang="en-US" altLang="zh-CN" sz="2800" dirty="0">
              <a:solidFill>
                <a:srgbClr val="6600CC"/>
              </a:solidFill>
            </a:endParaRPr>
          </a:p>
          <a:p>
            <a:pPr marL="914400" lvl="1" indent="-457200">
              <a:lnSpc>
                <a:spcPct val="90000"/>
              </a:lnSpc>
              <a:buClr>
                <a:srgbClr val="FF3300"/>
              </a:buClr>
              <a:buFont typeface="Wingdings" panose="05000000000000000000" pitchFamily="2" charset="2"/>
              <a:buAutoNum type="circleNumDbPlain"/>
            </a:pPr>
            <a:r>
              <a:rPr kumimoji="1" lang="en-US" altLang="zh-CN" sz="2800" dirty="0" err="1">
                <a:solidFill>
                  <a:srgbClr val="6600CC"/>
                </a:solidFill>
              </a:rPr>
              <a:t>addrlen</a:t>
            </a:r>
            <a:r>
              <a:rPr kumimoji="1" lang="en-US" altLang="zh-CN" sz="2800" dirty="0">
                <a:solidFill>
                  <a:srgbClr val="6600CC"/>
                </a:solidFill>
              </a:rPr>
              <a:t> </a:t>
            </a:r>
            <a:r>
              <a:rPr kumimoji="1" lang="zh-CN" altLang="en-US" sz="2800" dirty="0">
                <a:solidFill>
                  <a:srgbClr val="6600CC"/>
                </a:solidFill>
              </a:rPr>
              <a:t>，地址长度</a:t>
            </a:r>
          </a:p>
          <a:p>
            <a:pPr lvl="1"/>
            <a:endParaRPr lang="zh-CN" alt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918" y="4957581"/>
            <a:ext cx="9042857" cy="1300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803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295400" y="402336"/>
            <a:ext cx="9601200" cy="743919"/>
          </a:xfrm>
        </p:spPr>
        <p:txBody>
          <a:bodyPr/>
          <a:lstStyle/>
          <a:p>
            <a:r>
              <a:rPr lang="en-US" altLang="zh-CN" dirty="0"/>
              <a:t>Socket</a:t>
            </a:r>
            <a:r>
              <a:rPr lang="zh-CN" altLang="en-US" dirty="0"/>
              <a:t>核心函数</a:t>
            </a:r>
            <a:r>
              <a:rPr lang="en-US" altLang="zh-CN" dirty="0"/>
              <a:t>-bind()</a:t>
            </a:r>
            <a:endParaRPr lang="zh-CN" altLang="en-US" dirty="0"/>
          </a:p>
        </p:txBody>
      </p:sp>
      <p:sp>
        <p:nvSpPr>
          <p:cNvPr id="3" name="内容占位符 2"/>
          <p:cNvSpPr>
            <a:spLocks noGrp="1"/>
          </p:cNvSpPr>
          <p:nvPr>
            <p:ph idx="4294967295"/>
          </p:nvPr>
        </p:nvSpPr>
        <p:spPr>
          <a:xfrm>
            <a:off x="1295400" y="1393371"/>
            <a:ext cx="9601200" cy="4550229"/>
          </a:xfrm>
        </p:spPr>
        <p:txBody>
          <a:bodyPr>
            <a:normAutofit/>
          </a:bodyPr>
          <a:lstStyle/>
          <a:p>
            <a:pPr marL="533400" indent="-533400">
              <a:lnSpc>
                <a:spcPct val="90000"/>
              </a:lnSpc>
              <a:buFont typeface="Wingdings" panose="05000000000000000000" pitchFamily="2" charset="2"/>
              <a:buChar char="p"/>
            </a:pPr>
            <a:r>
              <a:rPr lang="zh-CN" altLang="en-US" sz="3200" dirty="0"/>
              <a:t>绑定的是</a:t>
            </a:r>
            <a:r>
              <a:rPr lang="en-US" altLang="zh-CN" sz="3200" dirty="0"/>
              <a:t>socket</a:t>
            </a:r>
            <a:r>
              <a:rPr lang="zh-CN" altLang="en-US" sz="3200" dirty="0"/>
              <a:t>地址，</a:t>
            </a:r>
            <a:r>
              <a:rPr lang="en-US" altLang="zh-CN" sz="3200" dirty="0"/>
              <a:t>why to bind</a:t>
            </a:r>
            <a:r>
              <a:rPr lang="zh-CN" altLang="en-US" sz="3200" dirty="0"/>
              <a:t>？</a:t>
            </a:r>
          </a:p>
          <a:p>
            <a:pPr marL="762000" lvl="1" indent="-533400">
              <a:lnSpc>
                <a:spcPct val="90000"/>
              </a:lnSpc>
              <a:buFont typeface="Arial" panose="020B0604020202020204" pitchFamily="34" charset="0"/>
              <a:buChar char="•"/>
            </a:pPr>
            <a:r>
              <a:rPr lang="en-US" altLang="zh-CN" sz="2800" dirty="0"/>
              <a:t>Client</a:t>
            </a:r>
            <a:r>
              <a:rPr lang="zh-CN" altLang="en-US" sz="2800" dirty="0"/>
              <a:t>必须知道</a:t>
            </a:r>
            <a:r>
              <a:rPr lang="en-US" altLang="zh-CN" sz="2800" dirty="0"/>
              <a:t>Server</a:t>
            </a:r>
            <a:r>
              <a:rPr lang="zh-CN" altLang="en-US" sz="2800" dirty="0"/>
              <a:t>的地址</a:t>
            </a:r>
          </a:p>
          <a:p>
            <a:pPr marL="533400" indent="-533400">
              <a:lnSpc>
                <a:spcPct val="90000"/>
              </a:lnSpc>
              <a:buFont typeface="Wingdings" panose="05000000000000000000" pitchFamily="2" charset="2"/>
              <a:buChar char="p"/>
            </a:pPr>
            <a:r>
              <a:rPr lang="zh-CN" altLang="en-US" sz="3200" dirty="0"/>
              <a:t>不显式执行</a:t>
            </a:r>
            <a:r>
              <a:rPr lang="en-US" altLang="zh-CN" sz="3200" dirty="0"/>
              <a:t>bind</a:t>
            </a:r>
            <a:r>
              <a:rPr lang="zh-CN" altLang="en-US" sz="3200" dirty="0"/>
              <a:t>行不行</a:t>
            </a:r>
            <a:r>
              <a:rPr lang="en-US" altLang="zh-CN" sz="3200" dirty="0"/>
              <a:t>?</a:t>
            </a:r>
          </a:p>
          <a:p>
            <a:pPr marL="762000" lvl="1" indent="-533400">
              <a:lnSpc>
                <a:spcPct val="90000"/>
              </a:lnSpc>
              <a:buFont typeface="Arial" panose="020B0604020202020204" pitchFamily="34" charset="0"/>
              <a:buChar char="•"/>
            </a:pPr>
            <a:r>
              <a:rPr lang="zh-CN" altLang="en-US" sz="2800" dirty="0"/>
              <a:t>客户端可以，发起连接的时候，系统自动</a:t>
            </a:r>
            <a:r>
              <a:rPr lang="en-US" altLang="zh-CN" sz="2800" dirty="0"/>
              <a:t>bind</a:t>
            </a:r>
          </a:p>
        </p:txBody>
      </p:sp>
    </p:spTree>
    <p:extLst>
      <p:ext uri="{BB962C8B-B14F-4D97-AF65-F5344CB8AC3E}">
        <p14:creationId xmlns:p14="http://schemas.microsoft.com/office/powerpoint/2010/main" val="15263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295400" y="402336"/>
            <a:ext cx="9601200" cy="743919"/>
          </a:xfrm>
        </p:spPr>
        <p:txBody>
          <a:bodyPr/>
          <a:lstStyle/>
          <a:p>
            <a:r>
              <a:rPr lang="en-US" altLang="zh-CN" dirty="0"/>
              <a:t>Socket</a:t>
            </a:r>
            <a:r>
              <a:rPr lang="zh-CN" altLang="en-US" dirty="0"/>
              <a:t>核心函数</a:t>
            </a:r>
            <a:r>
              <a:rPr lang="en-US" altLang="zh-CN" dirty="0"/>
              <a:t>-bind()</a:t>
            </a:r>
            <a:endParaRPr lang="zh-CN" altLang="en-US" dirty="0"/>
          </a:p>
        </p:txBody>
      </p:sp>
      <p:sp>
        <p:nvSpPr>
          <p:cNvPr id="3" name="内容占位符 2"/>
          <p:cNvSpPr>
            <a:spLocks noGrp="1"/>
          </p:cNvSpPr>
          <p:nvPr>
            <p:ph idx="4294967295"/>
          </p:nvPr>
        </p:nvSpPr>
        <p:spPr>
          <a:xfrm>
            <a:off x="1295400" y="1393371"/>
            <a:ext cx="9601200" cy="4550229"/>
          </a:xfrm>
        </p:spPr>
        <p:txBody>
          <a:bodyPr>
            <a:normAutofit/>
          </a:bodyPr>
          <a:lstStyle/>
          <a:p>
            <a:r>
              <a:rPr lang="zh-CN" altLang="en-US" dirty="0"/>
              <a:t>服务器地址</a:t>
            </a:r>
            <a:r>
              <a:rPr lang="en-US" altLang="zh-CN" dirty="0"/>
              <a:t>bind</a:t>
            </a:r>
          </a:p>
          <a:p>
            <a:pPr lvl="1"/>
            <a:r>
              <a:rPr lang="en-US" altLang="zh-CN" dirty="0"/>
              <a:t>INADDR_ANY(0)</a:t>
            </a:r>
            <a:r>
              <a:rPr lang="zh-CN" altLang="en-US" dirty="0"/>
              <a:t>与多接口</a:t>
            </a:r>
          </a:p>
          <a:p>
            <a:pPr lvl="1"/>
            <a:r>
              <a:rPr lang="zh-CN" altLang="en-US" dirty="0"/>
              <a:t>端口分配</a:t>
            </a:r>
          </a:p>
          <a:p>
            <a:pPr lvl="2"/>
            <a:r>
              <a:rPr lang="zh-CN" altLang="en-US" dirty="0"/>
              <a:t>知名端口</a:t>
            </a:r>
            <a:endParaRPr lang="en-US" altLang="zh-CN" dirty="0"/>
          </a:p>
          <a:p>
            <a:pPr lvl="2"/>
            <a:r>
              <a:rPr lang="zh-CN" altLang="en-US" dirty="0"/>
              <a:t>注册端口</a:t>
            </a:r>
          </a:p>
          <a:p>
            <a:pPr lvl="2"/>
            <a:r>
              <a:rPr lang="zh-CN" altLang="en-US" dirty="0"/>
              <a:t>动态端口</a:t>
            </a:r>
          </a:p>
          <a:p>
            <a:pPr lvl="1"/>
            <a:endParaRPr lang="en-US" altLang="zh-CN" dirty="0"/>
          </a:p>
        </p:txBody>
      </p:sp>
      <p:graphicFrame>
        <p:nvGraphicFramePr>
          <p:cNvPr id="7" name="Group 34"/>
          <p:cNvGraphicFramePr>
            <a:graphicFrameLocks/>
          </p:cNvGraphicFramePr>
          <p:nvPr/>
        </p:nvGraphicFramePr>
        <p:xfrm>
          <a:off x="4994338" y="2906012"/>
          <a:ext cx="6587067" cy="2048016"/>
        </p:xfrm>
        <a:graphic>
          <a:graphicData uri="http://schemas.openxmlformats.org/drawingml/2006/table">
            <a:tbl>
              <a:tblPr/>
              <a:tblGrid>
                <a:gridCol w="1388534">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4055533">
                  <a:extLst>
                    <a:ext uri="{9D8B030D-6E8A-4147-A177-3AD203B41FA5}">
                      <a16:colId xmlns:a16="http://schemas.microsoft.com/office/drawing/2014/main" val="20002"/>
                    </a:ext>
                  </a:extLst>
                </a:gridCol>
              </a:tblGrid>
              <a:tr h="402260">
                <a:tc>
                  <a:txBody>
                    <a:bodyPr/>
                    <a:lstStyle/>
                    <a:p>
                      <a:pPr marL="0" marR="0" lvl="0" indent="0" algn="ctr" defTabSz="914400" rtl="0" eaLnBrk="1" fontAlgn="base" latinLnBrk="0" hangingPunct="1">
                        <a:lnSpc>
                          <a:spcPct val="85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IP</a:t>
                      </a:r>
                      <a:r>
                        <a:rPr kumimoji="0" lang="zh-CN" altLang="en-US" sz="2400" b="1"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地址</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端口</a:t>
                      </a:r>
                    </a:p>
                  </a:txBody>
                  <a:tcPr marT="45696" marB="456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结果</a:t>
                      </a: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12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0</a:t>
                      </a:r>
                    </a:p>
                  </a:txBody>
                  <a:tcPr marT="45696" marB="456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内核选择</a:t>
                      </a:r>
                      <a:r>
                        <a:rPr kumimoji="0" lang="en-US" altLang="zh-CN" sz="20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IP</a:t>
                      </a:r>
                      <a:r>
                        <a:rPr kumimoji="0" lang="zh-CN" altLang="en-US" sz="20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地址和端口号</a:t>
                      </a: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16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非</a:t>
                      </a:r>
                      <a:r>
                        <a:rPr kumimoji="0" lang="en-US" altLang="zh-CN" sz="20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0</a:t>
                      </a:r>
                    </a:p>
                  </a:txBody>
                  <a:tcPr marT="45696" marB="456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内核选择</a:t>
                      </a:r>
                      <a:r>
                        <a:rPr kumimoji="0" lang="en-US" altLang="zh-CN" sz="20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IP</a:t>
                      </a:r>
                      <a:r>
                        <a:rPr kumimoji="0" lang="zh-CN" altLang="en-US" sz="20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地址，进程指定端口</a:t>
                      </a:r>
                      <a:endParaRPr kumimoji="0" lang="zh-CN" altLang="en-US" sz="24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endParaRP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16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a:ln>
                            <a:noFill/>
                          </a:ln>
                          <a:solidFill>
                            <a:schemeClr val="tx1"/>
                          </a:solidFill>
                          <a:effectLst/>
                          <a:latin typeface="Microsoft YaHei UI" panose="020B0503020204020204" pitchFamily="34" charset="-122"/>
                          <a:ea typeface="Microsoft YaHei UI" panose="020B0503020204020204" pitchFamily="34" charset="-122"/>
                        </a:rPr>
                        <a:t>本地</a:t>
                      </a:r>
                      <a:r>
                        <a:rPr kumimoji="0" lang="en-US" altLang="zh-CN" sz="2000" b="0" i="0" u="none" strike="noStrike" cap="none" normalizeH="0" baseline="0">
                          <a:ln>
                            <a:noFill/>
                          </a:ln>
                          <a:solidFill>
                            <a:schemeClr val="tx1"/>
                          </a:solidFill>
                          <a:effectLst/>
                          <a:latin typeface="Microsoft YaHei UI" panose="020B0503020204020204" pitchFamily="34" charset="-122"/>
                          <a:ea typeface="Microsoft YaHei UI" panose="020B0503020204020204" pitchFamily="34" charset="-122"/>
                        </a:rPr>
                        <a:t>IP</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0</a:t>
                      </a:r>
                    </a:p>
                  </a:txBody>
                  <a:tcPr marT="45696" marB="456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a:ln>
                            <a:noFill/>
                          </a:ln>
                          <a:solidFill>
                            <a:schemeClr val="tx1"/>
                          </a:solidFill>
                          <a:effectLst/>
                          <a:latin typeface="Microsoft YaHei UI" panose="020B0503020204020204" pitchFamily="34" charset="-122"/>
                          <a:ea typeface="Microsoft YaHei UI" panose="020B0503020204020204" pitchFamily="34" charset="-122"/>
                        </a:rPr>
                        <a:t>进程指定</a:t>
                      </a:r>
                      <a:r>
                        <a:rPr kumimoji="0" lang="en-US" altLang="zh-CN" sz="2000" b="0" i="0" u="none" strike="noStrike" cap="none" normalizeH="0" baseline="0">
                          <a:ln>
                            <a:noFill/>
                          </a:ln>
                          <a:solidFill>
                            <a:schemeClr val="tx1"/>
                          </a:solidFill>
                          <a:effectLst/>
                          <a:latin typeface="Microsoft YaHei UI" panose="020B0503020204020204" pitchFamily="34" charset="-122"/>
                          <a:ea typeface="Microsoft YaHei UI" panose="020B0503020204020204" pitchFamily="34" charset="-122"/>
                        </a:rPr>
                        <a:t>IP</a:t>
                      </a:r>
                      <a:r>
                        <a:rPr kumimoji="0" lang="zh-CN" altLang="en-US" sz="2000" b="0" i="0" u="none" strike="noStrike" cap="none" normalizeH="0" baseline="0">
                          <a:ln>
                            <a:noFill/>
                          </a:ln>
                          <a:solidFill>
                            <a:schemeClr val="tx1"/>
                          </a:solidFill>
                          <a:effectLst/>
                          <a:latin typeface="Microsoft YaHei UI" panose="020B0503020204020204" pitchFamily="34" charset="-122"/>
                          <a:ea typeface="Microsoft YaHei UI" panose="020B0503020204020204" pitchFamily="34" charset="-122"/>
                        </a:rPr>
                        <a:t>地址，内核选择端口</a:t>
                      </a:r>
                      <a:endParaRPr kumimoji="0" lang="zh-CN" altLang="en-US" sz="2400" b="0" i="0" u="none" strike="noStrike" cap="none" normalizeH="0" baseline="0">
                        <a:ln>
                          <a:noFill/>
                        </a:ln>
                        <a:solidFill>
                          <a:schemeClr val="tx1"/>
                        </a:solidFill>
                        <a:effectLst/>
                        <a:latin typeface="Microsoft YaHei UI" panose="020B0503020204020204" pitchFamily="34" charset="-122"/>
                        <a:ea typeface="Microsoft YaHei UI" panose="020B0503020204020204" pitchFamily="34" charset="-122"/>
                      </a:endParaRP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16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a:ln>
                            <a:noFill/>
                          </a:ln>
                          <a:solidFill>
                            <a:schemeClr val="tx1"/>
                          </a:solidFill>
                          <a:effectLst/>
                          <a:latin typeface="Microsoft YaHei UI" panose="020B0503020204020204" pitchFamily="34" charset="-122"/>
                          <a:ea typeface="Microsoft YaHei UI" panose="020B0503020204020204" pitchFamily="34" charset="-122"/>
                        </a:rPr>
                        <a:t>本地</a:t>
                      </a:r>
                      <a:r>
                        <a:rPr kumimoji="0" lang="en-US" altLang="zh-CN" sz="2000" b="0" i="0" u="none" strike="noStrike" cap="none" normalizeH="0" baseline="0">
                          <a:ln>
                            <a:noFill/>
                          </a:ln>
                          <a:solidFill>
                            <a:schemeClr val="tx1"/>
                          </a:solidFill>
                          <a:effectLst/>
                          <a:latin typeface="Microsoft YaHei UI" panose="020B0503020204020204" pitchFamily="34" charset="-122"/>
                          <a:ea typeface="Microsoft YaHei UI" panose="020B0503020204020204" pitchFamily="34" charset="-122"/>
                        </a:rPr>
                        <a:t>IP</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非</a:t>
                      </a:r>
                      <a:r>
                        <a:rPr kumimoji="0" lang="en-US" altLang="zh-CN" sz="20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0</a:t>
                      </a:r>
                    </a:p>
                  </a:txBody>
                  <a:tcPr marT="45696" marB="456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进程指定</a:t>
                      </a:r>
                      <a:r>
                        <a:rPr kumimoji="0" lang="en-US" altLang="zh-CN" sz="20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IP</a:t>
                      </a:r>
                      <a:r>
                        <a:rPr kumimoji="0" lang="zh-CN" altLang="en-US" sz="20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地址和端口号</a:t>
                      </a:r>
                      <a:endParaRPr kumimoji="0" lang="zh-CN" altLang="en-US" sz="24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endParaRP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8688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295400" y="402336"/>
            <a:ext cx="9601200" cy="743919"/>
          </a:xfrm>
        </p:spPr>
        <p:txBody>
          <a:bodyPr/>
          <a:lstStyle/>
          <a:p>
            <a:r>
              <a:rPr lang="en-US" altLang="zh-CN" dirty="0"/>
              <a:t>Socket</a:t>
            </a:r>
            <a:r>
              <a:rPr lang="zh-CN" altLang="en-US" dirty="0"/>
              <a:t>核心函数</a:t>
            </a:r>
            <a:r>
              <a:rPr lang="en-US" altLang="zh-CN" dirty="0"/>
              <a:t>-bind()</a:t>
            </a:r>
            <a:endParaRPr lang="zh-CN" altLang="en-US" dirty="0"/>
          </a:p>
        </p:txBody>
      </p:sp>
      <p:sp>
        <p:nvSpPr>
          <p:cNvPr id="4" name="矩形 3"/>
          <p:cNvSpPr/>
          <p:nvPr/>
        </p:nvSpPr>
        <p:spPr>
          <a:xfrm>
            <a:off x="546847" y="1321153"/>
            <a:ext cx="11768667" cy="4524315"/>
          </a:xfrm>
          <a:prstGeom prst="rect">
            <a:avLst/>
          </a:prstGeom>
        </p:spPr>
        <p:txBody>
          <a:bodyPr wrap="square">
            <a:spAutoFit/>
          </a:bodyPr>
          <a:lstStyle/>
          <a:p>
            <a:r>
              <a:rPr lang="en-US" altLang="zh-CN" sz="2400" dirty="0">
                <a:latin typeface="Consolas" panose="020B0609020204030204" pitchFamily="49" charset="0"/>
              </a:rPr>
              <a:t>…</a:t>
            </a:r>
          </a:p>
          <a:p>
            <a:r>
              <a:rPr lang="en-US" altLang="zh-CN" sz="2400" dirty="0">
                <a:latin typeface="Consolas" panose="020B0609020204030204" pitchFamily="49" charset="0"/>
              </a:rPr>
              <a:t>	</a:t>
            </a:r>
            <a:r>
              <a:rPr lang="en-US" altLang="zh-CN" sz="2400" dirty="0" err="1">
                <a:latin typeface="Consolas" panose="020B0609020204030204" pitchFamily="49" charset="0"/>
              </a:rPr>
              <a:t>struct</a:t>
            </a:r>
            <a:r>
              <a:rPr lang="en-US" altLang="zh-CN" sz="2400" dirty="0">
                <a:latin typeface="Consolas" panose="020B0609020204030204" pitchFamily="49" charset="0"/>
              </a:rPr>
              <a:t> </a:t>
            </a:r>
            <a:r>
              <a:rPr lang="en-US" altLang="zh-CN" sz="2400" dirty="0" err="1">
                <a:latin typeface="Consolas" panose="020B0609020204030204" pitchFamily="49" charset="0"/>
              </a:rPr>
              <a:t>sockaddr_in</a:t>
            </a:r>
            <a:r>
              <a:rPr lang="en-US" altLang="zh-CN" sz="2400" dirty="0">
                <a:latin typeface="Consolas" panose="020B0609020204030204" pitchFamily="49" charset="0"/>
              </a:rPr>
              <a:t> 	</a:t>
            </a:r>
            <a:r>
              <a:rPr lang="en-US" altLang="zh-CN" sz="2400" dirty="0" err="1">
                <a:latin typeface="Consolas" panose="020B0609020204030204" pitchFamily="49" charset="0"/>
              </a:rPr>
              <a:t>addr</a:t>
            </a:r>
            <a:r>
              <a:rPr lang="en-US" altLang="zh-CN" sz="2400" dirty="0">
                <a:latin typeface="Consolas" panose="020B0609020204030204" pitchFamily="49" charset="0"/>
              </a:rPr>
              <a:t>;</a:t>
            </a:r>
          </a:p>
          <a:p>
            <a:r>
              <a:rPr lang="en-US" altLang="zh-CN" sz="2400" dirty="0">
                <a:latin typeface="Consolas" panose="020B0609020204030204" pitchFamily="49" charset="0"/>
              </a:rPr>
              <a:t>	</a:t>
            </a:r>
            <a:r>
              <a:rPr lang="en-US" altLang="zh-CN" sz="2400" dirty="0" err="1">
                <a:latin typeface="Consolas" panose="020B0609020204030204" pitchFamily="49" charset="0"/>
              </a:rPr>
              <a:t>int</a:t>
            </a:r>
            <a:r>
              <a:rPr lang="en-US" altLang="zh-CN" sz="2400" dirty="0">
                <a:latin typeface="Consolas" panose="020B0609020204030204" pitchFamily="49" charset="0"/>
              </a:rPr>
              <a:t> port = 1234;</a:t>
            </a:r>
          </a:p>
          <a:p>
            <a:r>
              <a:rPr lang="en-US" altLang="zh-CN" sz="2400" dirty="0">
                <a:latin typeface="Consolas" panose="020B0609020204030204" pitchFamily="49" charset="0"/>
              </a:rPr>
              <a:t>	</a:t>
            </a:r>
          </a:p>
          <a:p>
            <a:r>
              <a:rPr lang="en-US" altLang="zh-CN" sz="2400" dirty="0">
                <a:latin typeface="Consolas" panose="020B0609020204030204" pitchFamily="49" charset="0"/>
              </a:rPr>
              <a:t>	</a:t>
            </a:r>
            <a:r>
              <a:rPr lang="en-US" altLang="zh-CN" sz="2400" dirty="0" err="1">
                <a:latin typeface="Consolas" panose="020B0609020204030204" pitchFamily="49" charset="0"/>
              </a:rPr>
              <a:t>addr.sin_family</a:t>
            </a:r>
            <a:r>
              <a:rPr lang="en-US" altLang="zh-CN" sz="2400" dirty="0">
                <a:latin typeface="Consolas" panose="020B0609020204030204" pitchFamily="49" charset="0"/>
              </a:rPr>
              <a:t> = AF_INET;</a:t>
            </a:r>
          </a:p>
          <a:p>
            <a:r>
              <a:rPr lang="en-US" altLang="zh-CN" sz="2400" dirty="0">
                <a:latin typeface="Consolas" panose="020B0609020204030204" pitchFamily="49" charset="0"/>
              </a:rPr>
              <a:t>	</a:t>
            </a:r>
            <a:r>
              <a:rPr lang="en-US" altLang="zh-CN" sz="2400" dirty="0" err="1">
                <a:latin typeface="Consolas" panose="020B0609020204030204" pitchFamily="49" charset="0"/>
              </a:rPr>
              <a:t>addr.sin_addr.s_addr</a:t>
            </a:r>
            <a:r>
              <a:rPr lang="en-US" altLang="zh-CN" sz="2400" dirty="0">
                <a:latin typeface="Consolas" panose="020B0609020204030204" pitchFamily="49" charset="0"/>
              </a:rPr>
              <a:t> = </a:t>
            </a:r>
            <a:r>
              <a:rPr lang="en-US" altLang="zh-CN" sz="2400" dirty="0" err="1">
                <a:latin typeface="Consolas" panose="020B0609020204030204" pitchFamily="49" charset="0"/>
              </a:rPr>
              <a:t>htonl</a:t>
            </a:r>
            <a:r>
              <a:rPr lang="en-US" altLang="zh-CN" sz="2400" dirty="0">
                <a:latin typeface="Consolas" panose="020B0609020204030204" pitchFamily="49" charset="0"/>
              </a:rPr>
              <a:t>(INADDR_ANY);</a:t>
            </a:r>
          </a:p>
          <a:p>
            <a:r>
              <a:rPr lang="en-US" altLang="zh-CN" sz="2400" dirty="0">
                <a:latin typeface="Consolas" panose="020B0609020204030204" pitchFamily="49" charset="0"/>
              </a:rPr>
              <a:t>	</a:t>
            </a:r>
            <a:r>
              <a:rPr lang="en-US" altLang="zh-CN" sz="2400" dirty="0" err="1">
                <a:latin typeface="Consolas" panose="020B0609020204030204" pitchFamily="49" charset="0"/>
              </a:rPr>
              <a:t>addr.sin_port</a:t>
            </a:r>
            <a:r>
              <a:rPr lang="en-US" altLang="zh-CN" sz="2400" dirty="0">
                <a:latin typeface="Consolas" panose="020B0609020204030204" pitchFamily="49" charset="0"/>
              </a:rPr>
              <a:t> = </a:t>
            </a:r>
            <a:r>
              <a:rPr lang="en-US" altLang="zh-CN" sz="2400" dirty="0" err="1">
                <a:latin typeface="Consolas" panose="020B0609020204030204" pitchFamily="49" charset="0"/>
              </a:rPr>
              <a:t>htons</a:t>
            </a:r>
            <a:r>
              <a:rPr lang="en-US" altLang="zh-CN" sz="2400" dirty="0">
                <a:latin typeface="Consolas" panose="020B0609020204030204" pitchFamily="49" charset="0"/>
              </a:rPr>
              <a:t>(port);</a:t>
            </a:r>
          </a:p>
          <a:p>
            <a:endParaRPr lang="en-US" altLang="zh-CN" sz="2400" dirty="0">
              <a:latin typeface="Consolas" panose="020B0609020204030204" pitchFamily="49" charset="0"/>
            </a:endParaRPr>
          </a:p>
          <a:p>
            <a:r>
              <a:rPr lang="en-US" altLang="zh-CN" sz="2400" dirty="0">
                <a:latin typeface="Consolas" panose="020B0609020204030204" pitchFamily="49" charset="0"/>
              </a:rPr>
              <a:t>	if (bind(</a:t>
            </a:r>
            <a:r>
              <a:rPr lang="en-US" altLang="zh-CN" sz="2400" dirty="0" err="1">
                <a:latin typeface="Consolas" panose="020B0609020204030204" pitchFamily="49" charset="0"/>
              </a:rPr>
              <a:t>fd</a:t>
            </a:r>
            <a:r>
              <a:rPr lang="en-US" altLang="zh-CN" sz="2400" dirty="0">
                <a:latin typeface="Consolas" panose="020B0609020204030204" pitchFamily="49" charset="0"/>
              </a:rPr>
              <a:t>, (</a:t>
            </a:r>
            <a:r>
              <a:rPr lang="en-US" altLang="zh-CN" sz="2400" dirty="0" err="1">
                <a:latin typeface="Consolas" panose="020B0609020204030204" pitchFamily="49" charset="0"/>
              </a:rPr>
              <a:t>struct</a:t>
            </a:r>
            <a:r>
              <a:rPr lang="en-US" altLang="zh-CN" sz="2400" dirty="0">
                <a:latin typeface="Consolas" panose="020B0609020204030204" pitchFamily="49" charset="0"/>
              </a:rPr>
              <a:t> </a:t>
            </a:r>
            <a:r>
              <a:rPr lang="en-US" altLang="zh-CN" sz="2400" dirty="0" err="1">
                <a:latin typeface="Consolas" panose="020B0609020204030204" pitchFamily="49" charset="0"/>
              </a:rPr>
              <a:t>sockaddr</a:t>
            </a:r>
            <a:r>
              <a:rPr lang="en-US" altLang="zh-CN" sz="2400" dirty="0">
                <a:latin typeface="Consolas" panose="020B0609020204030204" pitchFamily="49" charset="0"/>
              </a:rPr>
              <a:t> *)&amp;</a:t>
            </a:r>
            <a:r>
              <a:rPr lang="en-US" altLang="zh-CN" sz="2400" dirty="0" err="1">
                <a:latin typeface="Consolas" panose="020B0609020204030204" pitchFamily="49" charset="0"/>
              </a:rPr>
              <a:t>addr</a:t>
            </a:r>
            <a:r>
              <a:rPr lang="en-US" altLang="zh-CN" sz="2400" dirty="0">
                <a:latin typeface="Consolas" panose="020B0609020204030204" pitchFamily="49" charset="0"/>
              </a:rPr>
              <a:t>, </a:t>
            </a:r>
            <a:r>
              <a:rPr lang="en-US" altLang="zh-CN" sz="2400" dirty="0" err="1">
                <a:latin typeface="Consolas" panose="020B0609020204030204" pitchFamily="49" charset="0"/>
              </a:rPr>
              <a:t>sizeof</a:t>
            </a:r>
            <a:r>
              <a:rPr lang="en-US" altLang="zh-CN" sz="2400" dirty="0">
                <a:latin typeface="Consolas" panose="020B0609020204030204" pitchFamily="49" charset="0"/>
              </a:rPr>
              <a:t>(</a:t>
            </a:r>
            <a:r>
              <a:rPr lang="en-US" altLang="zh-CN" sz="2400" dirty="0" err="1">
                <a:latin typeface="Consolas" panose="020B0609020204030204" pitchFamily="49" charset="0"/>
              </a:rPr>
              <a:t>addr</a:t>
            </a:r>
            <a:r>
              <a:rPr lang="en-US" altLang="zh-CN" sz="2400" dirty="0">
                <a:latin typeface="Consolas" panose="020B0609020204030204" pitchFamily="49" charset="0"/>
              </a:rPr>
              <a:t>)) == -1)</a:t>
            </a:r>
          </a:p>
          <a:p>
            <a:r>
              <a:rPr lang="en-US" altLang="zh-CN" sz="2400" dirty="0">
                <a:latin typeface="Consolas" panose="020B0609020204030204" pitchFamily="49" charset="0"/>
              </a:rPr>
              <a:t>	{</a:t>
            </a:r>
          </a:p>
          <a:p>
            <a:r>
              <a:rPr lang="en-US" altLang="zh-CN" sz="2400" dirty="0">
                <a:latin typeface="Consolas" panose="020B0609020204030204" pitchFamily="49" charset="0"/>
              </a:rPr>
              <a:t>		/* </a:t>
            </a:r>
            <a:r>
              <a:rPr lang="zh-CN" altLang="en-US" sz="2400" dirty="0">
                <a:latin typeface="Consolas" panose="020B0609020204030204" pitchFamily="49" charset="0"/>
              </a:rPr>
              <a:t>错误处理 *</a:t>
            </a:r>
            <a:r>
              <a:rPr lang="en-US" altLang="zh-CN" sz="2400" dirty="0">
                <a:latin typeface="Consolas" panose="020B0609020204030204" pitchFamily="49" charset="0"/>
              </a:rPr>
              <a:t>/</a:t>
            </a:r>
          </a:p>
          <a:p>
            <a:r>
              <a:rPr lang="en-US" altLang="zh-CN" sz="2400" dirty="0">
                <a:latin typeface="Consolas" panose="020B0609020204030204" pitchFamily="49" charset="0"/>
              </a:rPr>
              <a:t>	}</a:t>
            </a:r>
          </a:p>
        </p:txBody>
      </p:sp>
    </p:spTree>
    <p:extLst>
      <p:ext uri="{BB962C8B-B14F-4D97-AF65-F5344CB8AC3E}">
        <p14:creationId xmlns:p14="http://schemas.microsoft.com/office/powerpoint/2010/main" val="128463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295400" y="402336"/>
            <a:ext cx="9601200" cy="743919"/>
          </a:xfrm>
        </p:spPr>
        <p:txBody>
          <a:bodyPr/>
          <a:lstStyle/>
          <a:p>
            <a:r>
              <a:rPr lang="en-US" altLang="zh-CN" dirty="0"/>
              <a:t>Socket</a:t>
            </a:r>
            <a:r>
              <a:rPr lang="zh-CN" altLang="en-US" dirty="0"/>
              <a:t>核心函数</a:t>
            </a:r>
            <a:r>
              <a:rPr lang="en-US" altLang="zh-CN" dirty="0"/>
              <a:t>-listen()</a:t>
            </a:r>
            <a:endParaRPr lang="zh-CN" altLang="en-US" dirty="0"/>
          </a:p>
        </p:txBody>
      </p:sp>
      <p:sp>
        <p:nvSpPr>
          <p:cNvPr id="3" name="内容占位符 2"/>
          <p:cNvSpPr>
            <a:spLocks noGrp="1"/>
          </p:cNvSpPr>
          <p:nvPr>
            <p:ph idx="4294967295"/>
          </p:nvPr>
        </p:nvSpPr>
        <p:spPr>
          <a:xfrm>
            <a:off x="1295400" y="1393371"/>
            <a:ext cx="9601200" cy="4550229"/>
          </a:xfrm>
        </p:spPr>
        <p:txBody>
          <a:bodyPr>
            <a:normAutofit/>
          </a:bodyPr>
          <a:lstStyle/>
          <a:p>
            <a:pPr marL="533400" indent="-533400">
              <a:lnSpc>
                <a:spcPct val="90000"/>
              </a:lnSpc>
              <a:buFont typeface="Arial" panose="020B0604020202020204" pitchFamily="34" charset="0"/>
              <a:buChar char="•"/>
            </a:pPr>
            <a:r>
              <a:rPr lang="zh-CN" altLang="en-US" sz="3200" dirty="0"/>
              <a:t>功能：</a:t>
            </a:r>
          </a:p>
          <a:p>
            <a:pPr marL="1143000" lvl="2" indent="-457200">
              <a:lnSpc>
                <a:spcPct val="90000"/>
              </a:lnSpc>
              <a:buClr>
                <a:srgbClr val="FF0000"/>
              </a:buClr>
              <a:buFont typeface="Wingdings" panose="05000000000000000000" pitchFamily="2" charset="2"/>
              <a:buAutoNum type="circleNumDbPlain"/>
            </a:pPr>
            <a:r>
              <a:rPr lang="zh-CN" altLang="en-US" dirty="0">
                <a:solidFill>
                  <a:srgbClr val="6600CC"/>
                </a:solidFill>
              </a:rPr>
              <a:t>为套接字指明一个本地端点地址</a:t>
            </a:r>
            <a:endParaRPr lang="en-US" altLang="zh-CN" dirty="0">
              <a:solidFill>
                <a:srgbClr val="6600CC"/>
              </a:solidFill>
            </a:endParaRPr>
          </a:p>
          <a:p>
            <a:pPr marL="1143000" lvl="2" indent="-457200">
              <a:lnSpc>
                <a:spcPct val="90000"/>
              </a:lnSpc>
              <a:buClr>
                <a:srgbClr val="FF0000"/>
              </a:buClr>
              <a:buFont typeface="Wingdings" panose="05000000000000000000" pitchFamily="2" charset="2"/>
              <a:buAutoNum type="circleNumDbPlain"/>
            </a:pPr>
            <a:r>
              <a:rPr lang="zh-CN" altLang="en-US" dirty="0">
                <a:solidFill>
                  <a:srgbClr val="6600CC"/>
                </a:solidFill>
              </a:rPr>
              <a:t>用于服务器，指明某个套接字连接是被动的，并准备接收传入连接。</a:t>
            </a:r>
            <a:endParaRPr lang="en-US" altLang="zh-CN" dirty="0">
              <a:solidFill>
                <a:srgbClr val="6600CC"/>
              </a:solidFill>
            </a:endParaRPr>
          </a:p>
          <a:p>
            <a:pPr marL="533400" indent="-533400">
              <a:lnSpc>
                <a:spcPct val="90000"/>
              </a:lnSpc>
              <a:buFont typeface="Arial" panose="020B0604020202020204" pitchFamily="34" charset="0"/>
              <a:buChar char="•"/>
            </a:pPr>
            <a:r>
              <a:rPr lang="zh-CN" altLang="en-US" sz="3200" dirty="0"/>
              <a:t>参数：</a:t>
            </a:r>
          </a:p>
          <a:p>
            <a:pPr marL="1143000" lvl="2" indent="-457200">
              <a:lnSpc>
                <a:spcPct val="90000"/>
              </a:lnSpc>
              <a:buClr>
                <a:srgbClr val="FF0000"/>
              </a:buClr>
              <a:buFont typeface="Wingdings" panose="05000000000000000000" pitchFamily="2" charset="2"/>
              <a:buAutoNum type="circleNumDbPlain"/>
            </a:pPr>
            <a:r>
              <a:rPr kumimoji="1" lang="en-US" altLang="zh-CN" dirty="0" err="1">
                <a:solidFill>
                  <a:srgbClr val="6600CC"/>
                </a:solidFill>
              </a:rPr>
              <a:t>Sockfd</a:t>
            </a:r>
            <a:r>
              <a:rPr kumimoji="1" lang="en-US" altLang="zh-CN" dirty="0">
                <a:solidFill>
                  <a:srgbClr val="6600CC"/>
                </a:solidFill>
              </a:rPr>
              <a:t>:</a:t>
            </a:r>
            <a:r>
              <a:rPr kumimoji="1" lang="zh-CN" altLang="en-US" dirty="0">
                <a:solidFill>
                  <a:srgbClr val="6600CC"/>
                </a:solidFill>
              </a:rPr>
              <a:t>套接字描述符，指明创建连接的套接字</a:t>
            </a:r>
          </a:p>
          <a:p>
            <a:pPr marL="1143000" lvl="2" indent="-457200">
              <a:lnSpc>
                <a:spcPct val="90000"/>
              </a:lnSpc>
              <a:buClr>
                <a:srgbClr val="FF0000"/>
              </a:buClr>
              <a:buFont typeface="Wingdings" panose="05000000000000000000" pitchFamily="2" charset="2"/>
              <a:buAutoNum type="circleNumDbPlain"/>
            </a:pPr>
            <a:r>
              <a:rPr kumimoji="1" lang="en-US" altLang="zh-CN" dirty="0">
                <a:solidFill>
                  <a:srgbClr val="6600CC"/>
                </a:solidFill>
              </a:rPr>
              <a:t>backlog:</a:t>
            </a:r>
            <a:r>
              <a:rPr lang="zh-CN" altLang="en-US" dirty="0">
                <a:solidFill>
                  <a:srgbClr val="6600CC"/>
                </a:solidFill>
              </a:rPr>
              <a:t>该套接字使用的队列长度</a:t>
            </a:r>
            <a:r>
              <a:rPr lang="en-US" altLang="zh-CN" dirty="0">
                <a:solidFill>
                  <a:srgbClr val="6600CC"/>
                </a:solidFill>
              </a:rPr>
              <a:t>,</a:t>
            </a:r>
            <a:r>
              <a:rPr lang="zh-CN" altLang="zh-CN" dirty="0">
                <a:solidFill>
                  <a:srgbClr val="6600CC"/>
                </a:solidFill>
              </a:rPr>
              <a:t>指定在请求队列中允许的最大请求数</a:t>
            </a:r>
            <a:r>
              <a:rPr lang="zh-CN" altLang="en-US" dirty="0">
                <a:solidFill>
                  <a:srgbClr val="800080"/>
                </a:solidFill>
              </a:rPr>
              <a:t> </a:t>
            </a:r>
          </a:p>
          <a:p>
            <a:pPr lvl="1"/>
            <a:endParaRPr lang="zh-CN" altLang="en-US" dirty="0"/>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254" y="4388243"/>
            <a:ext cx="8571429" cy="1285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75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4"/>
          <p:cNvSpPr>
            <a:spLocks noChangeArrowheads="1"/>
          </p:cNvSpPr>
          <p:nvPr/>
        </p:nvSpPr>
        <p:spPr bwMode="auto">
          <a:xfrm>
            <a:off x="3471864" y="2597151"/>
            <a:ext cx="358775" cy="3603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Microsoft YaHei UI" panose="020B0503020204020204" pitchFamily="34" charset="-122"/>
              <a:ea typeface="Microsoft YaHei UI" panose="020B0503020204020204" pitchFamily="34" charset="-122"/>
            </a:endParaRPr>
          </a:p>
        </p:txBody>
      </p:sp>
      <p:sp>
        <p:nvSpPr>
          <p:cNvPr id="20484" name="Rectangle 5"/>
          <p:cNvSpPr>
            <a:spLocks noChangeArrowheads="1"/>
          </p:cNvSpPr>
          <p:nvPr/>
        </p:nvSpPr>
        <p:spPr bwMode="auto">
          <a:xfrm>
            <a:off x="4479926" y="2597151"/>
            <a:ext cx="358775" cy="3603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Microsoft YaHei UI" panose="020B0503020204020204" pitchFamily="34" charset="-122"/>
              <a:ea typeface="Microsoft YaHei UI" panose="020B0503020204020204" pitchFamily="34" charset="-122"/>
            </a:endParaRPr>
          </a:p>
        </p:txBody>
      </p:sp>
      <p:sp>
        <p:nvSpPr>
          <p:cNvPr id="20485" name="Rectangle 6"/>
          <p:cNvSpPr>
            <a:spLocks noChangeArrowheads="1"/>
          </p:cNvSpPr>
          <p:nvPr/>
        </p:nvSpPr>
        <p:spPr bwMode="auto">
          <a:xfrm>
            <a:off x="3471864" y="3749676"/>
            <a:ext cx="358775" cy="360363"/>
          </a:xfrm>
          <a:prstGeom prst="rect">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Microsoft YaHei UI" panose="020B0503020204020204" pitchFamily="34" charset="-122"/>
              <a:ea typeface="Microsoft YaHei UI" panose="020B0503020204020204" pitchFamily="34" charset="-122"/>
            </a:endParaRPr>
          </a:p>
        </p:txBody>
      </p:sp>
      <p:sp>
        <p:nvSpPr>
          <p:cNvPr id="20486" name="Rectangle 7"/>
          <p:cNvSpPr>
            <a:spLocks noChangeArrowheads="1"/>
          </p:cNvSpPr>
          <p:nvPr/>
        </p:nvSpPr>
        <p:spPr bwMode="auto">
          <a:xfrm>
            <a:off x="4479926" y="3749676"/>
            <a:ext cx="358775" cy="360363"/>
          </a:xfrm>
          <a:prstGeom prst="rect">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Microsoft YaHei UI" panose="020B0503020204020204" pitchFamily="34" charset="-122"/>
              <a:ea typeface="Microsoft YaHei UI" panose="020B0503020204020204" pitchFamily="34" charset="-122"/>
            </a:endParaRPr>
          </a:p>
        </p:txBody>
      </p:sp>
      <p:sp>
        <p:nvSpPr>
          <p:cNvPr id="20487" name="Rectangle 8"/>
          <p:cNvSpPr>
            <a:spLocks noChangeArrowheads="1"/>
          </p:cNvSpPr>
          <p:nvPr/>
        </p:nvSpPr>
        <p:spPr bwMode="auto">
          <a:xfrm>
            <a:off x="5414964" y="3749676"/>
            <a:ext cx="358775" cy="360363"/>
          </a:xfrm>
          <a:prstGeom prst="rect">
            <a:avLst/>
          </a:prstGeom>
          <a:noFill/>
          <a:ln w="952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Microsoft YaHei UI" panose="020B0503020204020204" pitchFamily="34" charset="-122"/>
              <a:ea typeface="Microsoft YaHei UI" panose="020B0503020204020204" pitchFamily="34" charset="-122"/>
            </a:endParaRPr>
          </a:p>
        </p:txBody>
      </p:sp>
      <p:sp>
        <p:nvSpPr>
          <p:cNvPr id="20488" name="Rectangle 9"/>
          <p:cNvSpPr>
            <a:spLocks noChangeArrowheads="1"/>
          </p:cNvSpPr>
          <p:nvPr/>
        </p:nvSpPr>
        <p:spPr bwMode="auto">
          <a:xfrm>
            <a:off x="6280151" y="3749676"/>
            <a:ext cx="358775" cy="360363"/>
          </a:xfrm>
          <a:prstGeom prst="rect">
            <a:avLst/>
          </a:prstGeom>
          <a:solidFill>
            <a:srgbClr val="99CC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Microsoft YaHei UI" panose="020B0503020204020204" pitchFamily="34" charset="-122"/>
              <a:ea typeface="Microsoft YaHei UI" panose="020B0503020204020204" pitchFamily="34" charset="-122"/>
            </a:endParaRPr>
          </a:p>
        </p:txBody>
      </p:sp>
      <p:sp>
        <p:nvSpPr>
          <p:cNvPr id="20489" name="Rectangle 10"/>
          <p:cNvSpPr>
            <a:spLocks noChangeArrowheads="1"/>
          </p:cNvSpPr>
          <p:nvPr/>
        </p:nvSpPr>
        <p:spPr bwMode="auto">
          <a:xfrm>
            <a:off x="3182939" y="2236788"/>
            <a:ext cx="3889375" cy="2305050"/>
          </a:xfrm>
          <a:prstGeom prst="rect">
            <a:avLst/>
          </a:prstGeom>
          <a:noFill/>
          <a:ln w="9525">
            <a:solidFill>
              <a:schemeClr val="tx1"/>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Microsoft YaHei UI" panose="020B0503020204020204" pitchFamily="34" charset="-122"/>
              <a:ea typeface="Microsoft YaHei UI" panose="020B0503020204020204" pitchFamily="34" charset="-122"/>
            </a:endParaRPr>
          </a:p>
        </p:txBody>
      </p:sp>
      <p:sp>
        <p:nvSpPr>
          <p:cNvPr id="20490" name="Line 11"/>
          <p:cNvSpPr>
            <a:spLocks noChangeShapeType="1"/>
          </p:cNvSpPr>
          <p:nvPr/>
        </p:nvSpPr>
        <p:spPr bwMode="auto">
          <a:xfrm flipH="1" flipV="1">
            <a:off x="4695825" y="2957513"/>
            <a:ext cx="863600" cy="7921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latin typeface="Microsoft YaHei UI" panose="020B0503020204020204" pitchFamily="34" charset="-122"/>
              <a:ea typeface="Microsoft YaHei UI" panose="020B0503020204020204" pitchFamily="34" charset="-122"/>
            </a:endParaRPr>
          </a:p>
        </p:txBody>
      </p:sp>
      <p:sp>
        <p:nvSpPr>
          <p:cNvPr id="20491" name="Text Box 12"/>
          <p:cNvSpPr txBox="1">
            <a:spLocks noChangeArrowheads="1"/>
          </p:cNvSpPr>
          <p:nvPr/>
        </p:nvSpPr>
        <p:spPr bwMode="auto">
          <a:xfrm>
            <a:off x="4938275" y="2504041"/>
            <a:ext cx="23391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800" dirty="0">
                <a:latin typeface="Microsoft YaHei UI" panose="020B0503020204020204" pitchFamily="34" charset="-122"/>
                <a:ea typeface="Microsoft YaHei UI" panose="020B0503020204020204" pitchFamily="34" charset="-122"/>
              </a:rPr>
              <a:t>三次握手完成</a:t>
            </a:r>
          </a:p>
        </p:txBody>
      </p:sp>
      <p:sp>
        <p:nvSpPr>
          <p:cNvPr id="20494" name="Text Box 15"/>
          <p:cNvSpPr txBox="1">
            <a:spLocks noChangeArrowheads="1"/>
          </p:cNvSpPr>
          <p:nvPr/>
        </p:nvSpPr>
        <p:spPr bwMode="auto">
          <a:xfrm>
            <a:off x="3936472" y="700704"/>
            <a:ext cx="367453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dirty="0">
                <a:latin typeface="Microsoft YaHei UI" panose="020B0503020204020204" pitchFamily="34" charset="-122"/>
                <a:ea typeface="Microsoft YaHei UI" panose="020B0503020204020204" pitchFamily="34" charset="-122"/>
              </a:rPr>
              <a:t>已建立连接队列长度不能超过</a:t>
            </a:r>
            <a:r>
              <a:rPr lang="en-US" altLang="zh-CN" sz="2800" dirty="0">
                <a:latin typeface="Microsoft YaHei UI" panose="020B0503020204020204" pitchFamily="34" charset="-122"/>
                <a:ea typeface="Microsoft YaHei UI" panose="020B0503020204020204" pitchFamily="34" charset="-122"/>
              </a:rPr>
              <a:t>backlog</a:t>
            </a:r>
          </a:p>
        </p:txBody>
      </p:sp>
      <p:sp>
        <p:nvSpPr>
          <p:cNvPr id="20495" name="AutoShape 16"/>
          <p:cNvSpPr>
            <a:spLocks/>
          </p:cNvSpPr>
          <p:nvPr/>
        </p:nvSpPr>
        <p:spPr bwMode="auto">
          <a:xfrm>
            <a:off x="7288214" y="2236789"/>
            <a:ext cx="71437" cy="1081087"/>
          </a:xfrm>
          <a:prstGeom prst="rightBrace">
            <a:avLst>
              <a:gd name="adj1" fmla="val 12611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Microsoft YaHei UI" panose="020B0503020204020204" pitchFamily="34" charset="-122"/>
              <a:ea typeface="Microsoft YaHei UI" panose="020B0503020204020204" pitchFamily="34" charset="-122"/>
            </a:endParaRPr>
          </a:p>
        </p:txBody>
      </p:sp>
      <p:sp>
        <p:nvSpPr>
          <p:cNvPr id="20496" name="AutoShape 17"/>
          <p:cNvSpPr>
            <a:spLocks/>
          </p:cNvSpPr>
          <p:nvPr/>
        </p:nvSpPr>
        <p:spPr bwMode="auto">
          <a:xfrm>
            <a:off x="7288214" y="3389314"/>
            <a:ext cx="71437" cy="1152525"/>
          </a:xfrm>
          <a:prstGeom prst="rightBrace">
            <a:avLst>
              <a:gd name="adj1" fmla="val 134445"/>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Microsoft YaHei UI" panose="020B0503020204020204" pitchFamily="34" charset="-122"/>
              <a:ea typeface="Microsoft YaHei UI" panose="020B0503020204020204" pitchFamily="34" charset="-122"/>
            </a:endParaRPr>
          </a:p>
        </p:txBody>
      </p:sp>
      <p:sp>
        <p:nvSpPr>
          <p:cNvPr id="20497" name="Text Box 18"/>
          <p:cNvSpPr txBox="1">
            <a:spLocks noChangeArrowheads="1"/>
          </p:cNvSpPr>
          <p:nvPr/>
        </p:nvSpPr>
        <p:spPr bwMode="auto">
          <a:xfrm>
            <a:off x="7294563" y="2460625"/>
            <a:ext cx="29826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latin typeface="Microsoft YaHei UI" panose="020B0503020204020204" pitchFamily="34" charset="-122"/>
                <a:ea typeface="Microsoft YaHei UI" panose="020B0503020204020204" pitchFamily="34" charset="-122"/>
              </a:rPr>
              <a:t>已完成连接队列</a:t>
            </a:r>
          </a:p>
          <a:p>
            <a:pPr eaLnBrk="1" hangingPunct="1">
              <a:spcBef>
                <a:spcPct val="0"/>
              </a:spcBef>
              <a:buClrTx/>
              <a:buSzTx/>
              <a:buFontTx/>
              <a:buNone/>
            </a:pPr>
            <a:r>
              <a:rPr lang="en-US" altLang="zh-CN" sz="2400">
                <a:latin typeface="Microsoft YaHei UI" panose="020B0503020204020204" pitchFamily="34" charset="-122"/>
                <a:ea typeface="Microsoft YaHei UI" panose="020B0503020204020204" pitchFamily="34" charset="-122"/>
              </a:rPr>
              <a:t>(ESTABLISHED</a:t>
            </a:r>
            <a:r>
              <a:rPr lang="zh-CN" altLang="en-US" sz="2400">
                <a:latin typeface="Microsoft YaHei UI" panose="020B0503020204020204" pitchFamily="34" charset="-122"/>
                <a:ea typeface="Microsoft YaHei UI" panose="020B0503020204020204" pitchFamily="34" charset="-122"/>
              </a:rPr>
              <a:t>状态</a:t>
            </a:r>
            <a:r>
              <a:rPr lang="en-US" altLang="zh-CN" sz="2400">
                <a:latin typeface="Microsoft YaHei UI" panose="020B0503020204020204" pitchFamily="34" charset="-122"/>
                <a:ea typeface="Microsoft YaHei UI" panose="020B0503020204020204" pitchFamily="34" charset="-122"/>
              </a:rPr>
              <a:t>)</a:t>
            </a:r>
          </a:p>
        </p:txBody>
      </p:sp>
      <p:sp>
        <p:nvSpPr>
          <p:cNvPr id="20498" name="Text Box 19"/>
          <p:cNvSpPr txBox="1">
            <a:spLocks noChangeArrowheads="1"/>
          </p:cNvSpPr>
          <p:nvPr/>
        </p:nvSpPr>
        <p:spPr bwMode="auto">
          <a:xfrm>
            <a:off x="7359650" y="3611563"/>
            <a:ext cx="260052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latin typeface="Microsoft YaHei UI" panose="020B0503020204020204" pitchFamily="34" charset="-122"/>
                <a:ea typeface="Microsoft YaHei UI" panose="020B0503020204020204" pitchFamily="34" charset="-122"/>
              </a:rPr>
              <a:t>未完成连接队列</a:t>
            </a:r>
          </a:p>
          <a:p>
            <a:pPr eaLnBrk="1" hangingPunct="1">
              <a:spcBef>
                <a:spcPct val="0"/>
              </a:spcBef>
              <a:buClrTx/>
              <a:buSzTx/>
              <a:buFontTx/>
              <a:buNone/>
            </a:pPr>
            <a:r>
              <a:rPr lang="en-US" altLang="zh-CN" sz="2400">
                <a:latin typeface="Microsoft YaHei UI" panose="020B0503020204020204" pitchFamily="34" charset="-122"/>
                <a:ea typeface="Microsoft YaHei UI" panose="020B0503020204020204" pitchFamily="34" charset="-122"/>
              </a:rPr>
              <a:t>(SYN_RCVD</a:t>
            </a:r>
            <a:r>
              <a:rPr lang="zh-CN" altLang="en-US" sz="2400">
                <a:latin typeface="Microsoft YaHei UI" panose="020B0503020204020204" pitchFamily="34" charset="-122"/>
                <a:ea typeface="Microsoft YaHei UI" panose="020B0503020204020204" pitchFamily="34" charset="-122"/>
              </a:rPr>
              <a:t>状态</a:t>
            </a:r>
            <a:r>
              <a:rPr lang="en-US" altLang="zh-CN" sz="2400">
                <a:latin typeface="Microsoft YaHei UI" panose="020B0503020204020204" pitchFamily="34" charset="-122"/>
                <a:ea typeface="Microsoft YaHei UI" panose="020B0503020204020204" pitchFamily="34" charset="-122"/>
              </a:rPr>
              <a:t>)</a:t>
            </a:r>
          </a:p>
        </p:txBody>
      </p:sp>
      <p:sp>
        <p:nvSpPr>
          <p:cNvPr id="20499" name="Line 20"/>
          <p:cNvSpPr>
            <a:spLocks noChangeShapeType="1"/>
          </p:cNvSpPr>
          <p:nvPr/>
        </p:nvSpPr>
        <p:spPr bwMode="auto">
          <a:xfrm flipV="1">
            <a:off x="6496050" y="4110039"/>
            <a:ext cx="0" cy="7191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latin typeface="Microsoft YaHei UI" panose="020B0503020204020204" pitchFamily="34" charset="-122"/>
              <a:ea typeface="Microsoft YaHei UI" panose="020B0503020204020204" pitchFamily="34" charset="-122"/>
            </a:endParaRPr>
          </a:p>
        </p:txBody>
      </p:sp>
      <p:sp>
        <p:nvSpPr>
          <p:cNvPr id="20500" name="Text Box 21"/>
          <p:cNvSpPr txBox="1">
            <a:spLocks noChangeArrowheads="1"/>
          </p:cNvSpPr>
          <p:nvPr/>
        </p:nvSpPr>
        <p:spPr bwMode="auto">
          <a:xfrm>
            <a:off x="5100388" y="4849813"/>
            <a:ext cx="26452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latin typeface="Microsoft YaHei UI" panose="020B0503020204020204" pitchFamily="34" charset="-122"/>
                <a:ea typeface="Microsoft YaHei UI" panose="020B0503020204020204" pitchFamily="34" charset="-122"/>
              </a:rPr>
              <a:t>新到达的</a:t>
            </a:r>
            <a:r>
              <a:rPr lang="en-US" altLang="zh-CN" sz="2400">
                <a:latin typeface="Microsoft YaHei UI" panose="020B0503020204020204" pitchFamily="34" charset="-122"/>
                <a:ea typeface="Microsoft YaHei UI" panose="020B0503020204020204" pitchFamily="34" charset="-122"/>
              </a:rPr>
              <a:t>SYN</a:t>
            </a:r>
            <a:r>
              <a:rPr lang="zh-CN" altLang="en-US" sz="2400">
                <a:latin typeface="Microsoft YaHei UI" panose="020B0503020204020204" pitchFamily="34" charset="-122"/>
                <a:ea typeface="Microsoft YaHei UI" panose="020B0503020204020204" pitchFamily="34" charset="-122"/>
              </a:rPr>
              <a:t>分节</a:t>
            </a:r>
          </a:p>
        </p:txBody>
      </p:sp>
      <p:sp>
        <p:nvSpPr>
          <p:cNvPr id="20501" name="Text Box 22"/>
          <p:cNvSpPr txBox="1">
            <a:spLocks noChangeArrowheads="1"/>
          </p:cNvSpPr>
          <p:nvPr/>
        </p:nvSpPr>
        <p:spPr bwMode="auto">
          <a:xfrm>
            <a:off x="1265114" y="1487785"/>
            <a:ext cx="1107997" cy="461665"/>
          </a:xfrm>
          <a:prstGeom prst="rect">
            <a:avLst/>
          </a:prstGeom>
          <a:noFill/>
          <a:ln w="9525">
            <a:solidFill>
              <a:srgbClr val="08080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dirty="0">
                <a:latin typeface="Microsoft YaHei UI" panose="020B0503020204020204" pitchFamily="34" charset="-122"/>
                <a:ea typeface="Microsoft YaHei UI" panose="020B0503020204020204" pitchFamily="34" charset="-122"/>
              </a:rPr>
              <a:t>服务器</a:t>
            </a:r>
          </a:p>
        </p:txBody>
      </p:sp>
      <p:sp>
        <p:nvSpPr>
          <p:cNvPr id="20502" name="Line 23"/>
          <p:cNvSpPr>
            <a:spLocks noChangeShapeType="1"/>
          </p:cNvSpPr>
          <p:nvPr/>
        </p:nvSpPr>
        <p:spPr bwMode="auto">
          <a:xfrm flipH="1" flipV="1">
            <a:off x="2390776" y="1949450"/>
            <a:ext cx="1223963"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latin typeface="Microsoft YaHei UI" panose="020B0503020204020204" pitchFamily="34" charset="-122"/>
              <a:ea typeface="Microsoft YaHei UI" panose="020B0503020204020204" pitchFamily="34" charset="-122"/>
            </a:endParaRPr>
          </a:p>
        </p:txBody>
      </p:sp>
      <p:sp>
        <p:nvSpPr>
          <p:cNvPr id="20503" name="Text Box 24"/>
          <p:cNvSpPr txBox="1">
            <a:spLocks noChangeArrowheads="1"/>
          </p:cNvSpPr>
          <p:nvPr/>
        </p:nvSpPr>
        <p:spPr bwMode="auto">
          <a:xfrm>
            <a:off x="1819113" y="2165351"/>
            <a:ext cx="11496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latin typeface="Microsoft YaHei UI" panose="020B0503020204020204" pitchFamily="34" charset="-122"/>
                <a:ea typeface="Microsoft YaHei UI" panose="020B0503020204020204" pitchFamily="34" charset="-122"/>
              </a:rPr>
              <a:t>accept</a:t>
            </a:r>
          </a:p>
        </p:txBody>
      </p:sp>
      <p:sp>
        <p:nvSpPr>
          <p:cNvPr id="30745" name="Text Box 25"/>
          <p:cNvSpPr txBox="1">
            <a:spLocks noChangeArrowheads="1"/>
          </p:cNvSpPr>
          <p:nvPr/>
        </p:nvSpPr>
        <p:spPr bwMode="auto">
          <a:xfrm>
            <a:off x="2211699" y="5521326"/>
            <a:ext cx="63049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3200" b="1">
                <a:effectLst>
                  <a:outerShdw blurRad="38100" dist="38100" dir="2700000" algn="tl">
                    <a:srgbClr val="C0C0C0"/>
                  </a:outerShdw>
                </a:effectLst>
                <a:latin typeface="Microsoft YaHei UI" panose="020B0503020204020204" pitchFamily="34" charset="-122"/>
                <a:ea typeface="Microsoft YaHei UI" panose="020B0503020204020204" pitchFamily="34" charset="-122"/>
              </a:rPr>
              <a:t>TCP</a:t>
            </a:r>
            <a:r>
              <a:rPr lang="zh-CN" altLang="en-US" sz="3200" b="1">
                <a:effectLst>
                  <a:outerShdw blurRad="38100" dist="38100" dir="2700000" algn="tl">
                    <a:srgbClr val="C0C0C0"/>
                  </a:outerShdw>
                </a:effectLst>
                <a:latin typeface="Microsoft YaHei UI" panose="020B0503020204020204" pitchFamily="34" charset="-122"/>
                <a:ea typeface="Microsoft YaHei UI" panose="020B0503020204020204" pitchFamily="34" charset="-122"/>
              </a:rPr>
              <a:t>为监听套接口维护的两个队列</a:t>
            </a:r>
          </a:p>
        </p:txBody>
      </p:sp>
      <p:cxnSp>
        <p:nvCxnSpPr>
          <p:cNvPr id="3" name="肘形连接符 2">
            <a:extLst>
              <a:ext uri="{FF2B5EF4-FFF2-40B4-BE49-F238E27FC236}">
                <a16:creationId xmlns:a16="http://schemas.microsoft.com/office/drawing/2014/main" id="{A25DED71-0630-684A-9EC4-1A62CF87A982}"/>
              </a:ext>
            </a:extLst>
          </p:cNvPr>
          <p:cNvCxnSpPr>
            <a:stCxn id="20497" idx="0"/>
            <a:endCxn id="20494" idx="3"/>
          </p:cNvCxnSpPr>
          <p:nvPr/>
        </p:nvCxnSpPr>
        <p:spPr>
          <a:xfrm rot="16200000" flipV="1">
            <a:off x="7557004" y="1231760"/>
            <a:ext cx="1282867" cy="11748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383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295400" y="402336"/>
            <a:ext cx="9601200" cy="743919"/>
          </a:xfrm>
        </p:spPr>
        <p:txBody>
          <a:bodyPr/>
          <a:lstStyle/>
          <a:p>
            <a:r>
              <a:rPr lang="en-US" altLang="zh-CN" dirty="0"/>
              <a:t>Linux</a:t>
            </a:r>
            <a:r>
              <a:rPr lang="zh-CN" altLang="en-US" dirty="0"/>
              <a:t>的</a:t>
            </a:r>
            <a:r>
              <a:rPr lang="en-US" altLang="zh-CN" dirty="0"/>
              <a:t>backlog</a:t>
            </a:r>
            <a:endParaRPr lang="zh-CN" altLang="en-US" dirty="0"/>
          </a:p>
        </p:txBody>
      </p:sp>
      <p:sp>
        <p:nvSpPr>
          <p:cNvPr id="3" name="内容占位符 2"/>
          <p:cNvSpPr>
            <a:spLocks noGrp="1"/>
          </p:cNvSpPr>
          <p:nvPr>
            <p:ph idx="4294967295"/>
          </p:nvPr>
        </p:nvSpPr>
        <p:spPr>
          <a:xfrm>
            <a:off x="1295400" y="1393370"/>
            <a:ext cx="9601200" cy="4024791"/>
          </a:xfrm>
        </p:spPr>
        <p:txBody>
          <a:bodyPr>
            <a:normAutofit/>
          </a:bodyPr>
          <a:lstStyle/>
          <a:p>
            <a:r>
              <a:rPr lang="en-US" altLang="zh-CN" sz="2000" dirty="0"/>
              <a:t>man 2 listen</a:t>
            </a:r>
          </a:p>
          <a:p>
            <a:pPr lvl="1"/>
            <a:r>
              <a:rPr lang="en-US" altLang="zh-CN" sz="1800" dirty="0"/>
              <a:t>The  behavior  of  the  backlog argument on TCP sockets changed with Linux 2.2.  </a:t>
            </a:r>
            <a:r>
              <a:rPr lang="en-US" altLang="zh-CN" sz="1800" b="1" dirty="0">
                <a:solidFill>
                  <a:srgbClr val="C00000"/>
                </a:solidFill>
              </a:rPr>
              <a:t>Now it specifies the queue length for completely established sockets waiting to be accepted, instead of the number of incomplete connection requests.</a:t>
            </a:r>
            <a:r>
              <a:rPr lang="en-US" altLang="zh-CN" sz="1800" dirty="0"/>
              <a:t>  </a:t>
            </a:r>
            <a:r>
              <a:rPr lang="en-US" altLang="zh-CN" sz="1800" b="1" dirty="0">
                <a:solidFill>
                  <a:srgbClr val="002060"/>
                </a:solidFill>
              </a:rPr>
              <a:t>The maximum length of the queue for incomplete sockets can  be  set using /</a:t>
            </a:r>
            <a:r>
              <a:rPr lang="en-US" altLang="zh-CN" sz="1800" b="1" dirty="0" err="1">
                <a:solidFill>
                  <a:srgbClr val="002060"/>
                </a:solidFill>
              </a:rPr>
              <a:t>proc</a:t>
            </a:r>
            <a:r>
              <a:rPr lang="en-US" altLang="zh-CN" sz="1800" b="1" dirty="0">
                <a:solidFill>
                  <a:srgbClr val="002060"/>
                </a:solidFill>
              </a:rPr>
              <a:t>/sys/net/ipv4/</a:t>
            </a:r>
            <a:r>
              <a:rPr lang="en-US" altLang="zh-CN" sz="1800" b="1" dirty="0" err="1">
                <a:solidFill>
                  <a:srgbClr val="002060"/>
                </a:solidFill>
              </a:rPr>
              <a:t>tcp_max_syn_backlog</a:t>
            </a:r>
            <a:r>
              <a:rPr lang="en-US" altLang="zh-CN" sz="1800" b="1" dirty="0">
                <a:solidFill>
                  <a:srgbClr val="002060"/>
                </a:solidFill>
              </a:rPr>
              <a:t>. </a:t>
            </a:r>
            <a:r>
              <a:rPr lang="en-US" altLang="zh-CN" sz="1800" dirty="0"/>
              <a:t>When  </a:t>
            </a:r>
            <a:r>
              <a:rPr lang="en-US" altLang="zh-CN" sz="1800" dirty="0" err="1"/>
              <a:t>syncookies</a:t>
            </a:r>
            <a:r>
              <a:rPr lang="en-US" altLang="zh-CN" sz="1800" dirty="0"/>
              <a:t>  are  enabled  there is no logical maximum length and this setting is ignored.  </a:t>
            </a:r>
            <a:r>
              <a:rPr lang="en-US" altLang="zh-CN" sz="1800" dirty="0" err="1"/>
              <a:t>Seetcp</a:t>
            </a:r>
            <a:r>
              <a:rPr lang="en-US" altLang="zh-CN" sz="1800" dirty="0"/>
              <a:t>(7) for more information.</a:t>
            </a:r>
          </a:p>
          <a:p>
            <a:pPr lvl="1"/>
            <a:endParaRPr lang="en-US" altLang="zh-CN" sz="1800" dirty="0"/>
          </a:p>
          <a:p>
            <a:pPr lvl="1"/>
            <a:r>
              <a:rPr lang="en-US" altLang="zh-CN" sz="1800" b="1" dirty="0"/>
              <a:t>If the backlog argument is greater than the value in /proc/sys/net/core/</a:t>
            </a:r>
            <a:r>
              <a:rPr lang="en-US" altLang="zh-CN" sz="1800" b="1" dirty="0" err="1"/>
              <a:t>somaxconn</a:t>
            </a:r>
            <a:r>
              <a:rPr lang="en-US" altLang="zh-CN" sz="1800" b="1" dirty="0"/>
              <a:t>, then it is silently truncated to that value; the default value  in this file is 128</a:t>
            </a:r>
            <a:r>
              <a:rPr lang="en-US" altLang="zh-CN" sz="1800" dirty="0"/>
              <a:t>.  In kernels before 2.4.25, this limit was a hard coded value, SOMAXCONN, with the value 128.</a:t>
            </a:r>
            <a:endParaRPr lang="zh-CN" altLang="en-US" sz="1800" dirty="0"/>
          </a:p>
        </p:txBody>
      </p:sp>
      <p:sp>
        <p:nvSpPr>
          <p:cNvPr id="4" name="矩形 3">
            <a:extLst>
              <a:ext uri="{FF2B5EF4-FFF2-40B4-BE49-F238E27FC236}">
                <a16:creationId xmlns:a16="http://schemas.microsoft.com/office/drawing/2014/main" id="{F394A599-8F96-CC45-A83E-4407E8198F6C}"/>
              </a:ext>
            </a:extLst>
          </p:cNvPr>
          <p:cNvSpPr/>
          <p:nvPr/>
        </p:nvSpPr>
        <p:spPr>
          <a:xfrm>
            <a:off x="536812" y="4886004"/>
            <a:ext cx="10708944" cy="1569660"/>
          </a:xfrm>
          <a:prstGeom prst="rect">
            <a:avLst/>
          </a:prstGeom>
        </p:spPr>
        <p:txBody>
          <a:bodyPr wrap="square">
            <a:spAutoFit/>
          </a:bodyPr>
          <a:lstStyle/>
          <a:p>
            <a:pPr marL="1371600" lvl="2" indent="-457200">
              <a:buFont typeface="+mj-ea"/>
              <a:buAutoNum type="circleNumDbPlain"/>
            </a:pPr>
            <a:r>
              <a:rPr lang="en-US" altLang="zh-CN" sz="2400" dirty="0"/>
              <a:t>backlog</a:t>
            </a:r>
            <a:r>
              <a:rPr lang="zh-CN" altLang="en-US" sz="2400" dirty="0"/>
              <a:t>控制连接完成队列长度，但是限制最大长度为</a:t>
            </a:r>
            <a:r>
              <a:rPr lang="en-US" altLang="zh-CN" sz="2400" dirty="0"/>
              <a:t>/proc/sys/net/core/</a:t>
            </a:r>
            <a:r>
              <a:rPr lang="en-US" altLang="zh-CN" sz="2400" dirty="0" err="1"/>
              <a:t>somaxconn</a:t>
            </a:r>
            <a:r>
              <a:rPr lang="zh-CN" altLang="en-US" sz="2400" dirty="0"/>
              <a:t>中的定义。</a:t>
            </a:r>
            <a:endParaRPr lang="en-US" altLang="zh-CN" sz="2400" dirty="0"/>
          </a:p>
          <a:p>
            <a:pPr marL="1371600" lvl="2" indent="-457200">
              <a:buFont typeface="+mj-ea"/>
              <a:buAutoNum type="circleNumDbPlain"/>
            </a:pPr>
            <a:r>
              <a:rPr lang="en-US" altLang="zh-CN" sz="2400" dirty="0"/>
              <a:t>/proc/sys/net/ipv4/</a:t>
            </a:r>
            <a:r>
              <a:rPr lang="en-US" altLang="zh-CN" sz="2400" dirty="0" err="1"/>
              <a:t>tcp_max_syn_backlog</a:t>
            </a:r>
            <a:r>
              <a:rPr lang="zh-CN" altLang="en-US" sz="2400" dirty="0"/>
              <a:t>控制未完成队列长度，如果启用</a:t>
            </a:r>
            <a:r>
              <a:rPr lang="en-US" altLang="zh-CN" sz="2400" dirty="0" err="1"/>
              <a:t>syncookies</a:t>
            </a:r>
            <a:r>
              <a:rPr lang="en-US" altLang="zh-CN" sz="2400" dirty="0"/>
              <a:t> </a:t>
            </a:r>
            <a:r>
              <a:rPr lang="zh-CN" altLang="en-US" sz="2400" dirty="0"/>
              <a:t>，则未完成队列长度没有限制</a:t>
            </a:r>
            <a:endParaRPr lang="en-US" altLang="zh-CN" sz="2400" dirty="0"/>
          </a:p>
        </p:txBody>
      </p:sp>
    </p:spTree>
    <p:extLst>
      <p:ext uri="{BB962C8B-B14F-4D97-AF65-F5344CB8AC3E}">
        <p14:creationId xmlns:p14="http://schemas.microsoft.com/office/powerpoint/2010/main" val="391330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217714"/>
            <a:ext cx="9601200" cy="928541"/>
          </a:xfrm>
        </p:spPr>
        <p:txBody>
          <a:bodyPr/>
          <a:lstStyle/>
          <a:p>
            <a:r>
              <a:rPr lang="zh-CN" altLang="en-US" dirty="0"/>
              <a:t>思考</a:t>
            </a:r>
          </a:p>
        </p:txBody>
      </p:sp>
      <p:sp>
        <p:nvSpPr>
          <p:cNvPr id="3" name="内容占位符 2"/>
          <p:cNvSpPr>
            <a:spLocks noGrp="1"/>
          </p:cNvSpPr>
          <p:nvPr>
            <p:ph idx="1"/>
          </p:nvPr>
        </p:nvSpPr>
        <p:spPr>
          <a:xfrm>
            <a:off x="1082487" y="1393371"/>
            <a:ext cx="10027025" cy="4799086"/>
          </a:xfrm>
        </p:spPr>
        <p:txBody>
          <a:bodyPr>
            <a:normAutofit/>
          </a:bodyPr>
          <a:lstStyle/>
          <a:p>
            <a:pPr lvl="1"/>
            <a:r>
              <a:rPr lang="zh-CN" altLang="en-US" sz="2800" dirty="0"/>
              <a:t>当一个客户</a:t>
            </a:r>
            <a:r>
              <a:rPr lang="en-US" altLang="zh-CN" sz="2800" dirty="0"/>
              <a:t>SYN</a:t>
            </a:r>
            <a:r>
              <a:rPr lang="zh-CN" altLang="en-US" sz="2800" dirty="0"/>
              <a:t>到达时，若两个队列都是满的，</a:t>
            </a:r>
            <a:r>
              <a:rPr lang="en-US" altLang="zh-CN" sz="2800" dirty="0" err="1"/>
              <a:t>tcp</a:t>
            </a:r>
            <a:r>
              <a:rPr lang="zh-CN" altLang="en-US" sz="2800" dirty="0"/>
              <a:t>就忽略此分节，且不发送</a:t>
            </a:r>
            <a:r>
              <a:rPr lang="en-US" altLang="zh-CN" sz="2800" dirty="0"/>
              <a:t>RST</a:t>
            </a:r>
            <a:r>
              <a:rPr lang="zh-CN" altLang="en-US" sz="2800" dirty="0"/>
              <a:t>。这是因为，这种情况是暂时的，客户</a:t>
            </a:r>
            <a:r>
              <a:rPr lang="en-US" altLang="zh-CN" sz="2800" dirty="0" err="1"/>
              <a:t>tcp</a:t>
            </a:r>
            <a:r>
              <a:rPr lang="zh-CN" altLang="en-US" sz="2800" dirty="0"/>
              <a:t>将重发</a:t>
            </a:r>
            <a:r>
              <a:rPr lang="en-US" altLang="zh-CN" sz="2800" dirty="0"/>
              <a:t>SYN</a:t>
            </a:r>
            <a:r>
              <a:rPr lang="zh-CN" altLang="en-US" sz="2800" dirty="0"/>
              <a:t>，期望不久的将来就能在队列中找到空闲条目。</a:t>
            </a:r>
            <a:r>
              <a:rPr lang="zh-CN" altLang="en-US" sz="2800" dirty="0">
                <a:solidFill>
                  <a:srgbClr val="FF0000"/>
                </a:solidFill>
                <a:effectLst>
                  <a:outerShdw blurRad="38100" dist="38100" dir="2700000" algn="tl">
                    <a:srgbClr val="C0C0C0"/>
                  </a:outerShdw>
                </a:effectLst>
              </a:rPr>
              <a:t>如果发送</a:t>
            </a:r>
            <a:r>
              <a:rPr lang="en-US" altLang="zh-CN" sz="2800" dirty="0">
                <a:solidFill>
                  <a:srgbClr val="FF0000"/>
                </a:solidFill>
                <a:effectLst>
                  <a:outerShdw blurRad="38100" dist="38100" dir="2700000" algn="tl">
                    <a:srgbClr val="C0C0C0"/>
                  </a:outerShdw>
                </a:effectLst>
              </a:rPr>
              <a:t>RST</a:t>
            </a:r>
            <a:r>
              <a:rPr lang="zh-CN" altLang="en-US" sz="2800" dirty="0">
                <a:solidFill>
                  <a:srgbClr val="FF0000"/>
                </a:solidFill>
                <a:effectLst>
                  <a:outerShdw blurRad="38100" dist="38100" dir="2700000" algn="tl">
                    <a:srgbClr val="C0C0C0"/>
                  </a:outerShdw>
                </a:effectLst>
              </a:rPr>
              <a:t>，将会发生什么？</a:t>
            </a:r>
          </a:p>
        </p:txBody>
      </p:sp>
    </p:spTree>
    <p:extLst>
      <p:ext uri="{BB962C8B-B14F-4D97-AF65-F5344CB8AC3E}">
        <p14:creationId xmlns:p14="http://schemas.microsoft.com/office/powerpoint/2010/main" val="385400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295400" y="402336"/>
            <a:ext cx="9601200" cy="743919"/>
          </a:xfrm>
        </p:spPr>
        <p:txBody>
          <a:bodyPr/>
          <a:lstStyle/>
          <a:p>
            <a:r>
              <a:rPr lang="en-US" altLang="zh-CN" dirty="0"/>
              <a:t>Socket</a:t>
            </a:r>
            <a:r>
              <a:rPr lang="zh-CN" altLang="en-US" dirty="0"/>
              <a:t>核心函数</a:t>
            </a:r>
            <a:r>
              <a:rPr lang="en-US" altLang="zh-CN" dirty="0"/>
              <a:t>-accept()</a:t>
            </a:r>
            <a:endParaRPr lang="zh-CN" altLang="en-US" dirty="0"/>
          </a:p>
        </p:txBody>
      </p:sp>
      <p:sp>
        <p:nvSpPr>
          <p:cNvPr id="3" name="内容占位符 2"/>
          <p:cNvSpPr>
            <a:spLocks noGrp="1"/>
          </p:cNvSpPr>
          <p:nvPr>
            <p:ph idx="4294967295"/>
          </p:nvPr>
        </p:nvSpPr>
        <p:spPr>
          <a:xfrm>
            <a:off x="156882" y="1426695"/>
            <a:ext cx="6548718" cy="3205523"/>
          </a:xfrm>
        </p:spPr>
        <p:txBody>
          <a:bodyPr>
            <a:normAutofit/>
          </a:bodyPr>
          <a:lstStyle/>
          <a:p>
            <a:pPr marL="762000" lvl="1" indent="-533400">
              <a:lnSpc>
                <a:spcPct val="90000"/>
              </a:lnSpc>
              <a:buFont typeface="Arial" panose="020B0604020202020204" pitchFamily="34" charset="0"/>
              <a:buChar char="•"/>
            </a:pPr>
            <a:r>
              <a:rPr lang="zh-CN" altLang="en-US" sz="2800" b="1" dirty="0"/>
              <a:t>功能：</a:t>
            </a:r>
          </a:p>
          <a:p>
            <a:pPr marL="1371600" lvl="3" indent="-457200">
              <a:lnSpc>
                <a:spcPct val="90000"/>
              </a:lnSpc>
              <a:buClr>
                <a:srgbClr val="FF0000"/>
              </a:buClr>
              <a:buFont typeface="Wingdings" panose="05000000000000000000" pitchFamily="2" charset="2"/>
              <a:buAutoNum type="circleNumDbPlain"/>
            </a:pPr>
            <a:r>
              <a:rPr lang="zh-CN" altLang="en-US" dirty="0">
                <a:solidFill>
                  <a:srgbClr val="6600CC"/>
                </a:solidFill>
              </a:rPr>
              <a:t>系统从完成队列上摘下</a:t>
            </a:r>
            <a:r>
              <a:rPr lang="en-US" altLang="zh-CN" dirty="0">
                <a:solidFill>
                  <a:srgbClr val="6600CC"/>
                </a:solidFill>
              </a:rPr>
              <a:t>socket</a:t>
            </a:r>
            <a:r>
              <a:rPr lang="zh-CN" altLang="en-US" dirty="0">
                <a:solidFill>
                  <a:srgbClr val="6600CC"/>
                </a:solidFill>
              </a:rPr>
              <a:t>，为每个新的连接请求创建一个新的套接字，服务器只对新的连接使用该套接字，原来的监听套接字接受其他的连接请求。</a:t>
            </a:r>
          </a:p>
          <a:p>
            <a:pPr marL="1371600" lvl="3" indent="-457200">
              <a:lnSpc>
                <a:spcPct val="90000"/>
              </a:lnSpc>
              <a:buClr>
                <a:srgbClr val="FF0000"/>
              </a:buClr>
              <a:buFont typeface="Wingdings" panose="05000000000000000000" pitchFamily="2" charset="2"/>
              <a:buAutoNum type="circleNumDbPlain"/>
            </a:pPr>
            <a:r>
              <a:rPr lang="zh-CN" altLang="en-US" dirty="0">
                <a:solidFill>
                  <a:srgbClr val="6600CC"/>
                </a:solidFill>
              </a:rPr>
              <a:t>新的连接上传输数据使用新的套接字，使用完毕，服务器将关闭这个套接字。</a:t>
            </a:r>
            <a:endParaRPr lang="en-US" altLang="zh-CN" dirty="0">
              <a:solidFill>
                <a:srgbClr val="6600CC"/>
              </a:solidFill>
            </a:endParaRPr>
          </a:p>
          <a:p>
            <a:pPr lvl="1"/>
            <a:endParaRPr lang="zh-CN" alt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9967" y="4004553"/>
            <a:ext cx="9144000"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6096000" y="1426695"/>
            <a:ext cx="6096000" cy="1809726"/>
          </a:xfrm>
          <a:prstGeom prst="rect">
            <a:avLst/>
          </a:prstGeom>
        </p:spPr>
        <p:txBody>
          <a:bodyPr>
            <a:spAutoFit/>
          </a:bodyPr>
          <a:lstStyle/>
          <a:p>
            <a:pPr marL="762000" lvl="1" indent="-533400">
              <a:lnSpc>
                <a:spcPct val="90000"/>
              </a:lnSpc>
              <a:buFont typeface="Arial" panose="020B0604020202020204" pitchFamily="34" charset="0"/>
              <a:buChar char="•"/>
            </a:pPr>
            <a:r>
              <a:rPr lang="zh-CN" altLang="en-US" sz="2800" b="1" dirty="0">
                <a:latin typeface="Microsoft YaHei UI" panose="020B0503020204020204" pitchFamily="34" charset="-122"/>
                <a:ea typeface="Microsoft YaHei UI" panose="020B0503020204020204" pitchFamily="34" charset="-122"/>
              </a:rPr>
              <a:t>参数：</a:t>
            </a:r>
          </a:p>
          <a:p>
            <a:pPr lvl="3" indent="-457200">
              <a:lnSpc>
                <a:spcPct val="90000"/>
              </a:lnSpc>
              <a:buClr>
                <a:srgbClr val="FF0000"/>
              </a:buClr>
              <a:buFont typeface="Wingdings" panose="05000000000000000000" pitchFamily="2" charset="2"/>
              <a:buAutoNum type="circleNumDbPlain"/>
            </a:pPr>
            <a:r>
              <a:rPr kumimoji="1" lang="en-US" altLang="zh-CN" sz="2400" dirty="0" err="1">
                <a:solidFill>
                  <a:srgbClr val="6600CC"/>
                </a:solidFill>
                <a:latin typeface="Microsoft YaHei UI" panose="020B0503020204020204" pitchFamily="34" charset="-122"/>
                <a:ea typeface="Microsoft YaHei UI" panose="020B0503020204020204" pitchFamily="34" charset="-122"/>
              </a:rPr>
              <a:t>Sockfd</a:t>
            </a:r>
            <a:r>
              <a:rPr kumimoji="1" lang="en-US" altLang="zh-CN" sz="2400" dirty="0">
                <a:solidFill>
                  <a:srgbClr val="6600CC"/>
                </a:solidFill>
                <a:latin typeface="Microsoft YaHei UI" panose="020B0503020204020204" pitchFamily="34" charset="-122"/>
                <a:ea typeface="Microsoft YaHei UI" panose="020B0503020204020204" pitchFamily="34" charset="-122"/>
              </a:rPr>
              <a:t>:</a:t>
            </a:r>
            <a:r>
              <a:rPr kumimoji="1" lang="zh-CN" altLang="en-US" sz="2400" dirty="0">
                <a:solidFill>
                  <a:srgbClr val="6600CC"/>
                </a:solidFill>
                <a:latin typeface="Microsoft YaHei UI" panose="020B0503020204020204" pitchFamily="34" charset="-122"/>
                <a:ea typeface="Microsoft YaHei UI" panose="020B0503020204020204" pitchFamily="34" charset="-122"/>
              </a:rPr>
              <a:t>套接字描述符，指明正在监听的套接字</a:t>
            </a:r>
          </a:p>
          <a:p>
            <a:pPr lvl="3" indent="-457200">
              <a:lnSpc>
                <a:spcPct val="90000"/>
              </a:lnSpc>
              <a:buClr>
                <a:srgbClr val="FF0000"/>
              </a:buClr>
              <a:buFont typeface="Wingdings" panose="05000000000000000000" pitchFamily="2" charset="2"/>
              <a:buAutoNum type="circleNumDbPlain"/>
            </a:pPr>
            <a:r>
              <a:rPr kumimoji="1" lang="en-US" altLang="zh-CN" sz="2400" dirty="0" err="1">
                <a:solidFill>
                  <a:srgbClr val="6600CC"/>
                </a:solidFill>
                <a:latin typeface="Microsoft YaHei UI" panose="020B0503020204020204" pitchFamily="34" charset="-122"/>
                <a:ea typeface="Microsoft YaHei UI" panose="020B0503020204020204" pitchFamily="34" charset="-122"/>
              </a:rPr>
              <a:t>cliaddr</a:t>
            </a:r>
            <a:r>
              <a:rPr kumimoji="1" lang="en-US" altLang="zh-CN" sz="2400" dirty="0">
                <a:solidFill>
                  <a:srgbClr val="6600CC"/>
                </a:solidFill>
                <a:latin typeface="Microsoft YaHei UI" panose="020B0503020204020204" pitchFamily="34" charset="-122"/>
                <a:ea typeface="Microsoft YaHei UI" panose="020B0503020204020204" pitchFamily="34" charset="-122"/>
              </a:rPr>
              <a:t>:</a:t>
            </a:r>
            <a:r>
              <a:rPr kumimoji="1" lang="zh-CN" altLang="en-US" sz="2400" dirty="0">
                <a:solidFill>
                  <a:srgbClr val="6600CC"/>
                </a:solidFill>
                <a:latin typeface="Microsoft YaHei UI" panose="020B0503020204020204" pitchFamily="34" charset="-122"/>
                <a:ea typeface="Microsoft YaHei UI" panose="020B0503020204020204" pitchFamily="34" charset="-122"/>
              </a:rPr>
              <a:t>提出连接请求的主机地址</a:t>
            </a:r>
          </a:p>
          <a:p>
            <a:pPr lvl="3" indent="-457200">
              <a:lnSpc>
                <a:spcPct val="90000"/>
              </a:lnSpc>
              <a:buClr>
                <a:srgbClr val="FF0000"/>
              </a:buClr>
              <a:buFont typeface="Wingdings" panose="05000000000000000000" pitchFamily="2" charset="2"/>
              <a:buAutoNum type="circleNumDbPlain"/>
            </a:pPr>
            <a:r>
              <a:rPr kumimoji="1" lang="en-US" altLang="zh-CN" sz="2400" dirty="0" err="1">
                <a:solidFill>
                  <a:srgbClr val="6600CC"/>
                </a:solidFill>
                <a:latin typeface="Microsoft YaHei UI" panose="020B0503020204020204" pitchFamily="34" charset="-122"/>
                <a:ea typeface="Microsoft YaHei UI" panose="020B0503020204020204" pitchFamily="34" charset="-122"/>
              </a:rPr>
              <a:t>addrlen</a:t>
            </a:r>
            <a:r>
              <a:rPr kumimoji="1" lang="en-US" altLang="zh-CN" sz="2400" dirty="0">
                <a:solidFill>
                  <a:srgbClr val="6600CC"/>
                </a:solidFill>
                <a:latin typeface="Microsoft YaHei UI" panose="020B0503020204020204" pitchFamily="34" charset="-122"/>
                <a:ea typeface="Microsoft YaHei UI" panose="020B0503020204020204" pitchFamily="34" charset="-122"/>
              </a:rPr>
              <a:t>:</a:t>
            </a:r>
            <a:r>
              <a:rPr kumimoji="1" lang="zh-CN" altLang="en-US" sz="2400" dirty="0">
                <a:solidFill>
                  <a:srgbClr val="6600CC"/>
                </a:solidFill>
                <a:latin typeface="Microsoft YaHei UI" panose="020B0503020204020204" pitchFamily="34" charset="-122"/>
                <a:ea typeface="Microsoft YaHei UI" panose="020B0503020204020204" pitchFamily="34" charset="-122"/>
              </a:rPr>
              <a:t>地址长度</a:t>
            </a:r>
          </a:p>
        </p:txBody>
      </p:sp>
    </p:spTree>
    <p:extLst>
      <p:ext uri="{BB962C8B-B14F-4D97-AF65-F5344CB8AC3E}">
        <p14:creationId xmlns:p14="http://schemas.microsoft.com/office/powerpoint/2010/main" val="218277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295400" y="402336"/>
            <a:ext cx="9601200" cy="743919"/>
          </a:xfrm>
        </p:spPr>
        <p:txBody>
          <a:bodyPr/>
          <a:lstStyle/>
          <a:p>
            <a:r>
              <a:rPr lang="en-US" altLang="zh-CN" dirty="0"/>
              <a:t>Socket</a:t>
            </a:r>
            <a:r>
              <a:rPr lang="zh-CN" altLang="en-US" dirty="0"/>
              <a:t>核心函数</a:t>
            </a:r>
            <a:r>
              <a:rPr lang="en-US" altLang="zh-CN" dirty="0"/>
              <a:t>-connect()</a:t>
            </a:r>
            <a:endParaRPr lang="zh-CN" altLang="en-US" dirty="0"/>
          </a:p>
        </p:txBody>
      </p:sp>
      <p:sp>
        <p:nvSpPr>
          <p:cNvPr id="3" name="内容占位符 2"/>
          <p:cNvSpPr>
            <a:spLocks noGrp="1"/>
          </p:cNvSpPr>
          <p:nvPr>
            <p:ph idx="4294967295"/>
          </p:nvPr>
        </p:nvSpPr>
        <p:spPr>
          <a:xfrm>
            <a:off x="1295399" y="1393371"/>
            <a:ext cx="10457329" cy="4864554"/>
          </a:xfrm>
        </p:spPr>
        <p:txBody>
          <a:bodyPr>
            <a:normAutofit/>
          </a:bodyPr>
          <a:lstStyle/>
          <a:p>
            <a:pPr marL="533400" indent="-533400">
              <a:lnSpc>
                <a:spcPct val="90000"/>
              </a:lnSpc>
              <a:buFont typeface="Arial" panose="020B0604020202020204" pitchFamily="34" charset="0"/>
              <a:buChar char="•"/>
            </a:pPr>
            <a:r>
              <a:rPr lang="zh-CN" altLang="en-US" sz="3200" dirty="0"/>
              <a:t>功能：</a:t>
            </a:r>
          </a:p>
          <a:p>
            <a:pPr marL="1143000" lvl="2" indent="-457200">
              <a:lnSpc>
                <a:spcPct val="90000"/>
              </a:lnSpc>
              <a:buClr>
                <a:srgbClr val="FF0000"/>
              </a:buClr>
              <a:buFont typeface="Wingdings" panose="05000000000000000000" pitchFamily="2" charset="2"/>
              <a:buAutoNum type="circleNumDbPlain"/>
            </a:pPr>
            <a:r>
              <a:rPr lang="zh-CN" altLang="en-US" dirty="0">
                <a:solidFill>
                  <a:srgbClr val="6600CC"/>
                </a:solidFill>
              </a:rPr>
              <a:t>同远程服务器建立主动连接，成功返回</a:t>
            </a:r>
            <a:r>
              <a:rPr lang="en-US" altLang="zh-CN" dirty="0">
                <a:solidFill>
                  <a:srgbClr val="6600CC"/>
                </a:solidFill>
              </a:rPr>
              <a:t>0</a:t>
            </a:r>
            <a:r>
              <a:rPr lang="zh-CN" altLang="en-US" dirty="0">
                <a:solidFill>
                  <a:srgbClr val="6600CC"/>
                </a:solidFill>
              </a:rPr>
              <a:t>，失败返回－</a:t>
            </a:r>
            <a:r>
              <a:rPr lang="en-US" altLang="zh-CN" dirty="0">
                <a:solidFill>
                  <a:srgbClr val="6600CC"/>
                </a:solidFill>
              </a:rPr>
              <a:t>1</a:t>
            </a:r>
          </a:p>
          <a:p>
            <a:pPr marL="1143000" lvl="2" indent="-457200">
              <a:lnSpc>
                <a:spcPct val="90000"/>
              </a:lnSpc>
              <a:buClr>
                <a:srgbClr val="FF0000"/>
              </a:buClr>
              <a:buFont typeface="Wingdings" panose="05000000000000000000" pitchFamily="2" charset="2"/>
              <a:buAutoNum type="circleNumDbPlain"/>
            </a:pPr>
            <a:r>
              <a:rPr lang="zh-CN" altLang="en-US" dirty="0">
                <a:solidFill>
                  <a:srgbClr val="6600CC"/>
                </a:solidFill>
              </a:rPr>
              <a:t>属于客户端的调用</a:t>
            </a:r>
            <a:endParaRPr lang="en-US" altLang="zh-CN" dirty="0">
              <a:solidFill>
                <a:srgbClr val="6600CC"/>
              </a:solidFill>
            </a:endParaRPr>
          </a:p>
          <a:p>
            <a:pPr marL="533400" indent="-533400">
              <a:lnSpc>
                <a:spcPct val="90000"/>
              </a:lnSpc>
              <a:buFont typeface="Arial" panose="020B0604020202020204" pitchFamily="34" charset="0"/>
              <a:buChar char="•"/>
            </a:pPr>
            <a:r>
              <a:rPr lang="zh-CN" altLang="en-US" sz="3200" dirty="0"/>
              <a:t>参数：</a:t>
            </a:r>
          </a:p>
          <a:p>
            <a:pPr marL="1143000" lvl="2" indent="-457200">
              <a:lnSpc>
                <a:spcPct val="90000"/>
              </a:lnSpc>
              <a:buClr>
                <a:srgbClr val="FF0000"/>
              </a:buClr>
              <a:buFont typeface="Wingdings" panose="05000000000000000000" pitchFamily="2" charset="2"/>
              <a:buAutoNum type="circleNumDbPlain"/>
            </a:pPr>
            <a:r>
              <a:rPr lang="en-US" altLang="zh-CN" dirty="0" err="1">
                <a:solidFill>
                  <a:srgbClr val="6600CC"/>
                </a:solidFill>
              </a:rPr>
              <a:t>sockfd</a:t>
            </a:r>
            <a:r>
              <a:rPr lang="zh-CN" altLang="en-US" dirty="0">
                <a:solidFill>
                  <a:srgbClr val="6600CC"/>
                </a:solidFill>
              </a:rPr>
              <a:t>，套接字描述符，指明创建连接的套接字</a:t>
            </a:r>
          </a:p>
          <a:p>
            <a:pPr marL="1143000" lvl="2" indent="-457200">
              <a:lnSpc>
                <a:spcPct val="90000"/>
              </a:lnSpc>
              <a:buClr>
                <a:srgbClr val="FF0000"/>
              </a:buClr>
              <a:buFont typeface="Wingdings" panose="05000000000000000000" pitchFamily="2" charset="2"/>
              <a:buAutoNum type="circleNumDbPlain"/>
            </a:pPr>
            <a:r>
              <a:rPr lang="en-US" altLang="zh-CN" dirty="0" err="1">
                <a:solidFill>
                  <a:srgbClr val="6600CC"/>
                </a:solidFill>
              </a:rPr>
              <a:t>servaddr</a:t>
            </a:r>
            <a:r>
              <a:rPr lang="zh-CN" altLang="en-US" dirty="0">
                <a:solidFill>
                  <a:srgbClr val="6600CC"/>
                </a:solidFill>
              </a:rPr>
              <a:t>，指明远端</a:t>
            </a:r>
            <a:r>
              <a:rPr lang="en-US" altLang="zh-CN" dirty="0">
                <a:solidFill>
                  <a:srgbClr val="6600CC"/>
                </a:solidFill>
              </a:rPr>
              <a:t>IP</a:t>
            </a:r>
            <a:r>
              <a:rPr lang="zh-CN" altLang="en-US" dirty="0">
                <a:solidFill>
                  <a:srgbClr val="6600CC"/>
                </a:solidFill>
              </a:rPr>
              <a:t>地址和端口号</a:t>
            </a:r>
          </a:p>
          <a:p>
            <a:pPr marL="1143000" lvl="2" indent="-457200">
              <a:lnSpc>
                <a:spcPct val="90000"/>
              </a:lnSpc>
              <a:buClr>
                <a:srgbClr val="FF0000"/>
              </a:buClr>
              <a:buFont typeface="Wingdings" panose="05000000000000000000" pitchFamily="2" charset="2"/>
              <a:buAutoNum type="circleNumDbPlain"/>
            </a:pPr>
            <a:r>
              <a:rPr lang="en-US" altLang="zh-CN" dirty="0" err="1">
                <a:solidFill>
                  <a:srgbClr val="6600CC"/>
                </a:solidFill>
              </a:rPr>
              <a:t>addrlen</a:t>
            </a:r>
            <a:r>
              <a:rPr lang="zh-CN" altLang="en-US" dirty="0">
                <a:solidFill>
                  <a:srgbClr val="6600CC"/>
                </a:solidFill>
              </a:rPr>
              <a:t>，地址长度</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399" y="4422547"/>
            <a:ext cx="8671428" cy="1257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658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D297EC-D467-7D44-84FC-C7DC36B12721}"/>
              </a:ext>
            </a:extLst>
          </p:cNvPr>
          <p:cNvSpPr>
            <a:spLocks noGrp="1"/>
          </p:cNvSpPr>
          <p:nvPr>
            <p:ph type="title"/>
          </p:nvPr>
        </p:nvSpPr>
        <p:spPr/>
        <p:txBody>
          <a:bodyPr/>
          <a:lstStyle/>
          <a:p>
            <a:r>
              <a:rPr lang="zh-CN" altLang="en-US" dirty="0"/>
              <a:t>并发与并行</a:t>
            </a:r>
            <a:endParaRPr kumimoji="1" lang="zh-CN" altLang="en-US" dirty="0"/>
          </a:p>
        </p:txBody>
      </p:sp>
      <p:sp>
        <p:nvSpPr>
          <p:cNvPr id="4" name="内容占位符 2">
            <a:extLst>
              <a:ext uri="{FF2B5EF4-FFF2-40B4-BE49-F238E27FC236}">
                <a16:creationId xmlns:a16="http://schemas.microsoft.com/office/drawing/2014/main" id="{D5CB9D0E-26DF-FC48-9B50-435C764286FA}"/>
              </a:ext>
            </a:extLst>
          </p:cNvPr>
          <p:cNvSpPr txBox="1">
            <a:spLocks/>
          </p:cNvSpPr>
          <p:nvPr/>
        </p:nvSpPr>
        <p:spPr>
          <a:xfrm>
            <a:off x="496978" y="1375730"/>
            <a:ext cx="6710913" cy="4897479"/>
          </a:xfr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600"/>
              </a:spcAft>
            </a:pPr>
            <a:r>
              <a:rPr lang="zh-CN" altLang="en-US" dirty="0"/>
              <a:t>并行</a:t>
            </a:r>
            <a:r>
              <a:rPr lang="en-US" altLang="zh-CN" sz="2400" i="1" dirty="0">
                <a:solidFill>
                  <a:srgbClr val="C00000"/>
                </a:solidFill>
              </a:rPr>
              <a:t>(Parallelism)</a:t>
            </a:r>
          </a:p>
          <a:p>
            <a:pPr lvl="1">
              <a:spcBef>
                <a:spcPts val="600"/>
              </a:spcBef>
              <a:spcAft>
                <a:spcPts val="600"/>
              </a:spcAft>
            </a:pPr>
            <a:r>
              <a:rPr lang="zh-CN" altLang="en-US" dirty="0"/>
              <a:t>真正同时发生</a:t>
            </a:r>
          </a:p>
          <a:p>
            <a:pPr>
              <a:spcBef>
                <a:spcPts val="600"/>
              </a:spcBef>
              <a:spcAft>
                <a:spcPts val="600"/>
              </a:spcAft>
            </a:pPr>
            <a:r>
              <a:rPr lang="zh-CN" altLang="en-US" dirty="0"/>
              <a:t>并发</a:t>
            </a:r>
            <a:r>
              <a:rPr lang="en-US" altLang="zh-CN" sz="2400" i="1" dirty="0">
                <a:solidFill>
                  <a:srgbClr val="C00000"/>
                </a:solidFill>
              </a:rPr>
              <a:t>(Concurrency)</a:t>
            </a:r>
          </a:p>
          <a:p>
            <a:pPr lvl="1">
              <a:spcBef>
                <a:spcPts val="600"/>
              </a:spcBef>
              <a:spcAft>
                <a:spcPts val="600"/>
              </a:spcAft>
            </a:pPr>
            <a:r>
              <a:rPr lang="zh-CN" altLang="en-US" dirty="0"/>
              <a:t>看起来同时发生一般采用分时机制</a:t>
            </a:r>
          </a:p>
          <a:p>
            <a:pPr>
              <a:spcBef>
                <a:spcPts val="600"/>
              </a:spcBef>
              <a:spcAft>
                <a:spcPts val="600"/>
              </a:spcAft>
            </a:pPr>
            <a:r>
              <a:rPr lang="zh-CN" altLang="en-US" dirty="0"/>
              <a:t>并发的价值</a:t>
            </a:r>
            <a:endParaRPr lang="en-US" altLang="zh-CN" dirty="0"/>
          </a:p>
          <a:p>
            <a:pPr lvl="1">
              <a:spcBef>
                <a:spcPts val="600"/>
              </a:spcBef>
              <a:spcAft>
                <a:spcPts val="600"/>
              </a:spcAft>
            </a:pPr>
            <a:r>
              <a:rPr lang="zh-CN" altLang="en-US" dirty="0"/>
              <a:t>减少客户平均网络服务等待时延</a:t>
            </a:r>
          </a:p>
          <a:p>
            <a:pPr>
              <a:spcBef>
                <a:spcPts val="600"/>
              </a:spcBef>
              <a:spcAft>
                <a:spcPts val="600"/>
              </a:spcAft>
            </a:pPr>
            <a:r>
              <a:rPr lang="zh-CN" altLang="en-US" dirty="0"/>
              <a:t>操作系统并发</a:t>
            </a:r>
            <a:endParaRPr lang="en-US" altLang="zh-CN" dirty="0"/>
          </a:p>
          <a:p>
            <a:pPr lvl="1">
              <a:spcBef>
                <a:spcPts val="600"/>
              </a:spcBef>
              <a:spcAft>
                <a:spcPts val="600"/>
              </a:spcAft>
            </a:pPr>
            <a:r>
              <a:rPr lang="zh-CN" altLang="en-US" dirty="0"/>
              <a:t>时间片、多</a:t>
            </a:r>
            <a:r>
              <a:rPr lang="en-US" altLang="zh-CN" dirty="0"/>
              <a:t>CPU</a:t>
            </a:r>
            <a:r>
              <a:rPr lang="zh-CN" altLang="en-US" dirty="0"/>
              <a:t>、多核</a:t>
            </a:r>
            <a:endParaRPr lang="en-US" altLang="zh-CN" dirty="0"/>
          </a:p>
          <a:p>
            <a:pPr>
              <a:spcBef>
                <a:spcPts val="600"/>
              </a:spcBef>
              <a:spcAft>
                <a:spcPts val="600"/>
              </a:spcAft>
            </a:pPr>
            <a:r>
              <a:rPr lang="zh-CN" altLang="en-US" dirty="0"/>
              <a:t>服务器并发</a:t>
            </a:r>
            <a:endParaRPr lang="en-US" altLang="zh-CN" dirty="0"/>
          </a:p>
          <a:p>
            <a:pPr lvl="1">
              <a:spcBef>
                <a:spcPts val="600"/>
              </a:spcBef>
              <a:spcAft>
                <a:spcPts val="600"/>
              </a:spcAft>
            </a:pPr>
            <a:r>
              <a:rPr lang="zh-CN" altLang="en-US" dirty="0"/>
              <a:t>多进程、多线程、</a:t>
            </a:r>
            <a:r>
              <a:rPr lang="en-US" altLang="zh-CN" dirty="0"/>
              <a:t>I/O</a:t>
            </a:r>
            <a:r>
              <a:rPr lang="zh-CN" altLang="en-US" dirty="0"/>
              <a:t>复用</a:t>
            </a:r>
          </a:p>
        </p:txBody>
      </p:sp>
      <p:pic>
        <p:nvPicPr>
          <p:cNvPr id="5" name="图片 4">
            <a:extLst>
              <a:ext uri="{FF2B5EF4-FFF2-40B4-BE49-F238E27FC236}">
                <a16:creationId xmlns:a16="http://schemas.microsoft.com/office/drawing/2014/main" id="{C0E188F6-8A99-1443-B8C9-C3821D060534}"/>
              </a:ext>
            </a:extLst>
          </p:cNvPr>
          <p:cNvPicPr>
            <a:picLocks noChangeAspect="1"/>
          </p:cNvPicPr>
          <p:nvPr/>
        </p:nvPicPr>
        <p:blipFill>
          <a:blip r:embed="rId2"/>
          <a:stretch>
            <a:fillRect/>
          </a:stretch>
        </p:blipFill>
        <p:spPr>
          <a:xfrm>
            <a:off x="5801270" y="2045204"/>
            <a:ext cx="2751666" cy="3168750"/>
          </a:xfrm>
          <a:prstGeom prst="rect">
            <a:avLst/>
          </a:prstGeom>
        </p:spPr>
      </p:pic>
      <p:pic>
        <p:nvPicPr>
          <p:cNvPr id="6" name="图片 5">
            <a:extLst>
              <a:ext uri="{FF2B5EF4-FFF2-40B4-BE49-F238E27FC236}">
                <a16:creationId xmlns:a16="http://schemas.microsoft.com/office/drawing/2014/main" id="{8A6A97F4-EF3F-DF41-AAEA-5EF586AA27A3}"/>
              </a:ext>
            </a:extLst>
          </p:cNvPr>
          <p:cNvPicPr>
            <a:picLocks noChangeAspect="1"/>
          </p:cNvPicPr>
          <p:nvPr/>
        </p:nvPicPr>
        <p:blipFill>
          <a:blip r:embed="rId3"/>
          <a:stretch>
            <a:fillRect/>
          </a:stretch>
        </p:blipFill>
        <p:spPr>
          <a:xfrm>
            <a:off x="8552936" y="2045204"/>
            <a:ext cx="3039534" cy="3168750"/>
          </a:xfrm>
          <a:prstGeom prst="rect">
            <a:avLst/>
          </a:prstGeom>
        </p:spPr>
      </p:pic>
    </p:spTree>
    <p:extLst>
      <p:ext uri="{BB962C8B-B14F-4D97-AF65-F5344CB8AC3E}">
        <p14:creationId xmlns:p14="http://schemas.microsoft.com/office/powerpoint/2010/main" val="27813066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295400" y="402336"/>
            <a:ext cx="9601200" cy="743919"/>
          </a:xfrm>
        </p:spPr>
        <p:txBody>
          <a:bodyPr/>
          <a:lstStyle/>
          <a:p>
            <a:r>
              <a:rPr lang="en-US" altLang="zh-CN" dirty="0"/>
              <a:t>Socket</a:t>
            </a:r>
            <a:r>
              <a:rPr lang="zh-CN" altLang="en-US" dirty="0"/>
              <a:t>核心函数</a:t>
            </a:r>
            <a:r>
              <a:rPr lang="en-US" altLang="zh-CN" dirty="0"/>
              <a:t>-connect()</a:t>
            </a:r>
            <a:endParaRPr lang="zh-CN" altLang="en-US" dirty="0"/>
          </a:p>
        </p:txBody>
      </p:sp>
      <p:sp>
        <p:nvSpPr>
          <p:cNvPr id="3" name="内容占位符 2"/>
          <p:cNvSpPr>
            <a:spLocks noGrp="1"/>
          </p:cNvSpPr>
          <p:nvPr>
            <p:ph idx="4294967295"/>
          </p:nvPr>
        </p:nvSpPr>
        <p:spPr>
          <a:xfrm>
            <a:off x="1295399" y="1393370"/>
            <a:ext cx="10260107" cy="5464629"/>
          </a:xfrm>
        </p:spPr>
        <p:txBody>
          <a:bodyPr>
            <a:normAutofit/>
          </a:bodyPr>
          <a:lstStyle/>
          <a:p>
            <a:pPr marL="533400" indent="-533400">
              <a:buFont typeface="Arial" panose="020B0604020202020204" pitchFamily="34" charset="0"/>
              <a:buChar char="•"/>
            </a:pPr>
            <a:r>
              <a:rPr lang="zh-CN" altLang="en-US" sz="3200" dirty="0"/>
              <a:t>说明：</a:t>
            </a:r>
          </a:p>
          <a:p>
            <a:pPr marL="1143000" lvl="2" indent="-457200">
              <a:buClr>
                <a:srgbClr val="FF0000"/>
              </a:buClr>
              <a:buFont typeface="Wingdings" panose="05000000000000000000" pitchFamily="2" charset="2"/>
              <a:buAutoNum type="circleNumDbPlain"/>
            </a:pPr>
            <a:r>
              <a:rPr lang="zh-CN" altLang="en-US" dirty="0"/>
              <a:t>客户端调用该函数发起向服务器的连接</a:t>
            </a:r>
          </a:p>
          <a:p>
            <a:pPr marL="1143000" lvl="2" indent="-457200">
              <a:buClr>
                <a:srgbClr val="FF0000"/>
              </a:buClr>
              <a:buFont typeface="Wingdings" panose="05000000000000000000" pitchFamily="2" charset="2"/>
              <a:buAutoNum type="circleNumDbPlain"/>
            </a:pPr>
            <a:r>
              <a:rPr lang="zh-CN" altLang="en-US" dirty="0"/>
              <a:t>客户端可以不必再调用</a:t>
            </a:r>
            <a:r>
              <a:rPr lang="en-US" altLang="zh-CN" dirty="0"/>
              <a:t>bind</a:t>
            </a:r>
            <a:r>
              <a:rPr lang="zh-CN" altLang="en-US" dirty="0"/>
              <a:t>来绑定地址</a:t>
            </a:r>
          </a:p>
          <a:p>
            <a:pPr marL="1143000" lvl="2" indent="-457200">
              <a:buClr>
                <a:srgbClr val="FF0000"/>
              </a:buClr>
              <a:buFont typeface="Wingdings" panose="05000000000000000000" pitchFamily="2" charset="2"/>
              <a:buAutoNum type="circleNumDbPlain"/>
            </a:pPr>
            <a:r>
              <a:rPr lang="zh-CN" altLang="en-US" dirty="0"/>
              <a:t>应用程序会阻塞，直到连接建立，或者出现异常：</a:t>
            </a:r>
          </a:p>
          <a:p>
            <a:pPr marL="1371600" lvl="3" indent="-457200">
              <a:buClr>
                <a:srgbClr val="FF0000"/>
              </a:buClr>
              <a:buFont typeface="Arial" panose="020B0604020202020204" pitchFamily="34" charset="0"/>
              <a:buChar char="•"/>
            </a:pPr>
            <a:r>
              <a:rPr lang="zh-CN" altLang="en-US" dirty="0"/>
              <a:t>超时，</a:t>
            </a:r>
            <a:r>
              <a:rPr lang="en-US" altLang="zh-CN" dirty="0"/>
              <a:t>6s/24s/75s</a:t>
            </a:r>
            <a:r>
              <a:rPr lang="zh-CN" altLang="en-US" dirty="0"/>
              <a:t>，</a:t>
            </a:r>
            <a:r>
              <a:rPr lang="en-US" altLang="zh-CN" dirty="0"/>
              <a:t>ETIMEOUT</a:t>
            </a:r>
          </a:p>
          <a:p>
            <a:pPr marL="1371600" lvl="3" indent="-457200">
              <a:buClr>
                <a:srgbClr val="FF0000"/>
              </a:buClr>
              <a:buFont typeface="Arial" panose="020B0604020202020204" pitchFamily="34" charset="0"/>
              <a:buChar char="•"/>
            </a:pPr>
            <a:r>
              <a:rPr lang="en-US" altLang="zh-CN" dirty="0"/>
              <a:t>RST</a:t>
            </a:r>
            <a:r>
              <a:rPr lang="zh-CN" altLang="en-US" dirty="0"/>
              <a:t>，服务器没有开启服务，</a:t>
            </a:r>
            <a:r>
              <a:rPr lang="en-US" altLang="zh-CN" dirty="0"/>
              <a:t>ECONNREFUSED</a:t>
            </a:r>
          </a:p>
          <a:p>
            <a:pPr marL="1371600" lvl="3" indent="-457200">
              <a:buClr>
                <a:srgbClr val="FF0000"/>
              </a:buClr>
              <a:buFont typeface="Arial" panose="020B0604020202020204" pitchFamily="34" charset="0"/>
              <a:buChar char="•"/>
            </a:pPr>
            <a:r>
              <a:rPr lang="en-US" altLang="zh-CN" dirty="0"/>
              <a:t>ICMP</a:t>
            </a:r>
            <a:r>
              <a:rPr lang="zh-CN" altLang="en-US" dirty="0"/>
              <a:t>错误，路由出错，</a:t>
            </a:r>
            <a:r>
              <a:rPr lang="en-US" altLang="zh-CN" dirty="0"/>
              <a:t>EHOSTUNREACH/ ENETUNREACH</a:t>
            </a:r>
          </a:p>
          <a:p>
            <a:pPr marL="1143000" lvl="2" indent="-457200">
              <a:buClr>
                <a:srgbClr val="FF0000"/>
              </a:buClr>
              <a:buFont typeface="Wingdings" panose="05000000000000000000" pitchFamily="2" charset="2"/>
              <a:buAutoNum type="circleNumDbPlain"/>
            </a:pPr>
            <a:r>
              <a:rPr lang="zh-CN" altLang="en-US" b="1" dirty="0"/>
              <a:t>特别注意：</a:t>
            </a:r>
            <a:r>
              <a:rPr lang="en-US" altLang="zh-CN" b="1" dirty="0"/>
              <a:t>connect</a:t>
            </a:r>
            <a:r>
              <a:rPr lang="zh-CN" altLang="en-US" b="1" dirty="0"/>
              <a:t>失效后，不能再次调用</a:t>
            </a:r>
            <a:r>
              <a:rPr lang="en-US" altLang="zh-CN" b="1" dirty="0"/>
              <a:t>connect</a:t>
            </a:r>
            <a:r>
              <a:rPr lang="zh-CN" altLang="en-US" b="1" dirty="0"/>
              <a:t>试图重建连接，而必须：调用</a:t>
            </a:r>
            <a:r>
              <a:rPr lang="en-US" altLang="zh-CN" b="1" dirty="0"/>
              <a:t>close()</a:t>
            </a:r>
            <a:r>
              <a:rPr lang="zh-CN" altLang="en-US" b="1" dirty="0"/>
              <a:t>，</a:t>
            </a:r>
            <a:r>
              <a:rPr lang="en-US" altLang="zh-CN" b="1" dirty="0"/>
              <a:t>socket()</a:t>
            </a:r>
            <a:r>
              <a:rPr lang="zh-CN" altLang="en-US" b="1" dirty="0"/>
              <a:t>，</a:t>
            </a:r>
            <a:r>
              <a:rPr lang="en-US" altLang="zh-CN" b="1" dirty="0"/>
              <a:t>connect()</a:t>
            </a:r>
            <a:r>
              <a:rPr lang="zh-CN" altLang="en-US" b="1" dirty="0"/>
              <a:t>重连。</a:t>
            </a:r>
            <a:endParaRPr lang="en-US" altLang="zh-CN" b="1" dirty="0"/>
          </a:p>
        </p:txBody>
      </p:sp>
    </p:spTree>
    <p:extLst>
      <p:ext uri="{BB962C8B-B14F-4D97-AF65-F5344CB8AC3E}">
        <p14:creationId xmlns:p14="http://schemas.microsoft.com/office/powerpoint/2010/main" val="345936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295400" y="402336"/>
            <a:ext cx="9601200" cy="743919"/>
          </a:xfrm>
        </p:spPr>
        <p:txBody>
          <a:bodyPr/>
          <a:lstStyle/>
          <a:p>
            <a:r>
              <a:rPr lang="en-US" altLang="zh-CN" dirty="0"/>
              <a:t>Socket</a:t>
            </a:r>
            <a:r>
              <a:rPr lang="zh-CN" altLang="en-US" dirty="0"/>
              <a:t>核心函数</a:t>
            </a:r>
            <a:r>
              <a:rPr lang="en-US" altLang="zh-CN" dirty="0"/>
              <a:t>-send()</a:t>
            </a:r>
            <a:endParaRPr lang="zh-CN" altLang="en-US" dirty="0"/>
          </a:p>
        </p:txBody>
      </p:sp>
      <p:sp>
        <p:nvSpPr>
          <p:cNvPr id="3" name="内容占位符 2"/>
          <p:cNvSpPr>
            <a:spLocks noGrp="1"/>
          </p:cNvSpPr>
          <p:nvPr>
            <p:ph idx="4294967295"/>
          </p:nvPr>
        </p:nvSpPr>
        <p:spPr>
          <a:xfrm>
            <a:off x="1295399" y="1393371"/>
            <a:ext cx="10457329" cy="4864554"/>
          </a:xfrm>
        </p:spPr>
        <p:txBody>
          <a:bodyPr>
            <a:normAutofit/>
          </a:bodyPr>
          <a:lstStyle/>
          <a:p>
            <a:pPr marL="533400" indent="-533400">
              <a:lnSpc>
                <a:spcPct val="90000"/>
              </a:lnSpc>
              <a:buFont typeface="Arial" panose="020B0604020202020204" pitchFamily="34" charset="0"/>
              <a:buChar char="•"/>
            </a:pPr>
            <a:r>
              <a:rPr lang="zh-CN" altLang="en-US" sz="3200" dirty="0">
                <a:latin typeface="Microsoft YaHei UI" panose="020B0503020204020204" pitchFamily="34" charset="-122"/>
              </a:rPr>
              <a:t>功能：</a:t>
            </a:r>
          </a:p>
          <a:p>
            <a:pPr marL="1143000" lvl="2" indent="-457200">
              <a:lnSpc>
                <a:spcPct val="80000"/>
              </a:lnSpc>
              <a:buClr>
                <a:srgbClr val="FF0000"/>
              </a:buClr>
              <a:buFont typeface="Wingdings" panose="05000000000000000000" pitchFamily="2" charset="2"/>
              <a:buAutoNum type="circleNumDbPlain"/>
            </a:pPr>
            <a:r>
              <a:rPr lang="zh-CN" altLang="en-US" dirty="0">
                <a:solidFill>
                  <a:srgbClr val="6600CC"/>
                </a:solidFill>
                <a:latin typeface="Microsoft YaHei UI" panose="020B0503020204020204" pitchFamily="34" charset="-122"/>
              </a:rPr>
              <a:t>在</a:t>
            </a:r>
            <a:r>
              <a:rPr lang="en-US" altLang="zh-CN" dirty="0">
                <a:solidFill>
                  <a:srgbClr val="6600CC"/>
                </a:solidFill>
                <a:latin typeface="Microsoft YaHei UI" panose="020B0503020204020204" pitchFamily="34" charset="-122"/>
              </a:rPr>
              <a:t>TCP</a:t>
            </a:r>
            <a:r>
              <a:rPr lang="zh-CN" altLang="en-US" dirty="0">
                <a:solidFill>
                  <a:srgbClr val="6600CC"/>
                </a:solidFill>
                <a:latin typeface="Microsoft YaHei UI" panose="020B0503020204020204" pitchFamily="34" charset="-122"/>
              </a:rPr>
              <a:t>连接上发送数据</a:t>
            </a:r>
            <a:r>
              <a:rPr lang="en-US" altLang="zh-CN" dirty="0">
                <a:solidFill>
                  <a:srgbClr val="6600CC"/>
                </a:solidFill>
                <a:latin typeface="Microsoft YaHei UI" panose="020B0503020204020204" pitchFamily="34" charset="-122"/>
              </a:rPr>
              <a:t>,</a:t>
            </a:r>
            <a:r>
              <a:rPr lang="zh-CN" altLang="en-US" dirty="0">
                <a:solidFill>
                  <a:srgbClr val="6600CC"/>
                </a:solidFill>
                <a:latin typeface="Microsoft YaHei UI" panose="020B0503020204020204" pitchFamily="34" charset="-122"/>
              </a:rPr>
              <a:t> 成功返回数据长度，出错返回－</a:t>
            </a:r>
            <a:r>
              <a:rPr lang="en-US" altLang="zh-CN" dirty="0">
                <a:solidFill>
                  <a:srgbClr val="6600CC"/>
                </a:solidFill>
                <a:latin typeface="Microsoft YaHei UI" panose="020B0503020204020204" pitchFamily="34" charset="-122"/>
              </a:rPr>
              <a:t>1</a:t>
            </a:r>
            <a:r>
              <a:rPr lang="zh-CN" altLang="en-US" dirty="0">
                <a:solidFill>
                  <a:srgbClr val="6600CC"/>
                </a:solidFill>
                <a:latin typeface="Microsoft YaHei UI" panose="020B0503020204020204" pitchFamily="34" charset="-122"/>
              </a:rPr>
              <a:t>。</a:t>
            </a:r>
          </a:p>
          <a:p>
            <a:pPr marL="533400" indent="-533400">
              <a:lnSpc>
                <a:spcPct val="90000"/>
              </a:lnSpc>
              <a:buFont typeface="Arial" panose="020B0604020202020204" pitchFamily="34" charset="0"/>
              <a:buChar char="•"/>
            </a:pPr>
            <a:r>
              <a:rPr lang="zh-CN" altLang="en-US" sz="3200" dirty="0">
                <a:latin typeface="Microsoft YaHei UI" panose="020B0503020204020204" pitchFamily="34" charset="-122"/>
              </a:rPr>
              <a:t>参数：</a:t>
            </a:r>
          </a:p>
          <a:p>
            <a:pPr marL="1143000" lvl="2" indent="-457200">
              <a:lnSpc>
                <a:spcPct val="90000"/>
              </a:lnSpc>
              <a:buClr>
                <a:srgbClr val="FF0000"/>
              </a:buClr>
              <a:buFont typeface="Wingdings" panose="05000000000000000000" pitchFamily="2" charset="2"/>
              <a:buAutoNum type="circleNumDbPlain"/>
            </a:pPr>
            <a:r>
              <a:rPr lang="en-US" altLang="zh-CN" dirty="0" err="1">
                <a:solidFill>
                  <a:srgbClr val="6600CC"/>
                </a:solidFill>
                <a:latin typeface="Microsoft YaHei UI" panose="020B0503020204020204" pitchFamily="34" charset="-122"/>
              </a:rPr>
              <a:t>sockfd</a:t>
            </a:r>
            <a:r>
              <a:rPr lang="zh-CN" altLang="en-US" dirty="0">
                <a:solidFill>
                  <a:srgbClr val="6600CC"/>
                </a:solidFill>
                <a:latin typeface="Microsoft YaHei UI" panose="020B0503020204020204" pitchFamily="34" charset="-122"/>
              </a:rPr>
              <a:t>，套接字描述符</a:t>
            </a:r>
          </a:p>
          <a:p>
            <a:pPr marL="1143000" lvl="2" indent="-457200">
              <a:lnSpc>
                <a:spcPct val="90000"/>
              </a:lnSpc>
              <a:buClr>
                <a:srgbClr val="FF0000"/>
              </a:buClr>
              <a:buFont typeface="Wingdings" panose="05000000000000000000" pitchFamily="2" charset="2"/>
              <a:buAutoNum type="circleNumDbPlain"/>
            </a:pPr>
            <a:r>
              <a:rPr lang="en-US" altLang="zh-CN" dirty="0">
                <a:solidFill>
                  <a:srgbClr val="6600CC"/>
                </a:solidFill>
                <a:latin typeface="Microsoft YaHei UI" panose="020B0503020204020204" pitchFamily="34" charset="-122"/>
              </a:rPr>
              <a:t>data</a:t>
            </a:r>
            <a:r>
              <a:rPr lang="zh-CN" altLang="en-US" dirty="0">
                <a:solidFill>
                  <a:srgbClr val="6600CC"/>
                </a:solidFill>
                <a:latin typeface="Microsoft YaHei UI" panose="020B0503020204020204" pitchFamily="34" charset="-122"/>
              </a:rPr>
              <a:t>，指向要发送数据的指针</a:t>
            </a:r>
          </a:p>
          <a:p>
            <a:pPr marL="1143000" lvl="2" indent="-457200">
              <a:lnSpc>
                <a:spcPct val="90000"/>
              </a:lnSpc>
              <a:buClr>
                <a:srgbClr val="FF0000"/>
              </a:buClr>
              <a:buFont typeface="Wingdings" panose="05000000000000000000" pitchFamily="2" charset="2"/>
              <a:buAutoNum type="circleNumDbPlain"/>
            </a:pPr>
            <a:r>
              <a:rPr lang="en-US" altLang="zh-CN" dirty="0" err="1">
                <a:solidFill>
                  <a:srgbClr val="6600CC"/>
                </a:solidFill>
                <a:latin typeface="Microsoft YaHei UI" panose="020B0503020204020204" pitchFamily="34" charset="-122"/>
              </a:rPr>
              <a:t>data_len</a:t>
            </a:r>
            <a:r>
              <a:rPr lang="zh-CN" altLang="en-US" dirty="0">
                <a:solidFill>
                  <a:srgbClr val="6600CC"/>
                </a:solidFill>
                <a:latin typeface="Microsoft YaHei UI" panose="020B0503020204020204" pitchFamily="34" charset="-122"/>
              </a:rPr>
              <a:t>，数据长度</a:t>
            </a:r>
          </a:p>
          <a:p>
            <a:pPr marL="1143000" lvl="2" indent="-457200">
              <a:lnSpc>
                <a:spcPct val="90000"/>
              </a:lnSpc>
              <a:buClr>
                <a:srgbClr val="FF0000"/>
              </a:buClr>
              <a:buFont typeface="Wingdings" panose="05000000000000000000" pitchFamily="2" charset="2"/>
              <a:buAutoNum type="circleNumDbPlain"/>
            </a:pPr>
            <a:r>
              <a:rPr lang="en-US" altLang="zh-CN" dirty="0">
                <a:solidFill>
                  <a:srgbClr val="6600CC"/>
                </a:solidFill>
                <a:latin typeface="Microsoft YaHei UI" panose="020B0503020204020204" pitchFamily="34" charset="-122"/>
              </a:rPr>
              <a:t>flags</a:t>
            </a:r>
            <a:r>
              <a:rPr lang="zh-CN" altLang="en-US" dirty="0">
                <a:solidFill>
                  <a:srgbClr val="6600CC"/>
                </a:solidFill>
                <a:latin typeface="Microsoft YaHei UI" panose="020B0503020204020204" pitchFamily="34" charset="-122"/>
              </a:rPr>
              <a:t>，一般为</a:t>
            </a:r>
            <a:r>
              <a:rPr lang="en-US" altLang="zh-CN" dirty="0">
                <a:solidFill>
                  <a:srgbClr val="6600CC"/>
                </a:solidFill>
                <a:latin typeface="Microsoft YaHei UI" panose="020B0503020204020204" pitchFamily="34" charset="-122"/>
              </a:rPr>
              <a:t>0</a:t>
            </a:r>
          </a:p>
          <a:p>
            <a:pPr marL="1143000" lvl="2" indent="-457200">
              <a:lnSpc>
                <a:spcPct val="90000"/>
              </a:lnSpc>
              <a:buClr>
                <a:srgbClr val="FF0000"/>
              </a:buClr>
              <a:buFont typeface="Wingdings" panose="05000000000000000000" pitchFamily="2" charset="2"/>
              <a:buAutoNum type="circleNumDbPlain"/>
            </a:pPr>
            <a:endParaRPr lang="en-US" altLang="zh-CN" dirty="0">
              <a:solidFill>
                <a:srgbClr val="6600CC"/>
              </a:solidFill>
              <a:latin typeface="Microsoft YaHei UI" panose="020B0503020204020204" pitchFamily="34" charset="-122"/>
            </a:endParaRPr>
          </a:p>
          <a:p>
            <a:pPr lvl="2" indent="0">
              <a:lnSpc>
                <a:spcPct val="90000"/>
              </a:lnSpc>
              <a:buClr>
                <a:srgbClr val="FF0000"/>
              </a:buClr>
              <a:buNone/>
            </a:pPr>
            <a:endParaRPr lang="en-US" altLang="zh-CN" dirty="0">
              <a:solidFill>
                <a:srgbClr val="6600CC"/>
              </a:solidFill>
              <a:latin typeface="Microsoft YaHei UI" panose="020B0503020204020204" pitchFamily="34" charset="-122"/>
            </a:endParaRPr>
          </a:p>
        </p:txBody>
      </p:sp>
      <p:sp>
        <p:nvSpPr>
          <p:cNvPr id="4" name="矩形 3"/>
          <p:cNvSpPr/>
          <p:nvPr/>
        </p:nvSpPr>
        <p:spPr>
          <a:xfrm>
            <a:off x="1183482" y="4546964"/>
            <a:ext cx="10025062" cy="867930"/>
          </a:xfrm>
          <a:prstGeom prst="rect">
            <a:avLst/>
          </a:prstGeom>
        </p:spPr>
        <p:txBody>
          <a:bodyPr wrap="square">
            <a:spAutoFit/>
          </a:bodyPr>
          <a:lstStyle/>
          <a:p>
            <a:pPr marL="0" lvl="2">
              <a:lnSpc>
                <a:spcPct val="90000"/>
              </a:lnSpc>
              <a:spcBef>
                <a:spcPts val="800"/>
              </a:spcBef>
              <a:buClr>
                <a:srgbClr val="FF0000"/>
              </a:buClr>
              <a:buSzPct val="100000"/>
            </a:pPr>
            <a:r>
              <a:rPr lang="en-US" altLang="zh-CN" sz="2800" dirty="0" err="1">
                <a:solidFill>
                  <a:srgbClr val="C00000"/>
                </a:solidFill>
                <a:latin typeface="Arial Black" panose="020B0A04020102020204" pitchFamily="34" charset="0"/>
              </a:rPr>
              <a:t>int</a:t>
            </a:r>
            <a:r>
              <a:rPr lang="en-US" altLang="zh-CN" sz="2800" dirty="0">
                <a:solidFill>
                  <a:srgbClr val="C00000"/>
                </a:solidFill>
                <a:latin typeface="Arial Black" panose="020B0A04020102020204" pitchFamily="34" charset="0"/>
              </a:rPr>
              <a:t> send(</a:t>
            </a:r>
            <a:r>
              <a:rPr lang="en-US" altLang="zh-CN" sz="2800" dirty="0" err="1">
                <a:solidFill>
                  <a:srgbClr val="C00000"/>
                </a:solidFill>
                <a:latin typeface="Arial Black" panose="020B0A04020102020204" pitchFamily="34" charset="0"/>
              </a:rPr>
              <a:t>int</a:t>
            </a:r>
            <a:r>
              <a:rPr lang="en-US" altLang="zh-CN" sz="2800" dirty="0">
                <a:solidFill>
                  <a:srgbClr val="C00000"/>
                </a:solidFill>
                <a:latin typeface="Arial Black" panose="020B0A04020102020204" pitchFamily="34" charset="0"/>
              </a:rPr>
              <a:t> </a:t>
            </a:r>
            <a:r>
              <a:rPr lang="en-US" altLang="zh-CN" sz="2800" dirty="0" err="1">
                <a:solidFill>
                  <a:srgbClr val="C00000"/>
                </a:solidFill>
                <a:latin typeface="Arial Black" panose="020B0A04020102020204" pitchFamily="34" charset="0"/>
              </a:rPr>
              <a:t>sockfd</a:t>
            </a:r>
            <a:r>
              <a:rPr lang="en-US" altLang="zh-CN" sz="2800" dirty="0">
                <a:solidFill>
                  <a:srgbClr val="C00000"/>
                </a:solidFill>
                <a:latin typeface="Arial Black" panose="020B0A04020102020204" pitchFamily="34" charset="0"/>
              </a:rPr>
              <a:t>, </a:t>
            </a:r>
            <a:r>
              <a:rPr lang="en-US" altLang="zh-CN" sz="2800" dirty="0" err="1">
                <a:solidFill>
                  <a:srgbClr val="C00000"/>
                </a:solidFill>
                <a:latin typeface="Arial Black" panose="020B0A04020102020204" pitchFamily="34" charset="0"/>
              </a:rPr>
              <a:t>const</a:t>
            </a:r>
            <a:r>
              <a:rPr lang="en-US" altLang="zh-CN" sz="2800" dirty="0">
                <a:solidFill>
                  <a:srgbClr val="C00000"/>
                </a:solidFill>
                <a:latin typeface="Arial Black" panose="020B0A04020102020204" pitchFamily="34" charset="0"/>
              </a:rPr>
              <a:t> void * data, </a:t>
            </a:r>
            <a:r>
              <a:rPr lang="en-US" altLang="zh-CN" sz="2800" dirty="0" err="1">
                <a:solidFill>
                  <a:srgbClr val="C00000"/>
                </a:solidFill>
                <a:latin typeface="Arial Black" panose="020B0A04020102020204" pitchFamily="34" charset="0"/>
              </a:rPr>
              <a:t>int</a:t>
            </a:r>
            <a:r>
              <a:rPr lang="en-US" altLang="zh-CN" sz="2800" dirty="0">
                <a:solidFill>
                  <a:srgbClr val="C00000"/>
                </a:solidFill>
                <a:latin typeface="Arial Black" panose="020B0A04020102020204" pitchFamily="34" charset="0"/>
              </a:rPr>
              <a:t> </a:t>
            </a:r>
            <a:r>
              <a:rPr lang="en-US" altLang="zh-CN" sz="2800" dirty="0" err="1">
                <a:solidFill>
                  <a:srgbClr val="C00000"/>
                </a:solidFill>
                <a:latin typeface="Arial Black" panose="020B0A04020102020204" pitchFamily="34" charset="0"/>
              </a:rPr>
              <a:t>data_len</a:t>
            </a:r>
            <a:r>
              <a:rPr lang="en-US" altLang="zh-CN" sz="2800" dirty="0">
                <a:solidFill>
                  <a:srgbClr val="C00000"/>
                </a:solidFill>
                <a:latin typeface="Arial Black" panose="020B0A04020102020204" pitchFamily="34" charset="0"/>
              </a:rPr>
              <a:t>, unsigned </a:t>
            </a:r>
            <a:r>
              <a:rPr lang="en-US" altLang="zh-CN" sz="2800" dirty="0" err="1">
                <a:solidFill>
                  <a:srgbClr val="C00000"/>
                </a:solidFill>
                <a:latin typeface="Arial Black" panose="020B0A04020102020204" pitchFamily="34" charset="0"/>
              </a:rPr>
              <a:t>int</a:t>
            </a:r>
            <a:r>
              <a:rPr lang="en-US" altLang="zh-CN" sz="2800" dirty="0">
                <a:solidFill>
                  <a:srgbClr val="C00000"/>
                </a:solidFill>
                <a:latin typeface="Arial Black" panose="020B0A04020102020204" pitchFamily="34" charset="0"/>
              </a:rPr>
              <a:t> flags)</a:t>
            </a:r>
          </a:p>
        </p:txBody>
      </p:sp>
      <p:sp>
        <p:nvSpPr>
          <p:cNvPr id="5" name="矩形 4"/>
          <p:cNvSpPr/>
          <p:nvPr/>
        </p:nvSpPr>
        <p:spPr>
          <a:xfrm>
            <a:off x="1295400" y="5806209"/>
            <a:ext cx="6248249" cy="480131"/>
          </a:xfrm>
          <a:prstGeom prst="rect">
            <a:avLst/>
          </a:prstGeom>
        </p:spPr>
        <p:txBody>
          <a:bodyPr wrap="none">
            <a:spAutoFit/>
          </a:bodyPr>
          <a:lstStyle/>
          <a:p>
            <a:pPr marL="0" lvl="2" indent="0">
              <a:lnSpc>
                <a:spcPct val="90000"/>
              </a:lnSpc>
              <a:buClr>
                <a:srgbClr val="FF0000"/>
              </a:buClr>
              <a:buNone/>
            </a:pPr>
            <a:r>
              <a:rPr lang="en-US" altLang="zh-CN" sz="2800" dirty="0">
                <a:latin typeface="Arial Black" panose="020B0A04020102020204" pitchFamily="34" charset="0"/>
              </a:rPr>
              <a:t>e.g. send(s, </a:t>
            </a:r>
            <a:r>
              <a:rPr lang="en-US" altLang="zh-CN" sz="2800" dirty="0" err="1">
                <a:latin typeface="Arial Black" panose="020B0A04020102020204" pitchFamily="34" charset="0"/>
              </a:rPr>
              <a:t>req</a:t>
            </a:r>
            <a:r>
              <a:rPr lang="en-US" altLang="zh-CN" sz="2800" dirty="0">
                <a:latin typeface="Arial Black" panose="020B0A04020102020204" pitchFamily="34" charset="0"/>
              </a:rPr>
              <a:t>, </a:t>
            </a:r>
            <a:r>
              <a:rPr lang="en-US" altLang="zh-CN" sz="2800" dirty="0" err="1">
                <a:latin typeface="Arial Black" panose="020B0A04020102020204" pitchFamily="34" charset="0"/>
              </a:rPr>
              <a:t>strlen</a:t>
            </a:r>
            <a:r>
              <a:rPr lang="en-US" altLang="zh-CN" sz="2800" dirty="0">
                <a:latin typeface="Arial Black" panose="020B0A04020102020204" pitchFamily="34" charset="0"/>
              </a:rPr>
              <a:t>(</a:t>
            </a:r>
            <a:r>
              <a:rPr lang="en-US" altLang="zh-CN" sz="2800" dirty="0" err="1">
                <a:latin typeface="Arial Black" panose="020B0A04020102020204" pitchFamily="34" charset="0"/>
              </a:rPr>
              <a:t>req</a:t>
            </a:r>
            <a:r>
              <a:rPr lang="en-US" altLang="zh-CN" sz="2800" dirty="0">
                <a:latin typeface="Arial Black" panose="020B0A04020102020204" pitchFamily="34" charset="0"/>
              </a:rPr>
              <a:t>), 0);</a:t>
            </a:r>
          </a:p>
        </p:txBody>
      </p:sp>
    </p:spTree>
    <p:extLst>
      <p:ext uri="{BB962C8B-B14F-4D97-AF65-F5344CB8AC3E}">
        <p14:creationId xmlns:p14="http://schemas.microsoft.com/office/powerpoint/2010/main" val="99478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295400" y="402336"/>
            <a:ext cx="9601200" cy="743919"/>
          </a:xfrm>
        </p:spPr>
        <p:txBody>
          <a:bodyPr/>
          <a:lstStyle/>
          <a:p>
            <a:r>
              <a:rPr lang="en-US" altLang="zh-CN" dirty="0"/>
              <a:t>Socket</a:t>
            </a:r>
            <a:r>
              <a:rPr lang="zh-CN" altLang="en-US" dirty="0"/>
              <a:t>核心函数</a:t>
            </a:r>
            <a:r>
              <a:rPr lang="en-US" altLang="zh-CN" dirty="0"/>
              <a:t>-</a:t>
            </a:r>
            <a:r>
              <a:rPr lang="en-US" altLang="zh-CN" dirty="0" err="1"/>
              <a:t>sendto</a:t>
            </a:r>
            <a:r>
              <a:rPr lang="en-US" altLang="zh-CN" dirty="0"/>
              <a:t>()</a:t>
            </a:r>
            <a:endParaRPr lang="zh-CN" altLang="en-US" dirty="0"/>
          </a:p>
        </p:txBody>
      </p:sp>
      <p:sp>
        <p:nvSpPr>
          <p:cNvPr id="3" name="内容占位符 2"/>
          <p:cNvSpPr>
            <a:spLocks noGrp="1"/>
          </p:cNvSpPr>
          <p:nvPr>
            <p:ph idx="4294967295"/>
          </p:nvPr>
        </p:nvSpPr>
        <p:spPr>
          <a:xfrm>
            <a:off x="1295399" y="1393371"/>
            <a:ext cx="10457329" cy="4864554"/>
          </a:xfrm>
        </p:spPr>
        <p:txBody>
          <a:bodyPr>
            <a:normAutofit/>
          </a:bodyPr>
          <a:lstStyle/>
          <a:p>
            <a:pPr marL="533400" indent="-533400">
              <a:lnSpc>
                <a:spcPct val="90000"/>
              </a:lnSpc>
              <a:buFont typeface="Arial" panose="020B0604020202020204" pitchFamily="34" charset="0"/>
              <a:buChar char="•"/>
            </a:pPr>
            <a:r>
              <a:rPr lang="zh-CN" altLang="en-US" sz="3200" dirty="0">
                <a:latin typeface="Microsoft YaHei UI" panose="020B0503020204020204" pitchFamily="34" charset="-122"/>
                <a:cs typeface="Microsoft Himalaya" panose="01010100010101010101" pitchFamily="2" charset="0"/>
              </a:rPr>
              <a:t>功能：</a:t>
            </a:r>
          </a:p>
          <a:p>
            <a:pPr marL="1143000" lvl="2" indent="-457200">
              <a:lnSpc>
                <a:spcPct val="80000"/>
              </a:lnSpc>
              <a:buClr>
                <a:srgbClr val="FF0000"/>
              </a:buClr>
              <a:buFont typeface="Wingdings" panose="05000000000000000000" pitchFamily="2" charset="2"/>
              <a:buAutoNum type="circleNumDbPlain"/>
            </a:pPr>
            <a:r>
              <a:rPr lang="zh-CN" altLang="en-US" dirty="0">
                <a:solidFill>
                  <a:srgbClr val="6600CC"/>
                </a:solidFill>
                <a:latin typeface="Microsoft YaHei UI" panose="020B0503020204020204" pitchFamily="34" charset="-122"/>
                <a:cs typeface="Microsoft Himalaya" panose="01010100010101010101" pitchFamily="2" charset="0"/>
              </a:rPr>
              <a:t>基于</a:t>
            </a:r>
            <a:r>
              <a:rPr lang="en-US" altLang="zh-CN" dirty="0">
                <a:solidFill>
                  <a:srgbClr val="6600CC"/>
                </a:solidFill>
                <a:latin typeface="Microsoft YaHei UI" panose="020B0503020204020204" pitchFamily="34" charset="-122"/>
                <a:cs typeface="Microsoft Himalaya" panose="01010100010101010101" pitchFamily="2" charset="0"/>
              </a:rPr>
              <a:t>UDP</a:t>
            </a:r>
            <a:r>
              <a:rPr lang="zh-CN" altLang="en-US" dirty="0">
                <a:solidFill>
                  <a:srgbClr val="6600CC"/>
                </a:solidFill>
                <a:latin typeface="Microsoft YaHei UI" panose="020B0503020204020204" pitchFamily="34" charset="-122"/>
                <a:cs typeface="Microsoft Himalaya" panose="01010100010101010101" pitchFamily="2" charset="0"/>
              </a:rPr>
              <a:t>发送数据报，返回实发数据长度，出错返回－</a:t>
            </a:r>
            <a:r>
              <a:rPr lang="en-US" altLang="zh-CN" dirty="0">
                <a:solidFill>
                  <a:srgbClr val="6600CC"/>
                </a:solidFill>
                <a:latin typeface="Microsoft YaHei UI" panose="020B0503020204020204" pitchFamily="34" charset="-122"/>
                <a:cs typeface="Microsoft Himalaya" panose="01010100010101010101" pitchFamily="2" charset="0"/>
              </a:rPr>
              <a:t>1</a:t>
            </a:r>
            <a:r>
              <a:rPr lang="zh-CN" altLang="en-US" dirty="0">
                <a:solidFill>
                  <a:srgbClr val="6600CC"/>
                </a:solidFill>
                <a:latin typeface="Microsoft YaHei UI" panose="020B0503020204020204" pitchFamily="34" charset="-122"/>
                <a:cs typeface="Microsoft Himalaya" panose="01010100010101010101" pitchFamily="2" charset="0"/>
              </a:rPr>
              <a:t>。</a:t>
            </a:r>
          </a:p>
          <a:p>
            <a:pPr marL="533400" indent="-533400">
              <a:lnSpc>
                <a:spcPct val="90000"/>
              </a:lnSpc>
              <a:buFont typeface="Arial" panose="020B0604020202020204" pitchFamily="34" charset="0"/>
              <a:buChar char="•"/>
            </a:pPr>
            <a:r>
              <a:rPr lang="zh-CN" altLang="en-US" sz="3200" dirty="0">
                <a:latin typeface="Microsoft YaHei UI" panose="020B0503020204020204" pitchFamily="34" charset="-122"/>
                <a:cs typeface="Microsoft Himalaya" panose="01010100010101010101" pitchFamily="2" charset="0"/>
              </a:rPr>
              <a:t>参数：</a:t>
            </a:r>
          </a:p>
          <a:p>
            <a:pPr marL="1143000" lvl="2" indent="-457200">
              <a:lnSpc>
                <a:spcPct val="90000"/>
              </a:lnSpc>
              <a:buClr>
                <a:srgbClr val="FF0000"/>
              </a:buClr>
              <a:buFont typeface="Wingdings" panose="05000000000000000000" pitchFamily="2" charset="2"/>
              <a:buAutoNum type="circleNumDbPlain"/>
            </a:pPr>
            <a:r>
              <a:rPr lang="en-US" altLang="zh-CN" dirty="0" err="1">
                <a:solidFill>
                  <a:srgbClr val="6600CC"/>
                </a:solidFill>
                <a:latin typeface="Microsoft YaHei UI" panose="020B0503020204020204" pitchFamily="34" charset="-122"/>
                <a:cs typeface="Microsoft Himalaya" panose="01010100010101010101" pitchFamily="2" charset="0"/>
              </a:rPr>
              <a:t>sockfd</a:t>
            </a:r>
            <a:r>
              <a:rPr lang="zh-CN" altLang="en-US" dirty="0">
                <a:solidFill>
                  <a:srgbClr val="6600CC"/>
                </a:solidFill>
                <a:latin typeface="Microsoft YaHei UI" panose="020B0503020204020204" pitchFamily="34" charset="-122"/>
                <a:cs typeface="Microsoft Himalaya" panose="01010100010101010101" pitchFamily="2" charset="0"/>
              </a:rPr>
              <a:t>，套接字描述符</a:t>
            </a:r>
          </a:p>
          <a:p>
            <a:pPr marL="1143000" lvl="2" indent="-457200">
              <a:lnSpc>
                <a:spcPct val="90000"/>
              </a:lnSpc>
              <a:buClr>
                <a:srgbClr val="FF0000"/>
              </a:buClr>
              <a:buFont typeface="Wingdings" panose="05000000000000000000" pitchFamily="2" charset="2"/>
              <a:buAutoNum type="circleNumDbPlain"/>
            </a:pPr>
            <a:r>
              <a:rPr lang="en-US" altLang="zh-CN" dirty="0">
                <a:solidFill>
                  <a:srgbClr val="6600CC"/>
                </a:solidFill>
                <a:latin typeface="Microsoft YaHei UI" panose="020B0503020204020204" pitchFamily="34" charset="-122"/>
                <a:cs typeface="Microsoft Himalaya" panose="01010100010101010101" pitchFamily="2" charset="0"/>
              </a:rPr>
              <a:t>data</a:t>
            </a:r>
            <a:r>
              <a:rPr lang="zh-CN" altLang="en-US" dirty="0">
                <a:solidFill>
                  <a:srgbClr val="6600CC"/>
                </a:solidFill>
                <a:latin typeface="Microsoft YaHei UI" panose="020B0503020204020204" pitchFamily="34" charset="-122"/>
                <a:cs typeface="Microsoft Himalaya" panose="01010100010101010101" pitchFamily="2" charset="0"/>
              </a:rPr>
              <a:t>，指向要发送数据的指针</a:t>
            </a:r>
          </a:p>
          <a:p>
            <a:pPr marL="1143000" lvl="2" indent="-457200">
              <a:lnSpc>
                <a:spcPct val="90000"/>
              </a:lnSpc>
              <a:buClr>
                <a:srgbClr val="FF0000"/>
              </a:buClr>
              <a:buFont typeface="Wingdings" panose="05000000000000000000" pitchFamily="2" charset="2"/>
              <a:buAutoNum type="circleNumDbPlain"/>
            </a:pPr>
            <a:r>
              <a:rPr lang="en-US" altLang="zh-CN" dirty="0" err="1">
                <a:solidFill>
                  <a:srgbClr val="6600CC"/>
                </a:solidFill>
                <a:latin typeface="Microsoft YaHei UI" panose="020B0503020204020204" pitchFamily="34" charset="-122"/>
                <a:cs typeface="Microsoft Himalaya" panose="01010100010101010101" pitchFamily="2" charset="0"/>
              </a:rPr>
              <a:t>data_len</a:t>
            </a:r>
            <a:r>
              <a:rPr lang="zh-CN" altLang="en-US" dirty="0">
                <a:solidFill>
                  <a:srgbClr val="6600CC"/>
                </a:solidFill>
                <a:latin typeface="Microsoft YaHei UI" panose="020B0503020204020204" pitchFamily="34" charset="-122"/>
                <a:cs typeface="Microsoft Himalaya" panose="01010100010101010101" pitchFamily="2" charset="0"/>
              </a:rPr>
              <a:t>，数据长度</a:t>
            </a:r>
          </a:p>
          <a:p>
            <a:pPr marL="1143000" lvl="2" indent="-457200">
              <a:lnSpc>
                <a:spcPct val="90000"/>
              </a:lnSpc>
              <a:buClr>
                <a:srgbClr val="FF0000"/>
              </a:buClr>
              <a:buFont typeface="Wingdings" panose="05000000000000000000" pitchFamily="2" charset="2"/>
              <a:buAutoNum type="circleNumDbPlain"/>
            </a:pPr>
            <a:r>
              <a:rPr lang="en-US" altLang="zh-CN" dirty="0">
                <a:solidFill>
                  <a:srgbClr val="6600CC"/>
                </a:solidFill>
                <a:latin typeface="Microsoft YaHei UI" panose="020B0503020204020204" pitchFamily="34" charset="-122"/>
                <a:cs typeface="Microsoft Himalaya" panose="01010100010101010101" pitchFamily="2" charset="0"/>
              </a:rPr>
              <a:t>flags</a:t>
            </a:r>
            <a:r>
              <a:rPr lang="zh-CN" altLang="en-US" dirty="0">
                <a:solidFill>
                  <a:srgbClr val="6600CC"/>
                </a:solidFill>
                <a:latin typeface="Microsoft YaHei UI" panose="020B0503020204020204" pitchFamily="34" charset="-122"/>
                <a:cs typeface="Microsoft Himalaya" panose="01010100010101010101" pitchFamily="2" charset="0"/>
              </a:rPr>
              <a:t>，一般为</a:t>
            </a:r>
            <a:r>
              <a:rPr lang="en-US" altLang="zh-CN" dirty="0">
                <a:solidFill>
                  <a:srgbClr val="6600CC"/>
                </a:solidFill>
                <a:latin typeface="Microsoft YaHei UI" panose="020B0503020204020204" pitchFamily="34" charset="-122"/>
                <a:cs typeface="Microsoft Himalaya" panose="01010100010101010101" pitchFamily="2" charset="0"/>
              </a:rPr>
              <a:t>0</a:t>
            </a:r>
          </a:p>
          <a:p>
            <a:pPr marL="1143000" lvl="2" indent="-457200">
              <a:lnSpc>
                <a:spcPct val="90000"/>
              </a:lnSpc>
              <a:buClr>
                <a:srgbClr val="FF0000"/>
              </a:buClr>
              <a:buFont typeface="Wingdings" panose="05000000000000000000" pitchFamily="2" charset="2"/>
              <a:buAutoNum type="circleNumDbPlain"/>
            </a:pPr>
            <a:r>
              <a:rPr lang="en-US" altLang="zh-CN" dirty="0" err="1">
                <a:solidFill>
                  <a:srgbClr val="6600CC"/>
                </a:solidFill>
                <a:latin typeface="Microsoft YaHei UI" panose="020B0503020204020204" pitchFamily="34" charset="-122"/>
                <a:cs typeface="Microsoft Himalaya" panose="01010100010101010101" pitchFamily="2" charset="0"/>
              </a:rPr>
              <a:t>remaddr</a:t>
            </a:r>
            <a:r>
              <a:rPr lang="zh-CN" altLang="en-US" dirty="0">
                <a:solidFill>
                  <a:srgbClr val="6600CC"/>
                </a:solidFill>
                <a:latin typeface="Microsoft YaHei UI" panose="020B0503020204020204" pitchFamily="34" charset="-122"/>
                <a:cs typeface="Microsoft Himalaya" panose="01010100010101010101" pitchFamily="2" charset="0"/>
              </a:rPr>
              <a:t>，远端地址：</a:t>
            </a:r>
            <a:r>
              <a:rPr lang="en-US" altLang="zh-CN" dirty="0">
                <a:solidFill>
                  <a:srgbClr val="6600CC"/>
                </a:solidFill>
                <a:latin typeface="Microsoft YaHei UI" panose="020B0503020204020204" pitchFamily="34" charset="-122"/>
                <a:cs typeface="Microsoft Himalaya" panose="01010100010101010101" pitchFamily="2" charset="0"/>
              </a:rPr>
              <a:t>IP</a:t>
            </a:r>
            <a:r>
              <a:rPr lang="zh-CN" altLang="en-US" dirty="0">
                <a:solidFill>
                  <a:srgbClr val="6600CC"/>
                </a:solidFill>
                <a:latin typeface="Microsoft YaHei UI" panose="020B0503020204020204" pitchFamily="34" charset="-122"/>
                <a:cs typeface="Microsoft Himalaya" panose="01010100010101010101" pitchFamily="2" charset="0"/>
              </a:rPr>
              <a:t>地址和端口号</a:t>
            </a:r>
          </a:p>
          <a:p>
            <a:pPr marL="1143000" lvl="2" indent="-457200">
              <a:lnSpc>
                <a:spcPct val="90000"/>
              </a:lnSpc>
              <a:buClr>
                <a:srgbClr val="FF0000"/>
              </a:buClr>
              <a:buFont typeface="Wingdings" panose="05000000000000000000" pitchFamily="2" charset="2"/>
              <a:buAutoNum type="circleNumDbPlain"/>
            </a:pPr>
            <a:r>
              <a:rPr lang="en-US" altLang="zh-CN" dirty="0" err="1">
                <a:solidFill>
                  <a:srgbClr val="6600CC"/>
                </a:solidFill>
                <a:latin typeface="Microsoft YaHei UI" panose="020B0503020204020204" pitchFamily="34" charset="-122"/>
                <a:cs typeface="Microsoft Himalaya" panose="01010100010101010101" pitchFamily="2" charset="0"/>
              </a:rPr>
              <a:t>remaddr_len</a:t>
            </a:r>
            <a:r>
              <a:rPr lang="en-US" altLang="zh-CN" dirty="0">
                <a:solidFill>
                  <a:srgbClr val="6600CC"/>
                </a:solidFill>
                <a:latin typeface="Microsoft YaHei UI" panose="020B0503020204020204" pitchFamily="34" charset="-122"/>
                <a:cs typeface="Microsoft Himalaya" panose="01010100010101010101" pitchFamily="2" charset="0"/>
              </a:rPr>
              <a:t> </a:t>
            </a:r>
            <a:r>
              <a:rPr lang="zh-CN" altLang="en-US" dirty="0">
                <a:solidFill>
                  <a:srgbClr val="6600CC"/>
                </a:solidFill>
                <a:latin typeface="Microsoft YaHei UI" panose="020B0503020204020204" pitchFamily="34" charset="-122"/>
                <a:cs typeface="Microsoft Himalaya" panose="01010100010101010101" pitchFamily="2" charset="0"/>
              </a:rPr>
              <a:t>，地址长度</a:t>
            </a:r>
          </a:p>
        </p:txBody>
      </p:sp>
      <p:sp>
        <p:nvSpPr>
          <p:cNvPr id="4" name="矩形 3"/>
          <p:cNvSpPr/>
          <p:nvPr/>
        </p:nvSpPr>
        <p:spPr>
          <a:xfrm>
            <a:off x="631738" y="5285969"/>
            <a:ext cx="11215689" cy="830997"/>
          </a:xfrm>
          <a:prstGeom prst="rect">
            <a:avLst/>
          </a:prstGeom>
        </p:spPr>
        <p:txBody>
          <a:bodyPr wrap="square">
            <a:spAutoFit/>
          </a:bodyPr>
          <a:lstStyle/>
          <a:p>
            <a:r>
              <a:rPr lang="en-US" altLang="zh-CN" sz="2400" dirty="0" err="1">
                <a:solidFill>
                  <a:srgbClr val="C00000"/>
                </a:solidFill>
                <a:latin typeface="Arial Black" panose="020B0A04020102020204" pitchFamily="34" charset="0"/>
              </a:rPr>
              <a:t>int</a:t>
            </a:r>
            <a:r>
              <a:rPr lang="en-US" altLang="zh-CN" sz="2400" dirty="0">
                <a:solidFill>
                  <a:srgbClr val="C00000"/>
                </a:solidFill>
                <a:latin typeface="Arial Black" panose="020B0A04020102020204" pitchFamily="34" charset="0"/>
              </a:rPr>
              <a:t> </a:t>
            </a:r>
            <a:r>
              <a:rPr lang="en-US" altLang="zh-CN" sz="2400" dirty="0" err="1">
                <a:solidFill>
                  <a:srgbClr val="C00000"/>
                </a:solidFill>
                <a:latin typeface="Arial Black" panose="020B0A04020102020204" pitchFamily="34" charset="0"/>
              </a:rPr>
              <a:t>sendto</a:t>
            </a:r>
            <a:r>
              <a:rPr lang="en-US" altLang="zh-CN" sz="2400" dirty="0">
                <a:solidFill>
                  <a:srgbClr val="C00000"/>
                </a:solidFill>
                <a:latin typeface="Arial Black" panose="020B0A04020102020204" pitchFamily="34" charset="0"/>
              </a:rPr>
              <a:t>(</a:t>
            </a:r>
            <a:r>
              <a:rPr lang="en-US" altLang="zh-CN" sz="2400" dirty="0" err="1">
                <a:solidFill>
                  <a:srgbClr val="C00000"/>
                </a:solidFill>
                <a:latin typeface="Arial Black" panose="020B0A04020102020204" pitchFamily="34" charset="0"/>
              </a:rPr>
              <a:t>int</a:t>
            </a:r>
            <a:r>
              <a:rPr lang="en-US" altLang="zh-CN" sz="2400" dirty="0">
                <a:solidFill>
                  <a:srgbClr val="C00000"/>
                </a:solidFill>
                <a:latin typeface="Arial Black" panose="020B0A04020102020204" pitchFamily="34" charset="0"/>
              </a:rPr>
              <a:t> </a:t>
            </a:r>
            <a:r>
              <a:rPr lang="en-US" altLang="zh-CN" sz="2400" dirty="0" err="1">
                <a:solidFill>
                  <a:srgbClr val="C00000"/>
                </a:solidFill>
                <a:latin typeface="Arial Black" panose="020B0A04020102020204" pitchFamily="34" charset="0"/>
              </a:rPr>
              <a:t>sockfd</a:t>
            </a:r>
            <a:r>
              <a:rPr lang="en-US" altLang="zh-CN" sz="2400" dirty="0">
                <a:solidFill>
                  <a:srgbClr val="C00000"/>
                </a:solidFill>
                <a:latin typeface="Arial Black" panose="020B0A04020102020204" pitchFamily="34" charset="0"/>
              </a:rPr>
              <a:t>, </a:t>
            </a:r>
            <a:r>
              <a:rPr lang="en-US" altLang="zh-CN" sz="2400" dirty="0" err="1">
                <a:solidFill>
                  <a:srgbClr val="C00000"/>
                </a:solidFill>
                <a:latin typeface="Arial Black" panose="020B0A04020102020204" pitchFamily="34" charset="0"/>
              </a:rPr>
              <a:t>const</a:t>
            </a:r>
            <a:r>
              <a:rPr lang="en-US" altLang="zh-CN" sz="2400" dirty="0">
                <a:solidFill>
                  <a:srgbClr val="C00000"/>
                </a:solidFill>
                <a:latin typeface="Arial Black" panose="020B0A04020102020204" pitchFamily="34" charset="0"/>
              </a:rPr>
              <a:t> void * data, </a:t>
            </a:r>
            <a:r>
              <a:rPr lang="en-US" altLang="zh-CN" sz="2400" dirty="0" err="1">
                <a:solidFill>
                  <a:srgbClr val="C00000"/>
                </a:solidFill>
                <a:latin typeface="Arial Black" panose="020B0A04020102020204" pitchFamily="34" charset="0"/>
              </a:rPr>
              <a:t>int</a:t>
            </a:r>
            <a:r>
              <a:rPr lang="en-US" altLang="zh-CN" sz="2400" dirty="0">
                <a:solidFill>
                  <a:srgbClr val="C00000"/>
                </a:solidFill>
                <a:latin typeface="Arial Black" panose="020B0A04020102020204" pitchFamily="34" charset="0"/>
              </a:rPr>
              <a:t> </a:t>
            </a:r>
            <a:r>
              <a:rPr lang="en-US" altLang="zh-CN" sz="2400" dirty="0" err="1">
                <a:solidFill>
                  <a:srgbClr val="C00000"/>
                </a:solidFill>
                <a:latin typeface="Arial Black" panose="020B0A04020102020204" pitchFamily="34" charset="0"/>
              </a:rPr>
              <a:t>data_len</a:t>
            </a:r>
            <a:r>
              <a:rPr lang="en-US" altLang="zh-CN" sz="2400" dirty="0">
                <a:solidFill>
                  <a:srgbClr val="C00000"/>
                </a:solidFill>
                <a:latin typeface="Arial Black" panose="020B0A04020102020204" pitchFamily="34" charset="0"/>
              </a:rPr>
              <a:t>, unsigned </a:t>
            </a:r>
            <a:r>
              <a:rPr lang="en-US" altLang="zh-CN" sz="2400" dirty="0" err="1">
                <a:solidFill>
                  <a:srgbClr val="C00000"/>
                </a:solidFill>
                <a:latin typeface="Arial Black" panose="020B0A04020102020204" pitchFamily="34" charset="0"/>
              </a:rPr>
              <a:t>int</a:t>
            </a:r>
            <a:r>
              <a:rPr lang="en-US" altLang="zh-CN" sz="2400" dirty="0">
                <a:solidFill>
                  <a:srgbClr val="C00000"/>
                </a:solidFill>
                <a:latin typeface="Arial Black" panose="020B0A04020102020204" pitchFamily="34" charset="0"/>
              </a:rPr>
              <a:t> flags, </a:t>
            </a:r>
            <a:r>
              <a:rPr kumimoji="1" lang="en-US" altLang="zh-CN" sz="2400" dirty="0" err="1">
                <a:solidFill>
                  <a:srgbClr val="C00000"/>
                </a:solidFill>
                <a:latin typeface="Arial Black" panose="020B0A04020102020204" pitchFamily="34" charset="0"/>
              </a:rPr>
              <a:t>struct</a:t>
            </a:r>
            <a:r>
              <a:rPr kumimoji="1" lang="en-US" altLang="zh-CN" sz="2400" dirty="0">
                <a:solidFill>
                  <a:srgbClr val="C00000"/>
                </a:solidFill>
                <a:latin typeface="Arial Black" panose="020B0A04020102020204" pitchFamily="34" charset="0"/>
              </a:rPr>
              <a:t> </a:t>
            </a:r>
            <a:r>
              <a:rPr kumimoji="1" lang="en-US" altLang="zh-CN" sz="2400" dirty="0" err="1">
                <a:solidFill>
                  <a:srgbClr val="C00000"/>
                </a:solidFill>
                <a:latin typeface="Arial Black" panose="020B0A04020102020204" pitchFamily="34" charset="0"/>
              </a:rPr>
              <a:t>sockaddr</a:t>
            </a:r>
            <a:r>
              <a:rPr kumimoji="1" lang="en-US" altLang="zh-CN" sz="2400" dirty="0">
                <a:solidFill>
                  <a:srgbClr val="C00000"/>
                </a:solidFill>
                <a:latin typeface="Arial Black" panose="020B0A04020102020204" pitchFamily="34" charset="0"/>
              </a:rPr>
              <a:t> *</a:t>
            </a:r>
            <a:r>
              <a:rPr kumimoji="1" lang="en-US" altLang="zh-CN" sz="2400" dirty="0" err="1">
                <a:solidFill>
                  <a:srgbClr val="C00000"/>
                </a:solidFill>
                <a:latin typeface="Arial Black" panose="020B0A04020102020204" pitchFamily="34" charset="0"/>
              </a:rPr>
              <a:t>remaddr</a:t>
            </a:r>
            <a:r>
              <a:rPr kumimoji="1" lang="en-US" altLang="zh-CN" sz="2400" dirty="0">
                <a:solidFill>
                  <a:srgbClr val="C00000"/>
                </a:solidFill>
                <a:latin typeface="Arial Black" panose="020B0A04020102020204" pitchFamily="34" charset="0"/>
              </a:rPr>
              <a:t>, </a:t>
            </a:r>
            <a:r>
              <a:rPr kumimoji="1" lang="en-US" altLang="zh-CN" sz="2400" dirty="0" err="1">
                <a:solidFill>
                  <a:srgbClr val="C00000"/>
                </a:solidFill>
                <a:latin typeface="Arial Black" panose="020B0A04020102020204" pitchFamily="34" charset="0"/>
              </a:rPr>
              <a:t>int</a:t>
            </a:r>
            <a:r>
              <a:rPr kumimoji="1" lang="en-US" altLang="zh-CN" sz="2400" dirty="0">
                <a:solidFill>
                  <a:srgbClr val="C00000"/>
                </a:solidFill>
                <a:latin typeface="Arial Black" panose="020B0A04020102020204" pitchFamily="34" charset="0"/>
              </a:rPr>
              <a:t> </a:t>
            </a:r>
            <a:r>
              <a:rPr kumimoji="1" lang="en-US" altLang="zh-CN" sz="2400" dirty="0" err="1">
                <a:solidFill>
                  <a:srgbClr val="C00000"/>
                </a:solidFill>
                <a:latin typeface="Arial Black" panose="020B0A04020102020204" pitchFamily="34" charset="0"/>
              </a:rPr>
              <a:t>remaddr_len</a:t>
            </a:r>
            <a:r>
              <a:rPr kumimoji="1" lang="zh-CN" altLang="en-US" sz="2400" dirty="0">
                <a:solidFill>
                  <a:srgbClr val="C00000"/>
                </a:solidFill>
                <a:latin typeface="Arial Black" panose="020B0A04020102020204" pitchFamily="34" charset="0"/>
              </a:rPr>
              <a:t>）</a:t>
            </a:r>
          </a:p>
        </p:txBody>
      </p:sp>
    </p:spTree>
    <p:extLst>
      <p:ext uri="{BB962C8B-B14F-4D97-AF65-F5344CB8AC3E}">
        <p14:creationId xmlns:p14="http://schemas.microsoft.com/office/powerpoint/2010/main" val="21101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295400" y="402336"/>
            <a:ext cx="9601200" cy="743919"/>
          </a:xfrm>
        </p:spPr>
        <p:txBody>
          <a:bodyPr/>
          <a:lstStyle/>
          <a:p>
            <a:r>
              <a:rPr lang="en-US" altLang="zh-CN" dirty="0"/>
              <a:t>Socket</a:t>
            </a:r>
            <a:r>
              <a:rPr lang="zh-CN" altLang="en-US" dirty="0"/>
              <a:t>核心函数</a:t>
            </a:r>
            <a:r>
              <a:rPr lang="en-US" altLang="zh-CN" dirty="0"/>
              <a:t>- </a:t>
            </a:r>
            <a:r>
              <a:rPr lang="en-US" altLang="zh-CN" dirty="0" err="1"/>
              <a:t>recv</a:t>
            </a:r>
            <a:r>
              <a:rPr lang="en-US" altLang="zh-CN" dirty="0"/>
              <a:t>()</a:t>
            </a:r>
            <a:endParaRPr lang="zh-CN" altLang="en-US" dirty="0"/>
          </a:p>
        </p:txBody>
      </p:sp>
      <p:sp>
        <p:nvSpPr>
          <p:cNvPr id="3" name="内容占位符 2"/>
          <p:cNvSpPr>
            <a:spLocks noGrp="1"/>
          </p:cNvSpPr>
          <p:nvPr>
            <p:ph idx="4294967295"/>
          </p:nvPr>
        </p:nvSpPr>
        <p:spPr>
          <a:xfrm>
            <a:off x="1295399" y="1393370"/>
            <a:ext cx="10620375" cy="5464629"/>
          </a:xfrm>
        </p:spPr>
        <p:txBody>
          <a:bodyPr>
            <a:normAutofit/>
          </a:bodyPr>
          <a:lstStyle/>
          <a:p>
            <a:pPr marL="533400" indent="-533400">
              <a:lnSpc>
                <a:spcPct val="90000"/>
              </a:lnSpc>
              <a:buFont typeface="Arial" panose="020B0604020202020204" pitchFamily="34" charset="0"/>
              <a:buChar char="•"/>
            </a:pPr>
            <a:r>
              <a:rPr lang="zh-CN" altLang="en-US" sz="3200" dirty="0">
                <a:latin typeface="Microsoft YaHei UI" panose="020B0503020204020204" pitchFamily="34" charset="-122"/>
                <a:cs typeface="Microsoft Himalaya" panose="01010100010101010101" pitchFamily="2" charset="0"/>
              </a:rPr>
              <a:t>功能：</a:t>
            </a:r>
          </a:p>
          <a:p>
            <a:pPr marL="1143000" lvl="2" indent="-457200">
              <a:lnSpc>
                <a:spcPct val="80000"/>
              </a:lnSpc>
              <a:buClr>
                <a:srgbClr val="FF0000"/>
              </a:buClr>
              <a:buFont typeface="Wingdings" panose="05000000000000000000" pitchFamily="2" charset="2"/>
              <a:buAutoNum type="circleNumDbPlain"/>
            </a:pPr>
            <a:r>
              <a:rPr lang="zh-CN" altLang="en-US" dirty="0">
                <a:solidFill>
                  <a:srgbClr val="6600CC"/>
                </a:solidFill>
                <a:latin typeface="Microsoft YaHei UI" panose="020B0503020204020204" pitchFamily="34" charset="-122"/>
                <a:cs typeface="Microsoft Himalaya" panose="01010100010101010101" pitchFamily="2" charset="0"/>
              </a:rPr>
              <a:t>从</a:t>
            </a:r>
            <a:r>
              <a:rPr lang="en-US" altLang="zh-CN" dirty="0">
                <a:solidFill>
                  <a:srgbClr val="6600CC"/>
                </a:solidFill>
                <a:latin typeface="Microsoft YaHei UI" panose="020B0503020204020204" pitchFamily="34" charset="-122"/>
                <a:cs typeface="Microsoft Himalaya" panose="01010100010101010101" pitchFamily="2" charset="0"/>
              </a:rPr>
              <a:t>TCP</a:t>
            </a:r>
            <a:r>
              <a:rPr lang="zh-CN" altLang="en-US" dirty="0">
                <a:solidFill>
                  <a:srgbClr val="6600CC"/>
                </a:solidFill>
                <a:latin typeface="Microsoft YaHei UI" panose="020B0503020204020204" pitchFamily="34" charset="-122"/>
                <a:cs typeface="Microsoft Himalaya" panose="01010100010101010101" pitchFamily="2" charset="0"/>
              </a:rPr>
              <a:t>接收数据</a:t>
            </a:r>
            <a:r>
              <a:rPr lang="en-US" altLang="zh-CN" dirty="0">
                <a:solidFill>
                  <a:srgbClr val="6600CC"/>
                </a:solidFill>
                <a:latin typeface="Microsoft YaHei UI" panose="020B0503020204020204" pitchFamily="34" charset="-122"/>
                <a:cs typeface="Microsoft Himalaya" panose="01010100010101010101" pitchFamily="2" charset="0"/>
              </a:rPr>
              <a:t>,</a:t>
            </a:r>
            <a:r>
              <a:rPr lang="zh-CN" altLang="en-US" dirty="0">
                <a:solidFill>
                  <a:srgbClr val="6600CC"/>
                </a:solidFill>
                <a:latin typeface="Microsoft YaHei UI" panose="020B0503020204020204" pitchFamily="34" charset="-122"/>
                <a:cs typeface="Microsoft Himalaya" panose="01010100010101010101" pitchFamily="2" charset="0"/>
              </a:rPr>
              <a:t>返回实际接收数据长度，出错返回－</a:t>
            </a:r>
            <a:r>
              <a:rPr lang="en-US" altLang="zh-CN" dirty="0">
                <a:solidFill>
                  <a:srgbClr val="6600CC"/>
                </a:solidFill>
                <a:latin typeface="Microsoft YaHei UI" panose="020B0503020204020204" pitchFamily="34" charset="-122"/>
                <a:cs typeface="Microsoft Himalaya" panose="01010100010101010101" pitchFamily="2" charset="0"/>
              </a:rPr>
              <a:t>1</a:t>
            </a:r>
            <a:r>
              <a:rPr lang="zh-CN" altLang="en-US" dirty="0">
                <a:solidFill>
                  <a:srgbClr val="6600CC"/>
                </a:solidFill>
                <a:latin typeface="Microsoft YaHei UI" panose="020B0503020204020204" pitchFamily="34" charset="-122"/>
                <a:cs typeface="Microsoft Himalaya" panose="01010100010101010101" pitchFamily="2" charset="0"/>
              </a:rPr>
              <a:t>。</a:t>
            </a:r>
          </a:p>
          <a:p>
            <a:pPr marL="1143000" lvl="2" indent="-457200">
              <a:lnSpc>
                <a:spcPct val="80000"/>
              </a:lnSpc>
              <a:buClr>
                <a:srgbClr val="FF0000"/>
              </a:buClr>
              <a:buFont typeface="Wingdings" panose="05000000000000000000" pitchFamily="2" charset="2"/>
              <a:buAutoNum type="circleNumDbPlain"/>
            </a:pPr>
            <a:r>
              <a:rPr lang="zh-CN" altLang="en-US" dirty="0">
                <a:solidFill>
                  <a:srgbClr val="6600CC"/>
                </a:solidFill>
                <a:latin typeface="Microsoft YaHei UI" panose="020B0503020204020204" pitchFamily="34" charset="-122"/>
                <a:cs typeface="Microsoft Himalaya" panose="01010100010101010101" pitchFamily="2" charset="0"/>
              </a:rPr>
              <a:t>如果没有数据将阻塞，如果收到的数据大于缓存大小，多余数据将丢弃。</a:t>
            </a:r>
          </a:p>
          <a:p>
            <a:pPr marL="533400" indent="-533400">
              <a:lnSpc>
                <a:spcPct val="90000"/>
              </a:lnSpc>
              <a:buFont typeface="Arial" panose="020B0604020202020204" pitchFamily="34" charset="0"/>
              <a:buChar char="•"/>
            </a:pPr>
            <a:r>
              <a:rPr lang="zh-CN" altLang="en-US" sz="3200" dirty="0">
                <a:latin typeface="Microsoft YaHei UI" panose="020B0503020204020204" pitchFamily="34" charset="-122"/>
                <a:cs typeface="Microsoft Himalaya" panose="01010100010101010101" pitchFamily="2" charset="0"/>
              </a:rPr>
              <a:t>参数：</a:t>
            </a:r>
          </a:p>
          <a:p>
            <a:pPr marL="1143000" lvl="2" indent="-457200">
              <a:lnSpc>
                <a:spcPct val="90000"/>
              </a:lnSpc>
              <a:buClr>
                <a:srgbClr val="FF0000"/>
              </a:buClr>
              <a:buFont typeface="Wingdings" panose="05000000000000000000" pitchFamily="2" charset="2"/>
              <a:buAutoNum type="circleNumDbPlain"/>
            </a:pPr>
            <a:r>
              <a:rPr lang="en-US" altLang="zh-CN" dirty="0" err="1">
                <a:solidFill>
                  <a:srgbClr val="6600CC"/>
                </a:solidFill>
                <a:latin typeface="Microsoft YaHei UI" panose="020B0503020204020204" pitchFamily="34" charset="-122"/>
                <a:cs typeface="Microsoft Himalaya" panose="01010100010101010101" pitchFamily="2" charset="0"/>
              </a:rPr>
              <a:t>Sockfd</a:t>
            </a:r>
            <a:r>
              <a:rPr lang="en-US" altLang="zh-CN" dirty="0">
                <a:solidFill>
                  <a:srgbClr val="6600CC"/>
                </a:solidFill>
                <a:latin typeface="Microsoft YaHei UI" panose="020B0503020204020204" pitchFamily="34" charset="-122"/>
                <a:cs typeface="Microsoft Himalaya" panose="01010100010101010101" pitchFamily="2" charset="0"/>
              </a:rPr>
              <a:t>:</a:t>
            </a:r>
            <a:r>
              <a:rPr lang="zh-CN" altLang="en-US" dirty="0">
                <a:solidFill>
                  <a:srgbClr val="6600CC"/>
                </a:solidFill>
                <a:latin typeface="Microsoft YaHei UI" panose="020B0503020204020204" pitchFamily="34" charset="-122"/>
                <a:cs typeface="Microsoft Himalaya" panose="01010100010101010101" pitchFamily="2" charset="0"/>
              </a:rPr>
              <a:t>套接字描述符</a:t>
            </a:r>
          </a:p>
          <a:p>
            <a:pPr marL="1143000" lvl="2" indent="-457200">
              <a:lnSpc>
                <a:spcPct val="90000"/>
              </a:lnSpc>
              <a:buClr>
                <a:srgbClr val="FF0000"/>
              </a:buClr>
              <a:buFont typeface="Wingdings" panose="05000000000000000000" pitchFamily="2" charset="2"/>
              <a:buAutoNum type="circleNumDbPlain"/>
            </a:pPr>
            <a:r>
              <a:rPr lang="en-US" altLang="zh-CN" dirty="0" err="1">
                <a:solidFill>
                  <a:srgbClr val="6600CC"/>
                </a:solidFill>
                <a:latin typeface="Microsoft YaHei UI" panose="020B0503020204020204" pitchFamily="34" charset="-122"/>
                <a:cs typeface="Microsoft Himalaya" panose="01010100010101010101" pitchFamily="2" charset="0"/>
              </a:rPr>
              <a:t>Buf</a:t>
            </a:r>
            <a:r>
              <a:rPr lang="en-US" altLang="zh-CN" dirty="0">
                <a:solidFill>
                  <a:srgbClr val="6600CC"/>
                </a:solidFill>
                <a:latin typeface="Microsoft YaHei UI" panose="020B0503020204020204" pitchFamily="34" charset="-122"/>
                <a:cs typeface="Microsoft Himalaya" panose="01010100010101010101" pitchFamily="2" charset="0"/>
              </a:rPr>
              <a:t>:</a:t>
            </a:r>
            <a:r>
              <a:rPr lang="zh-CN" altLang="en-US" dirty="0">
                <a:solidFill>
                  <a:srgbClr val="6600CC"/>
                </a:solidFill>
                <a:latin typeface="Microsoft YaHei UI" panose="020B0503020204020204" pitchFamily="34" charset="-122"/>
                <a:cs typeface="Microsoft Himalaya" panose="01010100010101010101" pitchFamily="2" charset="0"/>
              </a:rPr>
              <a:t>指向内存块的指针</a:t>
            </a:r>
          </a:p>
          <a:p>
            <a:pPr marL="1143000" lvl="2" indent="-457200">
              <a:lnSpc>
                <a:spcPct val="90000"/>
              </a:lnSpc>
              <a:buClr>
                <a:srgbClr val="FF0000"/>
              </a:buClr>
              <a:buFont typeface="Wingdings" panose="05000000000000000000" pitchFamily="2" charset="2"/>
              <a:buAutoNum type="circleNumDbPlain"/>
            </a:pPr>
            <a:r>
              <a:rPr lang="en-US" altLang="zh-CN" dirty="0" err="1">
                <a:solidFill>
                  <a:srgbClr val="6600CC"/>
                </a:solidFill>
                <a:latin typeface="Microsoft YaHei UI" panose="020B0503020204020204" pitchFamily="34" charset="-122"/>
                <a:cs typeface="Microsoft Himalaya" panose="01010100010101010101" pitchFamily="2" charset="0"/>
              </a:rPr>
              <a:t>Buf_len</a:t>
            </a:r>
            <a:r>
              <a:rPr lang="en-US" altLang="zh-CN" dirty="0">
                <a:solidFill>
                  <a:srgbClr val="6600CC"/>
                </a:solidFill>
                <a:latin typeface="Microsoft YaHei UI" panose="020B0503020204020204" pitchFamily="34" charset="-122"/>
                <a:cs typeface="Microsoft Himalaya" panose="01010100010101010101" pitchFamily="2" charset="0"/>
              </a:rPr>
              <a:t>:</a:t>
            </a:r>
            <a:r>
              <a:rPr lang="zh-CN" altLang="en-US" dirty="0">
                <a:solidFill>
                  <a:srgbClr val="6600CC"/>
                </a:solidFill>
                <a:latin typeface="Microsoft YaHei UI" panose="020B0503020204020204" pitchFamily="34" charset="-122"/>
                <a:cs typeface="Microsoft Himalaya" panose="01010100010101010101" pitchFamily="2" charset="0"/>
              </a:rPr>
              <a:t>内存块大小，以字节为单位</a:t>
            </a:r>
          </a:p>
          <a:p>
            <a:pPr marL="1143000" lvl="2" indent="-457200">
              <a:lnSpc>
                <a:spcPct val="90000"/>
              </a:lnSpc>
              <a:buClr>
                <a:srgbClr val="FF0000"/>
              </a:buClr>
              <a:buFont typeface="Wingdings" panose="05000000000000000000" pitchFamily="2" charset="2"/>
              <a:buAutoNum type="circleNumDbPlain"/>
            </a:pPr>
            <a:r>
              <a:rPr lang="en-US" altLang="zh-CN" dirty="0">
                <a:solidFill>
                  <a:srgbClr val="6600CC"/>
                </a:solidFill>
                <a:latin typeface="Microsoft YaHei UI" panose="020B0503020204020204" pitchFamily="34" charset="-122"/>
                <a:cs typeface="Microsoft Himalaya" panose="01010100010101010101" pitchFamily="2" charset="0"/>
              </a:rPr>
              <a:t>flags:</a:t>
            </a:r>
            <a:r>
              <a:rPr lang="zh-CN" altLang="en-US" dirty="0">
                <a:solidFill>
                  <a:srgbClr val="6600CC"/>
                </a:solidFill>
                <a:latin typeface="Microsoft YaHei UI" panose="020B0503020204020204" pitchFamily="34" charset="-122"/>
                <a:cs typeface="Microsoft Himalaya" panose="01010100010101010101" pitchFamily="2" charset="0"/>
              </a:rPr>
              <a:t>一般为</a:t>
            </a:r>
            <a:r>
              <a:rPr lang="en-US" altLang="zh-CN" dirty="0">
                <a:solidFill>
                  <a:srgbClr val="6600CC"/>
                </a:solidFill>
                <a:latin typeface="Microsoft YaHei UI" panose="020B0503020204020204" pitchFamily="34" charset="-122"/>
                <a:cs typeface="Microsoft Himalaya" panose="01010100010101010101" pitchFamily="2" charset="0"/>
              </a:rPr>
              <a:t>0 </a:t>
            </a:r>
          </a:p>
          <a:p>
            <a:endParaRPr lang="zh-CN" altLang="en-US" dirty="0"/>
          </a:p>
        </p:txBody>
      </p:sp>
      <p:sp>
        <p:nvSpPr>
          <p:cNvPr id="4" name="矩形 3"/>
          <p:cNvSpPr/>
          <p:nvPr/>
        </p:nvSpPr>
        <p:spPr>
          <a:xfrm>
            <a:off x="721276" y="4985424"/>
            <a:ext cx="11194498" cy="954107"/>
          </a:xfrm>
          <a:prstGeom prst="rect">
            <a:avLst/>
          </a:prstGeom>
        </p:spPr>
        <p:txBody>
          <a:bodyPr wrap="square">
            <a:spAutoFit/>
          </a:bodyPr>
          <a:lstStyle/>
          <a:p>
            <a:r>
              <a:rPr lang="en-US" altLang="zh-CN" sz="2800" dirty="0" err="1">
                <a:solidFill>
                  <a:srgbClr val="C00000"/>
                </a:solidFill>
                <a:latin typeface="Arial Black" panose="020B0A04020102020204" pitchFamily="34" charset="0"/>
              </a:rPr>
              <a:t>int</a:t>
            </a:r>
            <a:r>
              <a:rPr lang="en-US" altLang="zh-CN" sz="2800" dirty="0">
                <a:solidFill>
                  <a:srgbClr val="C00000"/>
                </a:solidFill>
                <a:latin typeface="Arial Black" panose="020B0A04020102020204" pitchFamily="34" charset="0"/>
              </a:rPr>
              <a:t> </a:t>
            </a:r>
            <a:r>
              <a:rPr lang="en-US" altLang="zh-CN" sz="2800" dirty="0" err="1">
                <a:solidFill>
                  <a:srgbClr val="C00000"/>
                </a:solidFill>
                <a:latin typeface="Arial Black" panose="020B0A04020102020204" pitchFamily="34" charset="0"/>
              </a:rPr>
              <a:t>recv</a:t>
            </a:r>
            <a:r>
              <a:rPr lang="en-US" altLang="zh-CN" sz="2800" dirty="0">
                <a:solidFill>
                  <a:srgbClr val="C00000"/>
                </a:solidFill>
                <a:latin typeface="Arial Black" panose="020B0A04020102020204" pitchFamily="34" charset="0"/>
              </a:rPr>
              <a:t>(</a:t>
            </a:r>
            <a:r>
              <a:rPr lang="en-US" altLang="zh-CN" sz="2800" dirty="0" err="1">
                <a:solidFill>
                  <a:srgbClr val="C00000"/>
                </a:solidFill>
                <a:latin typeface="Arial Black" panose="020B0A04020102020204" pitchFamily="34" charset="0"/>
              </a:rPr>
              <a:t>int</a:t>
            </a:r>
            <a:r>
              <a:rPr lang="en-US" altLang="zh-CN" sz="2800" dirty="0">
                <a:solidFill>
                  <a:srgbClr val="C00000"/>
                </a:solidFill>
                <a:latin typeface="Arial Black" panose="020B0A04020102020204" pitchFamily="34" charset="0"/>
              </a:rPr>
              <a:t> </a:t>
            </a:r>
            <a:r>
              <a:rPr lang="en-US" altLang="zh-CN" sz="2800" dirty="0" err="1">
                <a:solidFill>
                  <a:srgbClr val="C00000"/>
                </a:solidFill>
                <a:latin typeface="Arial Black" panose="020B0A04020102020204" pitchFamily="34" charset="0"/>
              </a:rPr>
              <a:t>sockfd</a:t>
            </a:r>
            <a:r>
              <a:rPr lang="en-US" altLang="zh-CN" sz="2800" dirty="0">
                <a:solidFill>
                  <a:srgbClr val="C00000"/>
                </a:solidFill>
                <a:latin typeface="Arial Black" panose="020B0A04020102020204" pitchFamily="34" charset="0"/>
              </a:rPr>
              <a:t>, void *</a:t>
            </a:r>
            <a:r>
              <a:rPr lang="en-US" altLang="zh-CN" sz="2800" dirty="0" err="1">
                <a:solidFill>
                  <a:srgbClr val="C00000"/>
                </a:solidFill>
                <a:latin typeface="Arial Black" panose="020B0A04020102020204" pitchFamily="34" charset="0"/>
              </a:rPr>
              <a:t>buf</a:t>
            </a:r>
            <a:r>
              <a:rPr lang="en-US" altLang="zh-CN" sz="2800" dirty="0">
                <a:solidFill>
                  <a:srgbClr val="C00000"/>
                </a:solidFill>
                <a:latin typeface="Arial Black" panose="020B0A04020102020204" pitchFamily="34" charset="0"/>
              </a:rPr>
              <a:t>, </a:t>
            </a:r>
            <a:r>
              <a:rPr lang="en-US" altLang="zh-CN" sz="2800" dirty="0" err="1">
                <a:solidFill>
                  <a:srgbClr val="C00000"/>
                </a:solidFill>
                <a:latin typeface="Arial Black" panose="020B0A04020102020204" pitchFamily="34" charset="0"/>
              </a:rPr>
              <a:t>int</a:t>
            </a:r>
            <a:r>
              <a:rPr lang="en-US" altLang="zh-CN" sz="2800" dirty="0">
                <a:solidFill>
                  <a:srgbClr val="C00000"/>
                </a:solidFill>
                <a:latin typeface="Arial Black" panose="020B0A04020102020204" pitchFamily="34" charset="0"/>
              </a:rPr>
              <a:t> </a:t>
            </a:r>
            <a:r>
              <a:rPr lang="en-US" altLang="zh-CN" sz="2800" dirty="0" err="1">
                <a:solidFill>
                  <a:srgbClr val="C00000"/>
                </a:solidFill>
                <a:latin typeface="Arial Black" panose="020B0A04020102020204" pitchFamily="34" charset="0"/>
              </a:rPr>
              <a:t>buf_len,unsigned</a:t>
            </a:r>
            <a:r>
              <a:rPr lang="en-US" altLang="zh-CN" sz="2800" dirty="0">
                <a:solidFill>
                  <a:srgbClr val="C00000"/>
                </a:solidFill>
                <a:latin typeface="Arial Black" panose="020B0A04020102020204" pitchFamily="34" charset="0"/>
              </a:rPr>
              <a:t> </a:t>
            </a:r>
            <a:r>
              <a:rPr lang="en-US" altLang="zh-CN" sz="2800" dirty="0" err="1">
                <a:solidFill>
                  <a:srgbClr val="C00000"/>
                </a:solidFill>
                <a:latin typeface="Arial Black" panose="020B0A04020102020204" pitchFamily="34" charset="0"/>
              </a:rPr>
              <a:t>int</a:t>
            </a:r>
            <a:r>
              <a:rPr lang="en-US" altLang="zh-CN" sz="2800" dirty="0">
                <a:solidFill>
                  <a:srgbClr val="C00000"/>
                </a:solidFill>
                <a:latin typeface="Arial Black" panose="020B0A04020102020204" pitchFamily="34" charset="0"/>
              </a:rPr>
              <a:t> flags); </a:t>
            </a:r>
          </a:p>
        </p:txBody>
      </p:sp>
    </p:spTree>
    <p:extLst>
      <p:ext uri="{BB962C8B-B14F-4D97-AF65-F5344CB8AC3E}">
        <p14:creationId xmlns:p14="http://schemas.microsoft.com/office/powerpoint/2010/main" val="199566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295400" y="402336"/>
            <a:ext cx="9601200" cy="743919"/>
          </a:xfrm>
        </p:spPr>
        <p:txBody>
          <a:bodyPr/>
          <a:lstStyle/>
          <a:p>
            <a:r>
              <a:rPr lang="en-US" altLang="zh-CN" dirty="0"/>
              <a:t>Socket</a:t>
            </a:r>
            <a:r>
              <a:rPr lang="zh-CN" altLang="en-US" dirty="0"/>
              <a:t>核心函数</a:t>
            </a:r>
            <a:r>
              <a:rPr lang="en-US" altLang="zh-CN" dirty="0"/>
              <a:t>- </a:t>
            </a:r>
            <a:r>
              <a:rPr lang="en-US" altLang="zh-CN" dirty="0" err="1"/>
              <a:t>recvfrom</a:t>
            </a:r>
            <a:r>
              <a:rPr lang="en-US" altLang="zh-CN" dirty="0"/>
              <a:t>()</a:t>
            </a:r>
            <a:endParaRPr lang="zh-CN" altLang="en-US" dirty="0"/>
          </a:p>
        </p:txBody>
      </p:sp>
      <p:sp>
        <p:nvSpPr>
          <p:cNvPr id="3" name="内容占位符 2"/>
          <p:cNvSpPr>
            <a:spLocks noGrp="1"/>
          </p:cNvSpPr>
          <p:nvPr>
            <p:ph idx="4294967295"/>
          </p:nvPr>
        </p:nvSpPr>
        <p:spPr>
          <a:xfrm>
            <a:off x="1295399" y="1393370"/>
            <a:ext cx="10620375" cy="5464629"/>
          </a:xfrm>
        </p:spPr>
        <p:txBody>
          <a:bodyPr>
            <a:normAutofit/>
          </a:bodyPr>
          <a:lstStyle/>
          <a:p>
            <a:pPr marL="533400" indent="-533400">
              <a:lnSpc>
                <a:spcPct val="90000"/>
              </a:lnSpc>
              <a:buFont typeface="Arial" panose="020B0604020202020204" pitchFamily="34" charset="0"/>
              <a:buChar char="•"/>
            </a:pPr>
            <a:r>
              <a:rPr lang="zh-CN" altLang="en-US" sz="3200" dirty="0">
                <a:latin typeface="Microsoft YaHei UI" panose="020B0503020204020204" pitchFamily="34" charset="-122"/>
                <a:cs typeface="Microsoft Himalaya" panose="01010100010101010101" pitchFamily="2" charset="0"/>
              </a:rPr>
              <a:t>功能：</a:t>
            </a:r>
          </a:p>
          <a:p>
            <a:pPr marL="1143000" lvl="2" indent="-457200">
              <a:lnSpc>
                <a:spcPct val="80000"/>
              </a:lnSpc>
              <a:buClr>
                <a:srgbClr val="FF0000"/>
              </a:buClr>
              <a:buFont typeface="Wingdings" panose="05000000000000000000" pitchFamily="2" charset="2"/>
              <a:buAutoNum type="circleNumDbPlain"/>
            </a:pPr>
            <a:r>
              <a:rPr lang="zh-CN" altLang="en-US" dirty="0">
                <a:solidFill>
                  <a:srgbClr val="6600CC"/>
                </a:solidFill>
                <a:latin typeface="Microsoft YaHei UI" panose="020B0503020204020204" pitchFamily="34" charset="-122"/>
                <a:cs typeface="Microsoft Himalaya" panose="01010100010101010101" pitchFamily="2" charset="0"/>
              </a:rPr>
              <a:t>从</a:t>
            </a:r>
            <a:r>
              <a:rPr lang="en-US" altLang="zh-CN" dirty="0">
                <a:solidFill>
                  <a:srgbClr val="6600CC"/>
                </a:solidFill>
                <a:latin typeface="Microsoft YaHei UI" panose="020B0503020204020204" pitchFamily="34" charset="-122"/>
                <a:cs typeface="Microsoft Himalaya" panose="01010100010101010101" pitchFamily="2" charset="0"/>
              </a:rPr>
              <a:t>UDP</a:t>
            </a:r>
            <a:r>
              <a:rPr lang="zh-CN" altLang="en-US" dirty="0">
                <a:solidFill>
                  <a:srgbClr val="6600CC"/>
                </a:solidFill>
                <a:latin typeface="Microsoft YaHei UI" panose="020B0503020204020204" pitchFamily="34" charset="-122"/>
                <a:cs typeface="Microsoft Himalaya" panose="01010100010101010101" pitchFamily="2" charset="0"/>
              </a:rPr>
              <a:t>接收数据，返回实际接收的字节数，失败返回－</a:t>
            </a:r>
            <a:r>
              <a:rPr lang="en-US" altLang="zh-CN" dirty="0">
                <a:solidFill>
                  <a:srgbClr val="6600CC"/>
                </a:solidFill>
                <a:latin typeface="Microsoft YaHei UI" panose="020B0503020204020204" pitchFamily="34" charset="-122"/>
                <a:cs typeface="Microsoft Himalaya" panose="01010100010101010101" pitchFamily="2" charset="0"/>
              </a:rPr>
              <a:t>1</a:t>
            </a:r>
          </a:p>
          <a:p>
            <a:pPr marL="533400" indent="-533400">
              <a:lnSpc>
                <a:spcPct val="90000"/>
              </a:lnSpc>
              <a:buFont typeface="Arial" panose="020B0604020202020204" pitchFamily="34" charset="0"/>
              <a:buChar char="•"/>
            </a:pPr>
            <a:r>
              <a:rPr lang="zh-CN" altLang="en-US" sz="3200" dirty="0">
                <a:latin typeface="Microsoft YaHei UI" panose="020B0503020204020204" pitchFamily="34" charset="-122"/>
                <a:cs typeface="Microsoft Himalaya" panose="01010100010101010101" pitchFamily="2" charset="0"/>
              </a:rPr>
              <a:t>参数：</a:t>
            </a:r>
          </a:p>
          <a:p>
            <a:pPr marL="1143000" lvl="2" indent="-457200">
              <a:lnSpc>
                <a:spcPct val="90000"/>
              </a:lnSpc>
              <a:buClr>
                <a:srgbClr val="FF0000"/>
              </a:buClr>
              <a:buFont typeface="Wingdings" panose="05000000000000000000" pitchFamily="2" charset="2"/>
              <a:buAutoNum type="circleNumDbPlain"/>
            </a:pPr>
            <a:r>
              <a:rPr lang="en-US" altLang="zh-CN" dirty="0" err="1">
                <a:solidFill>
                  <a:srgbClr val="6600CC"/>
                </a:solidFill>
                <a:latin typeface="Microsoft YaHei UI" panose="020B0503020204020204" pitchFamily="34" charset="-122"/>
                <a:cs typeface="Microsoft Himalaya" panose="01010100010101010101" pitchFamily="2" charset="0"/>
              </a:rPr>
              <a:t>Sockfd</a:t>
            </a:r>
            <a:r>
              <a:rPr lang="en-US" altLang="zh-CN" dirty="0">
                <a:solidFill>
                  <a:srgbClr val="6600CC"/>
                </a:solidFill>
                <a:latin typeface="Microsoft YaHei UI" panose="020B0503020204020204" pitchFamily="34" charset="-122"/>
                <a:cs typeface="Microsoft Himalaya" panose="01010100010101010101" pitchFamily="2" charset="0"/>
              </a:rPr>
              <a:t>:</a:t>
            </a:r>
            <a:r>
              <a:rPr lang="zh-CN" altLang="en-US" dirty="0">
                <a:solidFill>
                  <a:srgbClr val="6600CC"/>
                </a:solidFill>
                <a:latin typeface="Microsoft YaHei UI" panose="020B0503020204020204" pitchFamily="34" charset="-122"/>
                <a:cs typeface="Microsoft Himalaya" panose="01010100010101010101" pitchFamily="2" charset="0"/>
              </a:rPr>
              <a:t>套接字描述符</a:t>
            </a:r>
          </a:p>
          <a:p>
            <a:pPr marL="1143000" lvl="2" indent="-457200">
              <a:lnSpc>
                <a:spcPct val="90000"/>
              </a:lnSpc>
              <a:buClr>
                <a:srgbClr val="FF0000"/>
              </a:buClr>
              <a:buFont typeface="Wingdings" panose="05000000000000000000" pitchFamily="2" charset="2"/>
              <a:buAutoNum type="circleNumDbPlain"/>
            </a:pPr>
            <a:r>
              <a:rPr lang="en-US" altLang="zh-CN" dirty="0" err="1">
                <a:solidFill>
                  <a:srgbClr val="6600CC"/>
                </a:solidFill>
                <a:latin typeface="Microsoft YaHei UI" panose="020B0503020204020204" pitchFamily="34" charset="-122"/>
                <a:cs typeface="Microsoft Himalaya" panose="01010100010101010101" pitchFamily="2" charset="0"/>
              </a:rPr>
              <a:t>buf</a:t>
            </a:r>
            <a:r>
              <a:rPr lang="en-US" altLang="zh-CN" dirty="0">
                <a:solidFill>
                  <a:srgbClr val="6600CC"/>
                </a:solidFill>
                <a:latin typeface="Microsoft YaHei UI" panose="020B0503020204020204" pitchFamily="34" charset="-122"/>
                <a:cs typeface="Microsoft Himalaya" panose="01010100010101010101" pitchFamily="2" charset="0"/>
              </a:rPr>
              <a:t>:</a:t>
            </a:r>
            <a:r>
              <a:rPr lang="zh-CN" altLang="en-US" dirty="0">
                <a:solidFill>
                  <a:srgbClr val="6600CC"/>
                </a:solidFill>
                <a:latin typeface="Microsoft YaHei UI" panose="020B0503020204020204" pitchFamily="34" charset="-122"/>
                <a:cs typeface="Microsoft Himalaya" panose="01010100010101010101" pitchFamily="2" charset="0"/>
              </a:rPr>
              <a:t>指向内存块的指针</a:t>
            </a:r>
          </a:p>
          <a:p>
            <a:pPr marL="1143000" lvl="2" indent="-457200">
              <a:lnSpc>
                <a:spcPct val="90000"/>
              </a:lnSpc>
              <a:buClr>
                <a:srgbClr val="FF0000"/>
              </a:buClr>
              <a:buFont typeface="Wingdings" panose="05000000000000000000" pitchFamily="2" charset="2"/>
              <a:buAutoNum type="circleNumDbPlain"/>
            </a:pPr>
            <a:r>
              <a:rPr lang="en-US" altLang="zh-CN" dirty="0" err="1">
                <a:solidFill>
                  <a:srgbClr val="6600CC"/>
                </a:solidFill>
                <a:latin typeface="Microsoft YaHei UI" panose="020B0503020204020204" pitchFamily="34" charset="-122"/>
                <a:cs typeface="Microsoft Himalaya" panose="01010100010101010101" pitchFamily="2" charset="0"/>
              </a:rPr>
              <a:t>buf_len</a:t>
            </a:r>
            <a:r>
              <a:rPr lang="en-US" altLang="zh-CN" dirty="0">
                <a:solidFill>
                  <a:srgbClr val="6600CC"/>
                </a:solidFill>
                <a:latin typeface="Microsoft YaHei UI" panose="020B0503020204020204" pitchFamily="34" charset="-122"/>
                <a:cs typeface="Microsoft Himalaya" panose="01010100010101010101" pitchFamily="2" charset="0"/>
              </a:rPr>
              <a:t>:</a:t>
            </a:r>
            <a:r>
              <a:rPr lang="zh-CN" altLang="en-US" dirty="0">
                <a:solidFill>
                  <a:srgbClr val="6600CC"/>
                </a:solidFill>
                <a:latin typeface="Microsoft YaHei UI" panose="020B0503020204020204" pitchFamily="34" charset="-122"/>
                <a:cs typeface="Microsoft Himalaya" panose="01010100010101010101" pitchFamily="2" charset="0"/>
              </a:rPr>
              <a:t>内存块大小，以字节为单位</a:t>
            </a:r>
          </a:p>
          <a:p>
            <a:pPr marL="1143000" lvl="2" indent="-457200">
              <a:lnSpc>
                <a:spcPct val="90000"/>
              </a:lnSpc>
              <a:buClr>
                <a:srgbClr val="FF0000"/>
              </a:buClr>
              <a:buFont typeface="Wingdings" panose="05000000000000000000" pitchFamily="2" charset="2"/>
              <a:buAutoNum type="circleNumDbPlain"/>
            </a:pPr>
            <a:r>
              <a:rPr lang="en-US" altLang="zh-CN" dirty="0">
                <a:solidFill>
                  <a:srgbClr val="6600CC"/>
                </a:solidFill>
                <a:latin typeface="Microsoft YaHei UI" panose="020B0503020204020204" pitchFamily="34" charset="-122"/>
                <a:cs typeface="Microsoft Himalaya" panose="01010100010101010101" pitchFamily="2" charset="0"/>
              </a:rPr>
              <a:t>flags:</a:t>
            </a:r>
            <a:r>
              <a:rPr lang="zh-CN" altLang="en-US" dirty="0">
                <a:solidFill>
                  <a:srgbClr val="6600CC"/>
                </a:solidFill>
                <a:latin typeface="Microsoft YaHei UI" panose="020B0503020204020204" pitchFamily="34" charset="-122"/>
                <a:cs typeface="Microsoft Himalaya" panose="01010100010101010101" pitchFamily="2" charset="0"/>
              </a:rPr>
              <a:t>一般为</a:t>
            </a:r>
            <a:r>
              <a:rPr lang="en-US" altLang="zh-CN" dirty="0">
                <a:solidFill>
                  <a:srgbClr val="6600CC"/>
                </a:solidFill>
                <a:latin typeface="Microsoft YaHei UI" panose="020B0503020204020204" pitchFamily="34" charset="-122"/>
                <a:cs typeface="Microsoft Himalaya" panose="01010100010101010101" pitchFamily="2" charset="0"/>
              </a:rPr>
              <a:t>0</a:t>
            </a:r>
          </a:p>
          <a:p>
            <a:pPr marL="1143000" lvl="2" indent="-457200">
              <a:lnSpc>
                <a:spcPct val="90000"/>
              </a:lnSpc>
              <a:buClr>
                <a:srgbClr val="FF0000"/>
              </a:buClr>
              <a:buFont typeface="Wingdings" panose="05000000000000000000" pitchFamily="2" charset="2"/>
              <a:buAutoNum type="circleNumDbPlain"/>
            </a:pPr>
            <a:r>
              <a:rPr lang="en-US" altLang="zh-CN" dirty="0">
                <a:solidFill>
                  <a:srgbClr val="6600CC"/>
                </a:solidFill>
                <a:latin typeface="Microsoft YaHei UI" panose="020B0503020204020204" pitchFamily="34" charset="-122"/>
                <a:cs typeface="Microsoft Himalaya" panose="01010100010101010101" pitchFamily="2" charset="0"/>
              </a:rPr>
              <a:t>from:</a:t>
            </a:r>
            <a:r>
              <a:rPr lang="zh-CN" altLang="en-US" dirty="0">
                <a:solidFill>
                  <a:srgbClr val="6600CC"/>
                </a:solidFill>
                <a:latin typeface="Microsoft YaHei UI" panose="020B0503020204020204" pitchFamily="34" charset="-122"/>
                <a:cs typeface="Microsoft Himalaya" panose="01010100010101010101" pitchFamily="2" charset="0"/>
              </a:rPr>
              <a:t>远端的地址，</a:t>
            </a:r>
            <a:r>
              <a:rPr lang="en-US" altLang="zh-CN" dirty="0">
                <a:solidFill>
                  <a:srgbClr val="6600CC"/>
                </a:solidFill>
                <a:latin typeface="Microsoft YaHei UI" panose="020B0503020204020204" pitchFamily="34" charset="-122"/>
                <a:cs typeface="Microsoft Himalaya" panose="01010100010101010101" pitchFamily="2" charset="0"/>
              </a:rPr>
              <a:t>IP</a:t>
            </a:r>
            <a:r>
              <a:rPr lang="zh-CN" altLang="en-US" dirty="0">
                <a:solidFill>
                  <a:srgbClr val="6600CC"/>
                </a:solidFill>
                <a:latin typeface="Microsoft YaHei UI" panose="020B0503020204020204" pitchFamily="34" charset="-122"/>
                <a:cs typeface="Microsoft Himalaya" panose="01010100010101010101" pitchFamily="2" charset="0"/>
              </a:rPr>
              <a:t>地址和端口号</a:t>
            </a:r>
          </a:p>
          <a:p>
            <a:pPr marL="1143000" lvl="2" indent="-457200">
              <a:lnSpc>
                <a:spcPct val="90000"/>
              </a:lnSpc>
              <a:buClr>
                <a:srgbClr val="FF0000"/>
              </a:buClr>
              <a:buFont typeface="Wingdings" panose="05000000000000000000" pitchFamily="2" charset="2"/>
              <a:buAutoNum type="circleNumDbPlain"/>
            </a:pPr>
            <a:r>
              <a:rPr lang="en-US" altLang="zh-CN" dirty="0" err="1">
                <a:solidFill>
                  <a:srgbClr val="6600CC"/>
                </a:solidFill>
                <a:latin typeface="Microsoft YaHei UI" panose="020B0503020204020204" pitchFamily="34" charset="-122"/>
                <a:cs typeface="Microsoft Himalaya" panose="01010100010101010101" pitchFamily="2" charset="0"/>
              </a:rPr>
              <a:t>fromlen</a:t>
            </a:r>
            <a:r>
              <a:rPr lang="en-US" altLang="zh-CN" dirty="0">
                <a:solidFill>
                  <a:srgbClr val="6600CC"/>
                </a:solidFill>
                <a:latin typeface="Microsoft YaHei UI" panose="020B0503020204020204" pitchFamily="34" charset="-122"/>
                <a:cs typeface="Microsoft Himalaya" panose="01010100010101010101" pitchFamily="2" charset="0"/>
              </a:rPr>
              <a:t>:</a:t>
            </a:r>
            <a:r>
              <a:rPr lang="zh-CN" altLang="en-US" dirty="0">
                <a:solidFill>
                  <a:srgbClr val="6600CC"/>
                </a:solidFill>
                <a:latin typeface="Microsoft YaHei UI" panose="020B0503020204020204" pitchFamily="34" charset="-122"/>
                <a:cs typeface="Microsoft Himalaya" panose="01010100010101010101" pitchFamily="2" charset="0"/>
              </a:rPr>
              <a:t>远端地址长度</a:t>
            </a:r>
            <a:endParaRPr lang="en-US" altLang="zh-CN" dirty="0">
              <a:solidFill>
                <a:srgbClr val="6600CC"/>
              </a:solidFill>
              <a:latin typeface="Microsoft YaHei UI" panose="020B0503020204020204" pitchFamily="34" charset="-122"/>
              <a:cs typeface="Microsoft Himalaya" panose="01010100010101010101" pitchFamily="2" charset="0"/>
            </a:endParaRPr>
          </a:p>
          <a:p>
            <a:endParaRPr lang="zh-CN" altLang="en-US" dirty="0"/>
          </a:p>
        </p:txBody>
      </p:sp>
      <p:sp>
        <p:nvSpPr>
          <p:cNvPr id="4" name="矩形 3"/>
          <p:cNvSpPr/>
          <p:nvPr/>
        </p:nvSpPr>
        <p:spPr>
          <a:xfrm>
            <a:off x="686636" y="5192692"/>
            <a:ext cx="10818727" cy="954107"/>
          </a:xfrm>
          <a:prstGeom prst="rect">
            <a:avLst/>
          </a:prstGeom>
        </p:spPr>
        <p:txBody>
          <a:bodyPr wrap="square">
            <a:spAutoFit/>
          </a:bodyPr>
          <a:lstStyle/>
          <a:p>
            <a:r>
              <a:rPr lang="en-US" altLang="zh-CN" sz="2800" dirty="0" err="1">
                <a:solidFill>
                  <a:srgbClr val="C00000"/>
                </a:solidFill>
                <a:latin typeface="Arial Black" panose="020B0A04020102020204" pitchFamily="34" charset="0"/>
              </a:rPr>
              <a:t>int</a:t>
            </a:r>
            <a:r>
              <a:rPr lang="en-US" altLang="zh-CN" sz="2800" dirty="0">
                <a:solidFill>
                  <a:srgbClr val="C00000"/>
                </a:solidFill>
                <a:latin typeface="Arial Black" panose="020B0A04020102020204" pitchFamily="34" charset="0"/>
              </a:rPr>
              <a:t> </a:t>
            </a:r>
            <a:r>
              <a:rPr lang="en-US" altLang="zh-CN" sz="2800" dirty="0" err="1">
                <a:solidFill>
                  <a:srgbClr val="C00000"/>
                </a:solidFill>
                <a:latin typeface="Arial Black" panose="020B0A04020102020204" pitchFamily="34" charset="0"/>
              </a:rPr>
              <a:t>recvfrom</a:t>
            </a:r>
            <a:r>
              <a:rPr lang="en-US" altLang="zh-CN" sz="2800" dirty="0">
                <a:solidFill>
                  <a:srgbClr val="C00000"/>
                </a:solidFill>
                <a:latin typeface="Arial Black" panose="020B0A04020102020204" pitchFamily="34" charset="0"/>
              </a:rPr>
              <a:t>(</a:t>
            </a:r>
            <a:r>
              <a:rPr lang="en-US" altLang="zh-CN" sz="2800" dirty="0" err="1">
                <a:solidFill>
                  <a:srgbClr val="C00000"/>
                </a:solidFill>
                <a:latin typeface="Arial Black" panose="020B0A04020102020204" pitchFamily="34" charset="0"/>
              </a:rPr>
              <a:t>int</a:t>
            </a:r>
            <a:r>
              <a:rPr lang="en-US" altLang="zh-CN" sz="2800" dirty="0">
                <a:solidFill>
                  <a:srgbClr val="C00000"/>
                </a:solidFill>
                <a:latin typeface="Arial Black" panose="020B0A04020102020204" pitchFamily="34" charset="0"/>
              </a:rPr>
              <a:t> </a:t>
            </a:r>
            <a:r>
              <a:rPr lang="en-US" altLang="zh-CN" sz="2800" dirty="0" err="1">
                <a:solidFill>
                  <a:srgbClr val="C00000"/>
                </a:solidFill>
                <a:latin typeface="Arial Black" panose="020B0A04020102020204" pitchFamily="34" charset="0"/>
              </a:rPr>
              <a:t>sockfd</a:t>
            </a:r>
            <a:r>
              <a:rPr lang="en-US" altLang="zh-CN" sz="2800" dirty="0">
                <a:solidFill>
                  <a:srgbClr val="C00000"/>
                </a:solidFill>
                <a:latin typeface="Arial Black" panose="020B0A04020102020204" pitchFamily="34" charset="0"/>
              </a:rPr>
              <a:t>, void *</a:t>
            </a:r>
            <a:r>
              <a:rPr lang="en-US" altLang="zh-CN" sz="2800" dirty="0" err="1">
                <a:solidFill>
                  <a:srgbClr val="C00000"/>
                </a:solidFill>
                <a:latin typeface="Arial Black" panose="020B0A04020102020204" pitchFamily="34" charset="0"/>
              </a:rPr>
              <a:t>buf</a:t>
            </a:r>
            <a:r>
              <a:rPr lang="en-US" altLang="zh-CN" sz="2800" dirty="0">
                <a:solidFill>
                  <a:srgbClr val="C00000"/>
                </a:solidFill>
                <a:latin typeface="Arial Black" panose="020B0A04020102020204" pitchFamily="34" charset="0"/>
              </a:rPr>
              <a:t>, </a:t>
            </a:r>
            <a:r>
              <a:rPr lang="en-US" altLang="zh-CN" sz="2800" dirty="0" err="1">
                <a:solidFill>
                  <a:srgbClr val="C00000"/>
                </a:solidFill>
                <a:latin typeface="Arial Black" panose="020B0A04020102020204" pitchFamily="34" charset="0"/>
              </a:rPr>
              <a:t>int</a:t>
            </a:r>
            <a:r>
              <a:rPr lang="en-US" altLang="zh-CN" sz="2800" dirty="0">
                <a:solidFill>
                  <a:srgbClr val="C00000"/>
                </a:solidFill>
                <a:latin typeface="Arial Black" panose="020B0A04020102020204" pitchFamily="34" charset="0"/>
              </a:rPr>
              <a:t> </a:t>
            </a:r>
            <a:r>
              <a:rPr lang="en-US" altLang="zh-CN" sz="2800" dirty="0" err="1">
                <a:solidFill>
                  <a:srgbClr val="C00000"/>
                </a:solidFill>
                <a:latin typeface="Arial Black" panose="020B0A04020102020204" pitchFamily="34" charset="0"/>
              </a:rPr>
              <a:t>buf_len</a:t>
            </a:r>
            <a:r>
              <a:rPr lang="en-US" altLang="zh-CN" sz="2800" dirty="0">
                <a:solidFill>
                  <a:srgbClr val="C00000"/>
                </a:solidFill>
                <a:latin typeface="Arial Black" panose="020B0A04020102020204" pitchFamily="34" charset="0"/>
              </a:rPr>
              <a:t>, unsigned </a:t>
            </a:r>
            <a:r>
              <a:rPr lang="en-US" altLang="zh-CN" sz="2800" dirty="0" err="1">
                <a:solidFill>
                  <a:srgbClr val="C00000"/>
                </a:solidFill>
                <a:latin typeface="Arial Black" panose="020B0A04020102020204" pitchFamily="34" charset="0"/>
              </a:rPr>
              <a:t>int</a:t>
            </a:r>
            <a:r>
              <a:rPr lang="en-US" altLang="zh-CN" sz="2800" dirty="0">
                <a:solidFill>
                  <a:srgbClr val="C00000"/>
                </a:solidFill>
                <a:latin typeface="Arial Black" panose="020B0A04020102020204" pitchFamily="34" charset="0"/>
              </a:rPr>
              <a:t> flags, </a:t>
            </a:r>
            <a:r>
              <a:rPr lang="en-US" altLang="zh-CN" sz="2800" dirty="0" err="1">
                <a:solidFill>
                  <a:srgbClr val="C00000"/>
                </a:solidFill>
                <a:latin typeface="Arial Black" panose="020B0A04020102020204" pitchFamily="34" charset="0"/>
              </a:rPr>
              <a:t>struct</a:t>
            </a:r>
            <a:r>
              <a:rPr lang="en-US" altLang="zh-CN" sz="2800" dirty="0">
                <a:solidFill>
                  <a:srgbClr val="C00000"/>
                </a:solidFill>
                <a:latin typeface="Arial Black" panose="020B0A04020102020204" pitchFamily="34" charset="0"/>
              </a:rPr>
              <a:t> </a:t>
            </a:r>
            <a:r>
              <a:rPr lang="en-US" altLang="zh-CN" sz="2800" dirty="0" err="1">
                <a:solidFill>
                  <a:srgbClr val="C00000"/>
                </a:solidFill>
                <a:latin typeface="Arial Black" panose="020B0A04020102020204" pitchFamily="34" charset="0"/>
              </a:rPr>
              <a:t>sockaddr</a:t>
            </a:r>
            <a:r>
              <a:rPr lang="en-US" altLang="zh-CN" sz="2800" dirty="0">
                <a:solidFill>
                  <a:srgbClr val="C00000"/>
                </a:solidFill>
                <a:latin typeface="Arial Black" panose="020B0A04020102020204" pitchFamily="34" charset="0"/>
              </a:rPr>
              <a:t> *from, </a:t>
            </a:r>
            <a:r>
              <a:rPr lang="en-US" altLang="zh-CN" sz="2800" dirty="0" err="1">
                <a:solidFill>
                  <a:srgbClr val="C00000"/>
                </a:solidFill>
                <a:latin typeface="Arial Black" panose="020B0A04020102020204" pitchFamily="34" charset="0"/>
              </a:rPr>
              <a:t>int</a:t>
            </a:r>
            <a:r>
              <a:rPr lang="en-US" altLang="zh-CN" sz="2800" dirty="0">
                <a:solidFill>
                  <a:srgbClr val="C00000"/>
                </a:solidFill>
                <a:latin typeface="Arial Black" panose="020B0A04020102020204" pitchFamily="34" charset="0"/>
              </a:rPr>
              <a:t> </a:t>
            </a:r>
            <a:r>
              <a:rPr lang="en-US" altLang="zh-CN" sz="2800" dirty="0" err="1">
                <a:solidFill>
                  <a:srgbClr val="C00000"/>
                </a:solidFill>
                <a:latin typeface="Arial Black" panose="020B0A04020102020204" pitchFamily="34" charset="0"/>
              </a:rPr>
              <a:t>fromlen</a:t>
            </a:r>
            <a:r>
              <a:rPr lang="en-US" altLang="zh-CN" sz="2800" dirty="0">
                <a:solidFill>
                  <a:srgbClr val="C00000"/>
                </a:solidFill>
                <a:latin typeface="Arial Black" panose="020B0A04020102020204" pitchFamily="34" charset="0"/>
              </a:rPr>
              <a:t>)</a:t>
            </a:r>
          </a:p>
        </p:txBody>
      </p:sp>
    </p:spTree>
    <p:extLst>
      <p:ext uri="{BB962C8B-B14F-4D97-AF65-F5344CB8AC3E}">
        <p14:creationId xmlns:p14="http://schemas.microsoft.com/office/powerpoint/2010/main" val="205050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295400" y="402336"/>
            <a:ext cx="9601200" cy="743919"/>
          </a:xfrm>
        </p:spPr>
        <p:txBody>
          <a:bodyPr/>
          <a:lstStyle/>
          <a:p>
            <a:r>
              <a:rPr lang="en-US" altLang="zh-CN" dirty="0"/>
              <a:t>Socket</a:t>
            </a:r>
            <a:r>
              <a:rPr lang="zh-CN" altLang="en-US" dirty="0"/>
              <a:t>核心函数</a:t>
            </a:r>
            <a:r>
              <a:rPr lang="en-US" altLang="zh-CN"/>
              <a:t>-close()</a:t>
            </a:r>
            <a:endParaRPr lang="zh-CN" altLang="en-US" dirty="0"/>
          </a:p>
        </p:txBody>
      </p:sp>
      <p:sp>
        <p:nvSpPr>
          <p:cNvPr id="3" name="内容占位符 2"/>
          <p:cNvSpPr>
            <a:spLocks noGrp="1"/>
          </p:cNvSpPr>
          <p:nvPr>
            <p:ph idx="4294967295"/>
          </p:nvPr>
        </p:nvSpPr>
        <p:spPr>
          <a:xfrm>
            <a:off x="1295400" y="1393371"/>
            <a:ext cx="9601200" cy="4550229"/>
          </a:xfrm>
        </p:spPr>
        <p:txBody>
          <a:bodyPr/>
          <a:lstStyle/>
          <a:p>
            <a:r>
              <a:rPr lang="zh-CN" altLang="en-US" sz="3200" dirty="0"/>
              <a:t>功能：</a:t>
            </a:r>
          </a:p>
          <a:p>
            <a:pPr marL="1143000" lvl="2" indent="-457200">
              <a:buClr>
                <a:srgbClr val="FF0000"/>
              </a:buClr>
              <a:buFont typeface="Wingdings" panose="05000000000000000000" pitchFamily="2" charset="2"/>
              <a:buAutoNum type="circleNumDbPlain"/>
            </a:pPr>
            <a:r>
              <a:rPr lang="zh-CN" altLang="en-US" dirty="0">
                <a:solidFill>
                  <a:srgbClr val="6600CC"/>
                </a:solidFill>
              </a:rPr>
              <a:t>关闭</a:t>
            </a:r>
            <a:r>
              <a:rPr lang="en-US" altLang="zh-CN" dirty="0">
                <a:solidFill>
                  <a:srgbClr val="6600CC"/>
                </a:solidFill>
              </a:rPr>
              <a:t>socket</a:t>
            </a:r>
            <a:r>
              <a:rPr lang="zh-CN" altLang="en-US" dirty="0">
                <a:solidFill>
                  <a:srgbClr val="6600CC"/>
                </a:solidFill>
              </a:rPr>
              <a:t>，实际上是关闭文件描述符</a:t>
            </a:r>
            <a:endParaRPr lang="en-US" altLang="zh-CN" dirty="0">
              <a:solidFill>
                <a:srgbClr val="6600CC"/>
              </a:solidFill>
            </a:endParaRPr>
          </a:p>
          <a:p>
            <a:pPr marL="1143000" lvl="2" indent="-457200">
              <a:buClr>
                <a:srgbClr val="FF0000"/>
              </a:buClr>
              <a:buFont typeface="Wingdings" panose="05000000000000000000" pitchFamily="2" charset="2"/>
              <a:buAutoNum type="circleNumDbPlain"/>
            </a:pPr>
            <a:r>
              <a:rPr lang="zh-CN" altLang="en-US" dirty="0">
                <a:solidFill>
                  <a:srgbClr val="6600CC"/>
                </a:solidFill>
              </a:rPr>
              <a:t>如果只有一个进程使用，立即终止连接并撤销该套接字，如果多个进程共享该套接字，将引用数减一，如果引用数降到零，则撤销它。</a:t>
            </a:r>
          </a:p>
          <a:p>
            <a:r>
              <a:rPr lang="zh-CN" altLang="en-US" sz="3200" dirty="0"/>
              <a:t>参数：</a:t>
            </a:r>
          </a:p>
          <a:p>
            <a:pPr marL="1143000" lvl="2" indent="-457200">
              <a:buClr>
                <a:srgbClr val="FF0000"/>
              </a:buClr>
              <a:buFont typeface="Wingdings" panose="05000000000000000000" pitchFamily="2" charset="2"/>
              <a:buAutoNum type="circleNumDbPlain"/>
            </a:pPr>
            <a:r>
              <a:rPr lang="en-US" altLang="zh-CN" dirty="0" err="1">
                <a:solidFill>
                  <a:srgbClr val="6600CC"/>
                </a:solidFill>
              </a:rPr>
              <a:t>Sockfd</a:t>
            </a:r>
            <a:r>
              <a:rPr lang="en-US" altLang="zh-CN" dirty="0">
                <a:solidFill>
                  <a:srgbClr val="6600CC"/>
                </a:solidFill>
              </a:rPr>
              <a:t>:</a:t>
            </a:r>
            <a:r>
              <a:rPr lang="zh-CN" altLang="en-US" dirty="0">
                <a:solidFill>
                  <a:srgbClr val="6600CC"/>
                </a:solidFill>
              </a:rPr>
              <a:t>套接字描述符</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988" y="4257021"/>
            <a:ext cx="9144000" cy="131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640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03</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749924" y="1262744"/>
            <a:ext cx="6234399" cy="2985433"/>
          </a:xfrm>
          <a:prstGeom prst="rect">
            <a:avLst/>
          </a:prstGeom>
          <a:noFill/>
        </p:spPr>
        <p:txBody>
          <a:bodyPr wrap="none" rtlCol="0">
            <a:spAutoFit/>
          </a:bodyPr>
          <a:lstStyle/>
          <a:p>
            <a:r>
              <a:rPr lang="zh-CN" altLang="en-US" sz="4400" b="1" dirty="0">
                <a:solidFill>
                  <a:srgbClr val="575757"/>
                </a:solidFill>
                <a:cs typeface="+mn-ea"/>
                <a:sym typeface="+mn-lt"/>
              </a:rPr>
              <a:t>客户端</a:t>
            </a:r>
            <a:r>
              <a:rPr lang="en-US" altLang="zh-CN" sz="4400" b="1" dirty="0">
                <a:solidFill>
                  <a:srgbClr val="575757"/>
                </a:solidFill>
                <a:cs typeface="+mn-ea"/>
                <a:sym typeface="+mn-lt"/>
              </a:rPr>
              <a:t>&amp;</a:t>
            </a:r>
            <a:r>
              <a:rPr lang="zh-CN" altLang="en-US" sz="4400" b="1" dirty="0">
                <a:solidFill>
                  <a:srgbClr val="575757"/>
                </a:solidFill>
                <a:cs typeface="+mn-ea"/>
                <a:sym typeface="+mn-lt"/>
              </a:rPr>
              <a:t>服务器程序设计</a:t>
            </a:r>
            <a:br>
              <a:rPr lang="zh-CN" altLang="en-US" sz="4400" b="1" dirty="0">
                <a:solidFill>
                  <a:srgbClr val="575757"/>
                </a:solidFill>
                <a:cs typeface="+mn-ea"/>
                <a:sym typeface="+mn-lt"/>
              </a:rPr>
            </a:br>
            <a:r>
              <a:rPr lang="zh-CN" altLang="en-US" sz="4400" b="1" dirty="0">
                <a:solidFill>
                  <a:srgbClr val="575757"/>
                </a:solidFill>
                <a:cs typeface="+mn-ea"/>
                <a:sym typeface="+mn-lt"/>
              </a:rPr>
              <a:t>核心问题解析</a:t>
            </a:r>
            <a:endParaRPr lang="en-US" altLang="zh-CN" sz="4400" b="1" dirty="0">
              <a:solidFill>
                <a:srgbClr val="575757"/>
              </a:solidFill>
              <a:cs typeface="+mn-ea"/>
              <a:sym typeface="+mn-lt"/>
            </a:endParaRPr>
          </a:p>
          <a:p>
            <a:r>
              <a:rPr lang="en-US" altLang="zh-CN" sz="3600" b="1" dirty="0">
                <a:solidFill>
                  <a:srgbClr val="575757"/>
                </a:solidFill>
                <a:cs typeface="+mn-ea"/>
                <a:sym typeface="+mn-lt"/>
              </a:rPr>
              <a:t>--</a:t>
            </a:r>
            <a:r>
              <a:rPr lang="zh-CN" altLang="en-US" sz="3600" b="1" dirty="0">
                <a:solidFill>
                  <a:srgbClr val="575757"/>
                </a:solidFill>
                <a:cs typeface="+mn-ea"/>
                <a:sym typeface="+mn-lt"/>
              </a:rPr>
              <a:t>以仿</a:t>
            </a:r>
            <a:r>
              <a:rPr lang="en" altLang="zh-CN" sz="3600" b="1" dirty="0">
                <a:solidFill>
                  <a:srgbClr val="575757"/>
                </a:solidFill>
                <a:cs typeface="+mn-ea"/>
                <a:sym typeface="+mn-lt"/>
              </a:rPr>
              <a:t>QQ</a:t>
            </a:r>
            <a:r>
              <a:rPr lang="zh-CN" altLang="en-US" sz="3600" b="1" dirty="0">
                <a:solidFill>
                  <a:srgbClr val="575757"/>
                </a:solidFill>
                <a:cs typeface="+mn-ea"/>
                <a:sym typeface="+mn-lt"/>
              </a:rPr>
              <a:t>多人即时通信</a:t>
            </a:r>
            <a:endParaRPr lang="en-US" altLang="zh-CN" sz="3600" b="1" dirty="0">
              <a:solidFill>
                <a:srgbClr val="575757"/>
              </a:solidFill>
              <a:cs typeface="+mn-ea"/>
              <a:sym typeface="+mn-lt"/>
            </a:endParaRPr>
          </a:p>
          <a:p>
            <a:r>
              <a:rPr lang="zh-CN" altLang="en-US" sz="3600" b="1" dirty="0">
                <a:solidFill>
                  <a:srgbClr val="575757"/>
                </a:solidFill>
                <a:cs typeface="+mn-ea"/>
                <a:sym typeface="+mn-lt"/>
              </a:rPr>
              <a:t>网络应用为例</a:t>
            </a:r>
          </a:p>
          <a:p>
            <a:endParaRPr lang="zh-CN" altLang="en-US" sz="2800" b="1" dirty="0">
              <a:solidFill>
                <a:srgbClr val="575757"/>
              </a:solidFill>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5085656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CE419-2F35-1945-ACB3-E11D1F24F1F4}"/>
              </a:ext>
            </a:extLst>
          </p:cNvPr>
          <p:cNvSpPr>
            <a:spLocks noGrp="1"/>
          </p:cNvSpPr>
          <p:nvPr>
            <p:ph type="title"/>
          </p:nvPr>
        </p:nvSpPr>
        <p:spPr/>
        <p:txBody>
          <a:bodyPr/>
          <a:lstStyle/>
          <a:p>
            <a:r>
              <a:rPr kumimoji="1" lang="en-US" altLang="zh-CN" dirty="0"/>
              <a:t>C/S</a:t>
            </a:r>
            <a:r>
              <a:rPr kumimoji="1" lang="zh-CN" altLang="en-US" dirty="0"/>
              <a:t>模式及其优势</a:t>
            </a:r>
          </a:p>
        </p:txBody>
      </p:sp>
      <p:sp>
        <p:nvSpPr>
          <p:cNvPr id="3" name="内容占位符 2">
            <a:extLst>
              <a:ext uri="{FF2B5EF4-FFF2-40B4-BE49-F238E27FC236}">
                <a16:creationId xmlns:a16="http://schemas.microsoft.com/office/drawing/2014/main" id="{95DF6248-E642-AA43-9760-795CF90782F9}"/>
              </a:ext>
            </a:extLst>
          </p:cNvPr>
          <p:cNvSpPr>
            <a:spLocks noGrp="1"/>
          </p:cNvSpPr>
          <p:nvPr>
            <p:ph idx="1"/>
          </p:nvPr>
        </p:nvSpPr>
        <p:spPr>
          <a:xfrm>
            <a:off x="763772" y="1245355"/>
            <a:ext cx="10515600" cy="5396248"/>
          </a:xfrm>
        </p:spPr>
        <p:txBody>
          <a:bodyPr/>
          <a:lstStyle/>
          <a:p>
            <a:r>
              <a:rPr lang="zh-CN" altLang="en-US" sz="2400" dirty="0"/>
              <a:t>客户端</a:t>
            </a:r>
            <a:r>
              <a:rPr lang="zh-CN" altLang="en-US" sz="2000" dirty="0"/>
              <a:t>（发起通信的应用程序）</a:t>
            </a:r>
          </a:p>
          <a:p>
            <a:pPr lvl="1"/>
            <a:r>
              <a:rPr lang="zh-CN" altLang="en-US" sz="2000" dirty="0"/>
              <a:t>主动与服务器联系，容易构建，往往不需要系统特权，直接与用户交互。</a:t>
            </a:r>
          </a:p>
          <a:p>
            <a:r>
              <a:rPr lang="zh-CN" altLang="en-US" sz="2400" dirty="0"/>
              <a:t>服务器</a:t>
            </a:r>
            <a:r>
              <a:rPr lang="zh-CN" altLang="en-US" sz="2000" dirty="0"/>
              <a:t>（等待接收并处理客户端通信请求的应用程序）</a:t>
            </a:r>
          </a:p>
          <a:p>
            <a:pPr lvl="1"/>
            <a:r>
              <a:rPr lang="zh-CN" altLang="en-US" sz="2000" dirty="0"/>
              <a:t>接收客户端请求；</a:t>
            </a:r>
          </a:p>
          <a:p>
            <a:pPr lvl="1"/>
            <a:r>
              <a:rPr lang="zh-CN" altLang="en-US" sz="2000" dirty="0"/>
              <a:t>执行必要的操作；</a:t>
            </a:r>
          </a:p>
          <a:p>
            <a:pPr lvl="1"/>
            <a:r>
              <a:rPr lang="zh-CN" altLang="en-US" sz="2000" dirty="0"/>
              <a:t>返回结果给客户。</a:t>
            </a:r>
          </a:p>
          <a:p>
            <a:r>
              <a:rPr lang="zh-CN" altLang="en-US" sz="2400" dirty="0"/>
              <a:t>有效解决约会问题</a:t>
            </a:r>
            <a:r>
              <a:rPr lang="en-US" altLang="zh-CN" sz="2400" i="1" dirty="0">
                <a:solidFill>
                  <a:srgbClr val="C00000"/>
                </a:solidFill>
              </a:rPr>
              <a:t>(</a:t>
            </a:r>
            <a:r>
              <a:rPr lang="en" altLang="zh-CN" sz="2400" i="1" dirty="0">
                <a:solidFill>
                  <a:srgbClr val="C00000"/>
                </a:solidFill>
              </a:rPr>
              <a:t>rendezvous</a:t>
            </a:r>
            <a:r>
              <a:rPr lang="en-US" altLang="zh-CN" sz="2400" i="1" dirty="0">
                <a:solidFill>
                  <a:srgbClr val="C00000"/>
                </a:solidFill>
              </a:rPr>
              <a:t>)</a:t>
            </a:r>
            <a:endParaRPr lang="zh-CN" altLang="en-US" sz="2400" dirty="0"/>
          </a:p>
          <a:p>
            <a:pPr lvl="1"/>
            <a:r>
              <a:rPr lang="zh-CN" altLang="en-US" sz="2000" dirty="0"/>
              <a:t>同一时刻通行双方互发消息的概率很低；</a:t>
            </a:r>
          </a:p>
          <a:p>
            <a:pPr lvl="1"/>
            <a:r>
              <a:rPr lang="zh-CN" altLang="en-US" sz="2000" dirty="0"/>
              <a:t>通信一方启动后一直等待对方的联系更加可靠；</a:t>
            </a:r>
          </a:p>
          <a:p>
            <a:pPr lvl="1"/>
            <a:r>
              <a:rPr lang="zh-CN" altLang="en-US" sz="2000" dirty="0"/>
              <a:t>通信一方启动后一直运行，不会再增加</a:t>
            </a:r>
            <a:r>
              <a:rPr lang="en" altLang="zh-CN" sz="2000" dirty="0"/>
              <a:t>TCP/IP</a:t>
            </a:r>
            <a:r>
              <a:rPr lang="zh-CN" altLang="en-US" sz="2000" dirty="0"/>
              <a:t>的复杂性。</a:t>
            </a:r>
            <a:endParaRPr lang="en-US" altLang="zh-CN" sz="2000" dirty="0"/>
          </a:p>
          <a:p>
            <a:pPr lvl="2"/>
            <a:r>
              <a:rPr lang="zh-CN" altLang="en-US" sz="1800" dirty="0"/>
              <a:t>因为服务已经运行，服务器收到对方消息时不用考虑该启动什么服务</a:t>
            </a:r>
            <a:endParaRPr lang="en-US" altLang="zh-CN" sz="1800" dirty="0"/>
          </a:p>
          <a:p>
            <a:endParaRPr lang="en-US" altLang="zh-CN" sz="3200" dirty="0"/>
          </a:p>
        </p:txBody>
      </p:sp>
    </p:spTree>
    <p:extLst>
      <p:ext uri="{BB962C8B-B14F-4D97-AF65-F5344CB8AC3E}">
        <p14:creationId xmlns:p14="http://schemas.microsoft.com/office/powerpoint/2010/main" val="33195566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163215-DBA3-C04C-A08E-6433C17EA687}"/>
              </a:ext>
            </a:extLst>
          </p:cNvPr>
          <p:cNvSpPr>
            <a:spLocks noGrp="1"/>
          </p:cNvSpPr>
          <p:nvPr>
            <p:ph type="title"/>
          </p:nvPr>
        </p:nvSpPr>
        <p:spPr/>
        <p:txBody>
          <a:bodyPr/>
          <a:lstStyle/>
          <a:p>
            <a:r>
              <a:rPr lang="zh-CN" altLang="en-US" dirty="0"/>
              <a:t>服务器特权和复杂性</a:t>
            </a:r>
            <a:endParaRPr kumimoji="1" lang="zh-CN" altLang="en-US" dirty="0"/>
          </a:p>
        </p:txBody>
      </p:sp>
      <p:sp>
        <p:nvSpPr>
          <p:cNvPr id="3" name="内容占位符 2">
            <a:extLst>
              <a:ext uri="{FF2B5EF4-FFF2-40B4-BE49-F238E27FC236}">
                <a16:creationId xmlns:a16="http://schemas.microsoft.com/office/drawing/2014/main" id="{7269F558-D91D-6948-BD64-2168EAA6CA09}"/>
              </a:ext>
            </a:extLst>
          </p:cNvPr>
          <p:cNvSpPr>
            <a:spLocks noGrp="1"/>
          </p:cNvSpPr>
          <p:nvPr>
            <p:ph idx="1"/>
          </p:nvPr>
        </p:nvSpPr>
        <p:spPr/>
        <p:txBody>
          <a:bodyPr/>
          <a:lstStyle/>
          <a:p>
            <a:pPr marL="365760" indent="-256032">
              <a:spcBef>
                <a:spcPts val="300"/>
              </a:spcBef>
              <a:spcAft>
                <a:spcPts val="300"/>
              </a:spcAft>
              <a:buFont typeface="Wingdings 3"/>
              <a:buChar char=""/>
              <a:defRPr/>
            </a:pPr>
            <a:r>
              <a:rPr lang="zh-CN" altLang="en-US" sz="2600" dirty="0">
                <a:latin typeface="微软雅黑" panose="020B0503020204020204" pitchFamily="34" charset="-122"/>
                <a:ea typeface="微软雅黑" panose="020B0503020204020204" pitchFamily="34" charset="-122"/>
              </a:rPr>
              <a:t>服务器经常需要访问受操作系统保护的资源：需要系统特权</a:t>
            </a:r>
          </a:p>
          <a:p>
            <a:pPr marL="365760" indent="-256032">
              <a:spcBef>
                <a:spcPts val="300"/>
              </a:spcBef>
              <a:spcAft>
                <a:spcPts val="300"/>
              </a:spcAft>
              <a:buFont typeface="Wingdings 3"/>
              <a:buChar char=""/>
              <a:defRPr/>
            </a:pPr>
            <a:r>
              <a:rPr lang="zh-CN" altLang="en-US" sz="2600" dirty="0">
                <a:latin typeface="微软雅黑" panose="020B0503020204020204" pitchFamily="34" charset="-122"/>
                <a:ea typeface="微软雅黑" panose="020B0503020204020204" pitchFamily="34" charset="-122"/>
              </a:rPr>
              <a:t>服务器不能把特权传递给使用服务的客户</a:t>
            </a:r>
          </a:p>
          <a:p>
            <a:pPr marL="365760" indent="-256032">
              <a:spcBef>
                <a:spcPts val="300"/>
              </a:spcBef>
              <a:spcAft>
                <a:spcPts val="300"/>
              </a:spcAft>
              <a:buFont typeface="Wingdings 3"/>
              <a:buChar char=""/>
              <a:defRPr/>
            </a:pPr>
            <a:r>
              <a:rPr lang="zh-CN" altLang="en-US" sz="2600" dirty="0">
                <a:latin typeface="微软雅黑" panose="020B0503020204020204" pitchFamily="34" charset="-122"/>
                <a:ea typeface="微软雅黑" panose="020B0503020204020204" pitchFamily="34" charset="-122"/>
              </a:rPr>
              <a:t>服务器需要处理的安全问题：</a:t>
            </a:r>
          </a:p>
          <a:p>
            <a:pPr marL="859536" lvl="2">
              <a:spcBef>
                <a:spcPts val="300"/>
              </a:spcBef>
              <a:spcAft>
                <a:spcPts val="300"/>
              </a:spcAft>
              <a:buFont typeface="Wingdings 2"/>
              <a:buChar char=""/>
              <a:defRPr/>
            </a:pPr>
            <a:r>
              <a:rPr lang="zh-CN" altLang="en-US" sz="2600"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鉴别</a:t>
            </a:r>
            <a:r>
              <a:rPr lang="zh-CN" altLang="en-US" sz="2600" dirty="0">
                <a:solidFill>
                  <a:srgbClr val="0033CC"/>
                </a:solidFill>
                <a:latin typeface="微软雅黑" panose="020B0503020204020204" pitchFamily="34" charset="-122"/>
                <a:ea typeface="微软雅黑" panose="020B0503020204020204" pitchFamily="34" charset="-122"/>
              </a:rPr>
              <a:t>：验证客户身份</a:t>
            </a:r>
          </a:p>
          <a:p>
            <a:pPr marL="859536" lvl="2">
              <a:spcBef>
                <a:spcPts val="300"/>
              </a:spcBef>
              <a:spcAft>
                <a:spcPts val="300"/>
              </a:spcAft>
              <a:buFont typeface="Wingdings 2"/>
              <a:buChar char=""/>
              <a:defRPr/>
            </a:pPr>
            <a:r>
              <a:rPr lang="zh-CN" altLang="en-US" sz="2600"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授权</a:t>
            </a:r>
            <a:r>
              <a:rPr lang="zh-CN" altLang="en-US" sz="2600" dirty="0">
                <a:solidFill>
                  <a:srgbClr val="0033CC"/>
                </a:solidFill>
                <a:latin typeface="微软雅黑" panose="020B0503020204020204" pitchFamily="34" charset="-122"/>
                <a:ea typeface="微软雅黑" panose="020B0503020204020204" pitchFamily="34" charset="-122"/>
              </a:rPr>
              <a:t>：判断某个客户是否可以使用服务器提供的服务</a:t>
            </a:r>
          </a:p>
          <a:p>
            <a:pPr marL="859536" lvl="2">
              <a:spcBef>
                <a:spcPts val="300"/>
              </a:spcBef>
              <a:spcAft>
                <a:spcPts val="300"/>
              </a:spcAft>
              <a:buFont typeface="Wingdings 2"/>
              <a:buChar char=""/>
              <a:defRPr/>
            </a:pPr>
            <a:r>
              <a:rPr lang="zh-CN" altLang="en-US" sz="2600"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数据安全</a:t>
            </a:r>
            <a:r>
              <a:rPr lang="zh-CN" altLang="en-US" sz="2600" dirty="0">
                <a:solidFill>
                  <a:srgbClr val="0033CC"/>
                </a:solidFill>
                <a:latin typeface="微软雅黑" panose="020B0503020204020204" pitchFamily="34" charset="-122"/>
                <a:ea typeface="微软雅黑" panose="020B0503020204020204" pitchFamily="34" charset="-122"/>
              </a:rPr>
              <a:t>：确保数据不被无意泄漏或者损坏</a:t>
            </a:r>
          </a:p>
          <a:p>
            <a:pPr marL="859536" lvl="2">
              <a:spcBef>
                <a:spcPts val="300"/>
              </a:spcBef>
              <a:spcAft>
                <a:spcPts val="300"/>
              </a:spcAft>
              <a:buFont typeface="Wingdings 2"/>
              <a:buChar char=""/>
              <a:defRPr/>
            </a:pPr>
            <a:r>
              <a:rPr lang="zh-CN" altLang="en-US" sz="2600"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保密</a:t>
            </a:r>
            <a:r>
              <a:rPr lang="zh-CN" altLang="en-US" sz="2600" dirty="0">
                <a:solidFill>
                  <a:srgbClr val="0033CC"/>
                </a:solidFill>
                <a:latin typeface="微软雅黑" panose="020B0503020204020204" pitchFamily="34" charset="-122"/>
                <a:ea typeface="微软雅黑" panose="020B0503020204020204" pitchFamily="34" charset="-122"/>
              </a:rPr>
              <a:t>：防止未经授权访问信息</a:t>
            </a:r>
          </a:p>
          <a:p>
            <a:pPr marL="859536" lvl="2">
              <a:spcBef>
                <a:spcPts val="300"/>
              </a:spcBef>
              <a:spcAft>
                <a:spcPts val="300"/>
              </a:spcAft>
              <a:buFont typeface="Wingdings 2"/>
              <a:buChar char=""/>
              <a:defRPr/>
            </a:pPr>
            <a:r>
              <a:rPr lang="zh-CN" altLang="en-US" sz="2600"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保护</a:t>
            </a:r>
            <a:r>
              <a:rPr lang="zh-CN" altLang="en-US" sz="2600" dirty="0">
                <a:solidFill>
                  <a:srgbClr val="0033CC"/>
                </a:solidFill>
                <a:latin typeface="微软雅黑" panose="020B0503020204020204" pitchFamily="34" charset="-122"/>
                <a:ea typeface="微软雅黑" panose="020B0503020204020204" pitchFamily="34" charset="-122"/>
              </a:rPr>
              <a:t>：确保网络程序不能滥用系统资源</a:t>
            </a:r>
          </a:p>
          <a:p>
            <a:pPr marL="365760" indent="-256032">
              <a:spcBef>
                <a:spcPts val="300"/>
              </a:spcBef>
              <a:spcAft>
                <a:spcPts val="300"/>
              </a:spcAft>
              <a:buFont typeface="Wingdings 3"/>
              <a:buChar char=""/>
              <a:defRPr/>
            </a:pPr>
            <a:r>
              <a:rPr lang="zh-CN" altLang="en-US" sz="2600" dirty="0">
                <a:solidFill>
                  <a:srgbClr val="FF33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特权</a:t>
            </a:r>
            <a:r>
              <a:rPr lang="zh-CN" altLang="en-US" sz="2600" dirty="0">
                <a:latin typeface="微软雅黑" panose="020B0503020204020204" pitchFamily="34" charset="-122"/>
                <a:ea typeface="微软雅黑" panose="020B0503020204020204" pitchFamily="34" charset="-122"/>
              </a:rPr>
              <a:t>和</a:t>
            </a:r>
            <a:r>
              <a:rPr lang="zh-CN" altLang="en-US" sz="2600" dirty="0">
                <a:solidFill>
                  <a:srgbClr val="FF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并发</a:t>
            </a:r>
            <a:r>
              <a:rPr lang="zh-CN" altLang="en-US" sz="2600" dirty="0">
                <a:latin typeface="微软雅黑" panose="020B0503020204020204" pitchFamily="34" charset="-122"/>
                <a:ea typeface="微软雅黑" panose="020B0503020204020204" pitchFamily="34" charset="-122"/>
              </a:rPr>
              <a:t>导致了服务器软件的复杂性</a:t>
            </a:r>
          </a:p>
        </p:txBody>
      </p:sp>
      <p:sp>
        <p:nvSpPr>
          <p:cNvPr id="4" name="文本框 3">
            <a:extLst>
              <a:ext uri="{FF2B5EF4-FFF2-40B4-BE49-F238E27FC236}">
                <a16:creationId xmlns:a16="http://schemas.microsoft.com/office/drawing/2014/main" id="{F218EFC6-D35A-F34F-A4E2-6540E9D5953C}"/>
              </a:ext>
            </a:extLst>
          </p:cNvPr>
          <p:cNvSpPr txBox="1"/>
          <p:nvPr/>
        </p:nvSpPr>
        <p:spPr>
          <a:xfrm>
            <a:off x="-247650" y="1819275"/>
            <a:ext cx="646331" cy="369332"/>
          </a:xfrm>
          <a:prstGeom prst="rect">
            <a:avLst/>
          </a:prstGeom>
          <a:noFill/>
        </p:spPr>
        <p:txBody>
          <a:bodyPr wrap="none" rtlCol="0">
            <a:spAutoFit/>
          </a:bodyPr>
          <a:lstStyle/>
          <a:p>
            <a:r>
              <a:rPr kumimoji="1" lang="zh-CN" altLang="en-US" dirty="0"/>
              <a:t>啊是</a:t>
            </a:r>
          </a:p>
        </p:txBody>
      </p:sp>
    </p:spTree>
    <p:extLst>
      <p:ext uri="{BB962C8B-B14F-4D97-AF65-F5344CB8AC3E}">
        <p14:creationId xmlns:p14="http://schemas.microsoft.com/office/powerpoint/2010/main" val="1054815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CE419-2F35-1945-ACB3-E11D1F24F1F4}"/>
              </a:ext>
            </a:extLst>
          </p:cNvPr>
          <p:cNvSpPr>
            <a:spLocks noGrp="1"/>
          </p:cNvSpPr>
          <p:nvPr>
            <p:ph type="title"/>
          </p:nvPr>
        </p:nvSpPr>
        <p:spPr/>
        <p:txBody>
          <a:bodyPr/>
          <a:lstStyle/>
          <a:p>
            <a:r>
              <a:rPr kumimoji="1" lang="zh-CN" altLang="en-US" dirty="0"/>
              <a:t>仿</a:t>
            </a:r>
            <a:r>
              <a:rPr kumimoji="1" lang="en" altLang="zh-CN" dirty="0"/>
              <a:t>QQ</a:t>
            </a:r>
            <a:r>
              <a:rPr kumimoji="1" lang="zh-CN" altLang="en-US" dirty="0"/>
              <a:t>多人即时通信网络应用</a:t>
            </a:r>
          </a:p>
        </p:txBody>
      </p:sp>
      <p:sp>
        <p:nvSpPr>
          <p:cNvPr id="3" name="内容占位符 2">
            <a:extLst>
              <a:ext uri="{FF2B5EF4-FFF2-40B4-BE49-F238E27FC236}">
                <a16:creationId xmlns:a16="http://schemas.microsoft.com/office/drawing/2014/main" id="{95DF6248-E642-AA43-9760-795CF90782F9}"/>
              </a:ext>
            </a:extLst>
          </p:cNvPr>
          <p:cNvSpPr>
            <a:spLocks noGrp="1"/>
          </p:cNvSpPr>
          <p:nvPr>
            <p:ph idx="1"/>
          </p:nvPr>
        </p:nvSpPr>
        <p:spPr/>
        <p:txBody>
          <a:bodyPr/>
          <a:lstStyle/>
          <a:p>
            <a:r>
              <a:rPr kumimoji="1" lang="zh-CN" altLang="en-US" dirty="0">
                <a:latin typeface="Courier" pitchFamily="2" charset="0"/>
              </a:rPr>
              <a:t>撰写程序，基于命令行界面，实现仿</a:t>
            </a:r>
            <a:r>
              <a:rPr kumimoji="1" lang="en-US" altLang="zh-CN" dirty="0">
                <a:latin typeface="Courier" pitchFamily="2" charset="0"/>
              </a:rPr>
              <a:t>QQ</a:t>
            </a:r>
            <a:r>
              <a:rPr kumimoji="1" lang="zh-CN" altLang="en-US" dirty="0">
                <a:latin typeface="Courier" pitchFamily="2" charset="0"/>
              </a:rPr>
              <a:t>的多人即时通信网络应用</a:t>
            </a:r>
            <a:endParaRPr kumimoji="1" lang="en-US" altLang="zh-CN" dirty="0">
              <a:latin typeface="Courier" pitchFamily="2" charset="0"/>
            </a:endParaRPr>
          </a:p>
          <a:p>
            <a:pPr lvl="1"/>
            <a:r>
              <a:rPr kumimoji="1" lang="zh-CN" altLang="en-US" dirty="0">
                <a:solidFill>
                  <a:srgbClr val="C00000"/>
                </a:solidFill>
                <a:latin typeface="Courier" pitchFamily="2" charset="0"/>
              </a:rPr>
              <a:t>客户端功能需求：</a:t>
            </a:r>
            <a:endParaRPr kumimoji="1" lang="en-US" altLang="zh-CN" dirty="0">
              <a:solidFill>
                <a:srgbClr val="C00000"/>
              </a:solidFill>
              <a:latin typeface="Courier" pitchFamily="2" charset="0"/>
            </a:endParaRPr>
          </a:p>
          <a:p>
            <a:pPr lvl="2"/>
            <a:r>
              <a:rPr kumimoji="1" lang="zh-CN" altLang="en-US" dirty="0">
                <a:latin typeface="Courier" pitchFamily="2" charset="0"/>
              </a:rPr>
              <a:t>注册、登录、退出</a:t>
            </a:r>
            <a:endParaRPr kumimoji="1" lang="en-US" altLang="zh-CN" dirty="0">
              <a:latin typeface="Courier" pitchFamily="2" charset="0"/>
            </a:endParaRPr>
          </a:p>
          <a:p>
            <a:pPr lvl="2"/>
            <a:r>
              <a:rPr kumimoji="1" lang="zh-CN" altLang="en-US" dirty="0">
                <a:latin typeface="Courier" pitchFamily="2" charset="0"/>
              </a:rPr>
              <a:t>查看在线用户</a:t>
            </a:r>
            <a:endParaRPr kumimoji="1" lang="en-US" altLang="zh-CN" dirty="0">
              <a:latin typeface="Courier" pitchFamily="2" charset="0"/>
            </a:endParaRPr>
          </a:p>
          <a:p>
            <a:pPr lvl="2"/>
            <a:r>
              <a:rPr kumimoji="1" lang="zh-CN" altLang="en-US" dirty="0">
                <a:latin typeface="Courier" pitchFamily="2" charset="0"/>
              </a:rPr>
              <a:t>发送单播消息（指定在线用户）</a:t>
            </a:r>
            <a:endParaRPr kumimoji="1" lang="en-US" altLang="zh-CN" dirty="0">
              <a:latin typeface="Courier" pitchFamily="2" charset="0"/>
            </a:endParaRPr>
          </a:p>
          <a:p>
            <a:pPr lvl="2"/>
            <a:r>
              <a:rPr kumimoji="1" lang="zh-CN" altLang="en-US" dirty="0">
                <a:latin typeface="Courier" pitchFamily="2" charset="0"/>
              </a:rPr>
              <a:t>发送广播消息（全部在线用户）</a:t>
            </a:r>
            <a:endParaRPr kumimoji="1" lang="en-US" altLang="zh-CN" dirty="0">
              <a:latin typeface="Courier" pitchFamily="2" charset="0"/>
            </a:endParaRPr>
          </a:p>
          <a:p>
            <a:pPr lvl="1"/>
            <a:r>
              <a:rPr kumimoji="1" lang="zh-CN" altLang="en-US" dirty="0">
                <a:solidFill>
                  <a:srgbClr val="C00000"/>
                </a:solidFill>
                <a:latin typeface="Courier" pitchFamily="2" charset="0"/>
              </a:rPr>
              <a:t>服务器功能需求：</a:t>
            </a:r>
            <a:endParaRPr kumimoji="1" lang="en-US" altLang="zh-CN" dirty="0">
              <a:solidFill>
                <a:srgbClr val="C00000"/>
              </a:solidFill>
              <a:latin typeface="Courier" pitchFamily="2" charset="0"/>
            </a:endParaRPr>
          </a:p>
          <a:p>
            <a:pPr lvl="2"/>
            <a:r>
              <a:rPr kumimoji="1" lang="zh-CN" altLang="en-US" dirty="0">
                <a:latin typeface="Courier" pitchFamily="2" charset="0"/>
              </a:rPr>
              <a:t>注册登录管理</a:t>
            </a:r>
            <a:endParaRPr kumimoji="1" lang="en-US" altLang="zh-CN" dirty="0">
              <a:latin typeface="Courier" pitchFamily="2" charset="0"/>
            </a:endParaRPr>
          </a:p>
          <a:p>
            <a:pPr lvl="2"/>
            <a:r>
              <a:rPr kumimoji="1" lang="zh-CN" altLang="en-US" dirty="0">
                <a:latin typeface="Courier" pitchFamily="2" charset="0"/>
              </a:rPr>
              <a:t>维护在线用户</a:t>
            </a:r>
            <a:endParaRPr kumimoji="1" lang="en-US" altLang="zh-CN" dirty="0">
              <a:latin typeface="Courier" pitchFamily="2" charset="0"/>
            </a:endParaRPr>
          </a:p>
          <a:p>
            <a:pPr lvl="2"/>
            <a:r>
              <a:rPr kumimoji="1" lang="zh-CN" altLang="en-US" dirty="0">
                <a:latin typeface="Courier" pitchFamily="2" charset="0"/>
              </a:rPr>
              <a:t>客户消息转发（单播、广播）</a:t>
            </a:r>
          </a:p>
        </p:txBody>
      </p:sp>
    </p:spTree>
    <p:extLst>
      <p:ext uri="{BB962C8B-B14F-4D97-AF65-F5344CB8AC3E}">
        <p14:creationId xmlns:p14="http://schemas.microsoft.com/office/powerpoint/2010/main" val="2059593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F5BE04-6777-0D40-AFA5-E58D75706941}"/>
              </a:ext>
            </a:extLst>
          </p:cNvPr>
          <p:cNvSpPr>
            <a:spLocks noGrp="1"/>
          </p:cNvSpPr>
          <p:nvPr>
            <p:ph type="title"/>
          </p:nvPr>
        </p:nvSpPr>
        <p:spPr/>
        <p:txBody>
          <a:bodyPr/>
          <a:lstStyle/>
          <a:p>
            <a:r>
              <a:rPr lang="zh-CN" altLang="en-US" dirty="0"/>
              <a:t>字节序</a:t>
            </a:r>
            <a:endParaRPr kumimoji="1" lang="zh-CN" altLang="en-US" sz="3600" i="1" dirty="0">
              <a:solidFill>
                <a:srgbClr val="C00000"/>
              </a:solidFill>
            </a:endParaRPr>
          </a:p>
        </p:txBody>
      </p:sp>
      <p:sp>
        <p:nvSpPr>
          <p:cNvPr id="3" name="内容占位符 2">
            <a:extLst>
              <a:ext uri="{FF2B5EF4-FFF2-40B4-BE49-F238E27FC236}">
                <a16:creationId xmlns:a16="http://schemas.microsoft.com/office/drawing/2014/main" id="{C566C2BA-013D-BB45-AD5C-4EE99CB57961}"/>
              </a:ext>
            </a:extLst>
          </p:cNvPr>
          <p:cNvSpPr>
            <a:spLocks noGrp="1"/>
          </p:cNvSpPr>
          <p:nvPr>
            <p:ph idx="1"/>
          </p:nvPr>
        </p:nvSpPr>
        <p:spPr/>
        <p:txBody>
          <a:bodyPr/>
          <a:lstStyle/>
          <a:p>
            <a:r>
              <a:rPr lang="zh-CN" altLang="en" b="1" dirty="0"/>
              <a:t>字节</a:t>
            </a:r>
            <a:r>
              <a:rPr lang="en-US" altLang="zh-CN" sz="2400" b="1" i="1" dirty="0">
                <a:solidFill>
                  <a:srgbClr val="C00000"/>
                </a:solidFill>
              </a:rPr>
              <a:t>(</a:t>
            </a:r>
            <a:r>
              <a:rPr lang="en" altLang="zh-CN" sz="2400" b="1" i="1" dirty="0">
                <a:solidFill>
                  <a:srgbClr val="C00000"/>
                </a:solidFill>
              </a:rPr>
              <a:t>Byte</a:t>
            </a:r>
            <a:r>
              <a:rPr lang="en-US" altLang="zh-CN" sz="2400" b="1" i="1" dirty="0">
                <a:solidFill>
                  <a:srgbClr val="C00000"/>
                </a:solidFill>
              </a:rPr>
              <a:t>)</a:t>
            </a:r>
          </a:p>
          <a:p>
            <a:pPr lvl="1"/>
            <a:r>
              <a:rPr lang="zh-CN" altLang="en-US" dirty="0"/>
              <a:t>传输和存储信息的最小单位。</a:t>
            </a:r>
          </a:p>
          <a:p>
            <a:pPr lvl="1"/>
            <a:r>
              <a:rPr lang="zh-CN" altLang="en-US" dirty="0"/>
              <a:t>各种数据类型，都是由字节构成。</a:t>
            </a:r>
          </a:p>
          <a:p>
            <a:r>
              <a:rPr lang="zh-CN" altLang="en-US" b="1" dirty="0"/>
              <a:t>主机字节序</a:t>
            </a:r>
            <a:r>
              <a:rPr lang="en-US" altLang="zh-CN" sz="2400" b="1" i="1" dirty="0">
                <a:solidFill>
                  <a:srgbClr val="C00000"/>
                </a:solidFill>
              </a:rPr>
              <a:t>(</a:t>
            </a:r>
            <a:r>
              <a:rPr lang="en" altLang="zh-CN" sz="2400" b="1" i="1" dirty="0">
                <a:solidFill>
                  <a:srgbClr val="C00000"/>
                </a:solidFill>
              </a:rPr>
              <a:t>Big-Endian </a:t>
            </a:r>
            <a:r>
              <a:rPr lang="en-US" altLang="zh-CN" sz="2400" b="1" i="1" dirty="0">
                <a:solidFill>
                  <a:srgbClr val="C00000"/>
                </a:solidFill>
              </a:rPr>
              <a:t>| </a:t>
            </a:r>
            <a:r>
              <a:rPr lang="en" altLang="zh-CN" sz="2400" b="1" i="1" dirty="0">
                <a:solidFill>
                  <a:srgbClr val="C00000"/>
                </a:solidFill>
              </a:rPr>
              <a:t>Little-Endian</a:t>
            </a:r>
            <a:r>
              <a:rPr lang="en-US" altLang="zh-CN" sz="2400" b="1" i="1" dirty="0">
                <a:solidFill>
                  <a:srgbClr val="C00000"/>
                </a:solidFill>
              </a:rPr>
              <a:t>)</a:t>
            </a:r>
            <a:endParaRPr lang="en" altLang="zh-CN" sz="2400" b="1" i="1" dirty="0">
              <a:solidFill>
                <a:srgbClr val="C00000"/>
              </a:solidFill>
            </a:endParaRPr>
          </a:p>
          <a:p>
            <a:pPr lvl="1"/>
            <a:r>
              <a:rPr lang="zh-CN" altLang="en-US" dirty="0"/>
              <a:t>不同类型的机器处理数据时，会按特定的字节排列顺序读取存储器。</a:t>
            </a:r>
          </a:p>
          <a:p>
            <a:endParaRPr kumimoji="1" lang="zh-CN" altLang="en-US" dirty="0"/>
          </a:p>
        </p:txBody>
      </p:sp>
      <p:pic>
        <p:nvPicPr>
          <p:cNvPr id="4" name="图片 3">
            <a:extLst>
              <a:ext uri="{FF2B5EF4-FFF2-40B4-BE49-F238E27FC236}">
                <a16:creationId xmlns:a16="http://schemas.microsoft.com/office/drawing/2014/main" id="{5345B2C0-80F2-0C42-AB75-835FF2842EA6}"/>
              </a:ext>
            </a:extLst>
          </p:cNvPr>
          <p:cNvPicPr>
            <a:picLocks noChangeAspect="1"/>
          </p:cNvPicPr>
          <p:nvPr/>
        </p:nvPicPr>
        <p:blipFill>
          <a:blip r:embed="rId2"/>
          <a:stretch>
            <a:fillRect/>
          </a:stretch>
        </p:blipFill>
        <p:spPr>
          <a:xfrm>
            <a:off x="1254419" y="4567668"/>
            <a:ext cx="4436534" cy="1216800"/>
          </a:xfrm>
          <a:prstGeom prst="rect">
            <a:avLst/>
          </a:prstGeom>
        </p:spPr>
      </p:pic>
      <p:pic>
        <p:nvPicPr>
          <p:cNvPr id="5" name="图片 4">
            <a:extLst>
              <a:ext uri="{FF2B5EF4-FFF2-40B4-BE49-F238E27FC236}">
                <a16:creationId xmlns:a16="http://schemas.microsoft.com/office/drawing/2014/main" id="{69A3091C-01BE-8141-9D1C-F0B4D998CD69}"/>
              </a:ext>
            </a:extLst>
          </p:cNvPr>
          <p:cNvPicPr>
            <a:picLocks noChangeAspect="1"/>
          </p:cNvPicPr>
          <p:nvPr/>
        </p:nvPicPr>
        <p:blipFill>
          <a:blip r:embed="rId3"/>
          <a:stretch>
            <a:fillRect/>
          </a:stretch>
        </p:blipFill>
        <p:spPr>
          <a:xfrm>
            <a:off x="5928697" y="4567668"/>
            <a:ext cx="4436534" cy="1225250"/>
          </a:xfrm>
          <a:prstGeom prst="rect">
            <a:avLst/>
          </a:prstGeom>
        </p:spPr>
      </p:pic>
    </p:spTree>
    <p:extLst>
      <p:ext uri="{BB962C8B-B14F-4D97-AF65-F5344CB8AC3E}">
        <p14:creationId xmlns:p14="http://schemas.microsoft.com/office/powerpoint/2010/main" val="13969800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CBFA35-535C-F246-8032-5D599D70B9B5}"/>
              </a:ext>
            </a:extLst>
          </p:cNvPr>
          <p:cNvSpPr>
            <a:spLocks noGrp="1"/>
          </p:cNvSpPr>
          <p:nvPr>
            <p:ph type="title"/>
          </p:nvPr>
        </p:nvSpPr>
        <p:spPr>
          <a:xfrm>
            <a:off x="838200" y="267494"/>
            <a:ext cx="10384858" cy="788738"/>
          </a:xfrm>
        </p:spPr>
        <p:txBody>
          <a:bodyPr/>
          <a:lstStyle/>
          <a:p>
            <a:r>
              <a:rPr kumimoji="1" lang="zh-CN" altLang="en-US" dirty="0">
                <a:latin typeface="Gill Sans MT" panose="020B0502020104020203" pitchFamily="34" charset="0"/>
              </a:rPr>
              <a:t>通信模式与协议</a:t>
            </a:r>
          </a:p>
        </p:txBody>
      </p:sp>
      <p:sp>
        <p:nvSpPr>
          <p:cNvPr id="5" name="矩形 4">
            <a:extLst>
              <a:ext uri="{FF2B5EF4-FFF2-40B4-BE49-F238E27FC236}">
                <a16:creationId xmlns:a16="http://schemas.microsoft.com/office/drawing/2014/main" id="{BD7D1D9D-05C2-2946-94F0-ABDEAFCFC9A5}"/>
              </a:ext>
            </a:extLst>
          </p:cNvPr>
          <p:cNvSpPr/>
          <p:nvPr/>
        </p:nvSpPr>
        <p:spPr>
          <a:xfrm>
            <a:off x="495299" y="1056550"/>
            <a:ext cx="10869387" cy="4666406"/>
          </a:xfrm>
          <a:prstGeom prst="rect">
            <a:avLst/>
          </a:prstGeom>
        </p:spPr>
        <p:txBody>
          <a:bodyPr wrap="square">
            <a:spAutoFit/>
          </a:bodyPr>
          <a:lstStyle/>
          <a:p>
            <a:pPr marL="514350" indent="-514350">
              <a:spcBef>
                <a:spcPts val="600"/>
              </a:spcBef>
              <a:spcAft>
                <a:spcPts val="600"/>
              </a:spcAft>
              <a:buFont typeface="+mj-ea"/>
              <a:buAutoNum type="circleNumDbPlain"/>
            </a:pPr>
            <a:r>
              <a:rPr kumimoji="1" lang="zh-CN" altLang="en-US" sz="2800" dirty="0">
                <a:solidFill>
                  <a:srgbClr val="C00000"/>
                </a:solidFill>
                <a:latin typeface="Gill Sans MT" panose="020B0502020104020203" pitchFamily="34" charset="0"/>
              </a:rPr>
              <a:t>通信模式：    </a:t>
            </a:r>
            <a:r>
              <a:rPr kumimoji="1" lang="en-US" altLang="zh-CN" sz="2800" dirty="0">
                <a:solidFill>
                  <a:srgbClr val="C00000"/>
                </a:solidFill>
                <a:latin typeface="Gill Sans MT" panose="020B0502020104020203" pitchFamily="34" charset="0"/>
              </a:rPr>
              <a:t>C/S vs. P2P</a:t>
            </a:r>
            <a:r>
              <a:rPr kumimoji="1" lang="zh-CN" altLang="en-US" sz="2800" dirty="0">
                <a:solidFill>
                  <a:srgbClr val="C00000"/>
                </a:solidFill>
                <a:latin typeface="Gill Sans MT" panose="020B0502020104020203" pitchFamily="34" charset="0"/>
              </a:rPr>
              <a:t>？ 还是</a:t>
            </a:r>
            <a:r>
              <a:rPr kumimoji="1" lang="en-US" altLang="zh-CN" sz="2800" dirty="0">
                <a:solidFill>
                  <a:srgbClr val="C00000"/>
                </a:solidFill>
                <a:latin typeface="Gill Sans MT" panose="020B0502020104020203" pitchFamily="34" charset="0"/>
              </a:rPr>
              <a:t>C/S</a:t>
            </a:r>
            <a:r>
              <a:rPr kumimoji="1" lang="zh-CN" altLang="en-US" sz="2800" dirty="0">
                <a:solidFill>
                  <a:srgbClr val="C00000"/>
                </a:solidFill>
                <a:latin typeface="Gill Sans MT" panose="020B0502020104020203" pitchFamily="34" charset="0"/>
              </a:rPr>
              <a:t> 或 </a:t>
            </a:r>
            <a:r>
              <a:rPr kumimoji="1" lang="en-US" altLang="zh-CN" sz="2800" dirty="0">
                <a:solidFill>
                  <a:srgbClr val="C00000"/>
                </a:solidFill>
                <a:latin typeface="Gill Sans MT" panose="020B0502020104020203" pitchFamily="34" charset="0"/>
              </a:rPr>
              <a:t>C/S</a:t>
            </a:r>
            <a:r>
              <a:rPr kumimoji="1" lang="zh-CN" altLang="en-US" sz="2800" dirty="0">
                <a:solidFill>
                  <a:srgbClr val="C00000"/>
                </a:solidFill>
                <a:latin typeface="Gill Sans MT" panose="020B0502020104020203" pitchFamily="34" charset="0"/>
              </a:rPr>
              <a:t> </a:t>
            </a:r>
            <a:r>
              <a:rPr kumimoji="1" lang="en-US" altLang="zh-CN" sz="2800" dirty="0">
                <a:solidFill>
                  <a:srgbClr val="C00000"/>
                </a:solidFill>
                <a:latin typeface="Gill Sans MT" panose="020B0502020104020203" pitchFamily="34" charset="0"/>
              </a:rPr>
              <a:t>P2P</a:t>
            </a:r>
            <a:r>
              <a:rPr kumimoji="1" lang="zh-CN" altLang="en-US" sz="2800" dirty="0">
                <a:solidFill>
                  <a:srgbClr val="C00000"/>
                </a:solidFill>
                <a:latin typeface="Gill Sans MT" panose="020B0502020104020203" pitchFamily="34" charset="0"/>
              </a:rPr>
              <a:t>混合？</a:t>
            </a:r>
            <a:endParaRPr kumimoji="1" lang="en-US" altLang="zh-CN" sz="2800" dirty="0">
              <a:solidFill>
                <a:srgbClr val="C00000"/>
              </a:solidFill>
              <a:latin typeface="Gill Sans MT" panose="020B0502020104020203" pitchFamily="34" charset="0"/>
            </a:endParaRPr>
          </a:p>
          <a:p>
            <a:pPr marL="685800" lvl="1" indent="-228600" algn="just">
              <a:lnSpc>
                <a:spcPct val="120000"/>
              </a:lnSpc>
              <a:spcBef>
                <a:spcPts val="600"/>
              </a:spcBef>
              <a:spcAft>
                <a:spcPts val="600"/>
              </a:spcAft>
              <a:buFont typeface="Arial" panose="020B0604020202020204" pitchFamily="34" charset="0"/>
              <a:buChar char="•"/>
            </a:pPr>
            <a:r>
              <a:rPr kumimoji="1" lang="en-US" altLang="zh-CN" sz="2400" dirty="0">
                <a:latin typeface="Courier" pitchFamily="2" charset="0"/>
              </a:rPr>
              <a:t>C/S</a:t>
            </a:r>
            <a:r>
              <a:rPr kumimoji="1" lang="zh-CN" altLang="en-US" sz="2400" dirty="0">
                <a:latin typeface="Courier" pitchFamily="2" charset="0"/>
              </a:rPr>
              <a:t>模式：客户端之间的消息传递全部由服务器中转</a:t>
            </a:r>
            <a:endParaRPr kumimoji="1" lang="en-US" altLang="zh-CN" sz="2400" dirty="0">
              <a:latin typeface="Courier" pitchFamily="2" charset="0"/>
            </a:endParaRPr>
          </a:p>
          <a:p>
            <a:pPr marL="685800" lvl="1" indent="-228600" algn="just">
              <a:lnSpc>
                <a:spcPct val="120000"/>
              </a:lnSpc>
              <a:spcBef>
                <a:spcPts val="600"/>
              </a:spcBef>
              <a:spcAft>
                <a:spcPts val="600"/>
              </a:spcAft>
              <a:buFont typeface="Arial" panose="020B0604020202020204" pitchFamily="34" charset="0"/>
              <a:buChar char="•"/>
            </a:pPr>
            <a:r>
              <a:rPr kumimoji="1" lang="zh-CN" altLang="en-US" sz="2400" dirty="0">
                <a:latin typeface="Courier" pitchFamily="2" charset="0"/>
              </a:rPr>
              <a:t>纯</a:t>
            </a:r>
            <a:r>
              <a:rPr kumimoji="1" lang="en-US" altLang="zh-CN" sz="2400" dirty="0">
                <a:latin typeface="Courier" pitchFamily="2" charset="0"/>
              </a:rPr>
              <a:t>P2P</a:t>
            </a:r>
            <a:r>
              <a:rPr kumimoji="1" lang="zh-CN" altLang="en-US" sz="2400" dirty="0">
                <a:latin typeface="Courier" pitchFamily="2" charset="0"/>
              </a:rPr>
              <a:t>模式：客户端之间自行发现</a:t>
            </a:r>
            <a:r>
              <a:rPr kumimoji="1" lang="en-US" altLang="zh-CN" sz="2400" dirty="0">
                <a:latin typeface="Courier" pitchFamily="2" charset="0"/>
              </a:rPr>
              <a:t>…</a:t>
            </a:r>
            <a:r>
              <a:rPr kumimoji="1" lang="zh-CN" altLang="en-US" sz="2400" dirty="0">
                <a:latin typeface="Courier" pitchFamily="2" charset="0"/>
              </a:rPr>
              <a:t>难，不靠谱！</a:t>
            </a:r>
            <a:endParaRPr kumimoji="1" lang="en-US" altLang="zh-CN" sz="2400" dirty="0">
              <a:latin typeface="Courier" pitchFamily="2" charset="0"/>
            </a:endParaRPr>
          </a:p>
          <a:p>
            <a:pPr marL="685800" lvl="1" indent="-228600" algn="just">
              <a:lnSpc>
                <a:spcPct val="120000"/>
              </a:lnSpc>
              <a:spcBef>
                <a:spcPts val="600"/>
              </a:spcBef>
              <a:spcAft>
                <a:spcPts val="600"/>
              </a:spcAft>
              <a:buFont typeface="Arial" panose="020B0604020202020204" pitchFamily="34" charset="0"/>
              <a:buChar char="•"/>
            </a:pPr>
            <a:r>
              <a:rPr kumimoji="1" lang="en-US" altLang="zh-CN" sz="2400" dirty="0">
                <a:latin typeface="Courier" pitchFamily="2" charset="0"/>
              </a:rPr>
              <a:t>C/S&amp;P2P</a:t>
            </a:r>
            <a:r>
              <a:rPr kumimoji="1" lang="zh-CN" altLang="en-US" sz="2400" dirty="0">
                <a:latin typeface="Courier" pitchFamily="2" charset="0"/>
              </a:rPr>
              <a:t>混合：主流模式</a:t>
            </a:r>
          </a:p>
          <a:p>
            <a:pPr marL="514350" indent="-514350">
              <a:spcBef>
                <a:spcPts val="600"/>
              </a:spcBef>
              <a:spcAft>
                <a:spcPts val="600"/>
              </a:spcAft>
              <a:buFont typeface="+mj-ea"/>
              <a:buAutoNum type="circleNumDbPlain"/>
            </a:pPr>
            <a:r>
              <a:rPr kumimoji="1" lang="zh-CN" altLang="en-US" sz="2800" dirty="0">
                <a:solidFill>
                  <a:srgbClr val="C00000"/>
                </a:solidFill>
                <a:latin typeface="Gill Sans MT" panose="020B0502020104020203" pitchFamily="34" charset="0"/>
              </a:rPr>
              <a:t>传输层协议：</a:t>
            </a:r>
            <a:r>
              <a:rPr kumimoji="1" lang="en-US" altLang="zh-CN" sz="2800" dirty="0">
                <a:solidFill>
                  <a:srgbClr val="C00000"/>
                </a:solidFill>
                <a:latin typeface="Gill Sans MT" panose="020B0502020104020203" pitchFamily="34" charset="0"/>
              </a:rPr>
              <a:t>TCP</a:t>
            </a:r>
            <a:r>
              <a:rPr kumimoji="1" lang="zh-CN" altLang="en-US" sz="2800" dirty="0">
                <a:solidFill>
                  <a:srgbClr val="C00000"/>
                </a:solidFill>
                <a:latin typeface="Gill Sans MT" panose="020B0502020104020203" pitchFamily="34" charset="0"/>
              </a:rPr>
              <a:t> </a:t>
            </a:r>
            <a:r>
              <a:rPr kumimoji="1" lang="en-US" altLang="zh-CN" sz="2800" dirty="0">
                <a:solidFill>
                  <a:srgbClr val="C00000"/>
                </a:solidFill>
                <a:latin typeface="Gill Sans MT" panose="020B0502020104020203" pitchFamily="34" charset="0"/>
              </a:rPr>
              <a:t>vs. UDP</a:t>
            </a:r>
            <a:r>
              <a:rPr kumimoji="1" lang="zh-CN" altLang="en-US" sz="2800" dirty="0">
                <a:solidFill>
                  <a:srgbClr val="C00000"/>
                </a:solidFill>
                <a:latin typeface="Gill Sans MT" panose="020B0502020104020203" pitchFamily="34" charset="0"/>
              </a:rPr>
              <a:t>？</a:t>
            </a:r>
            <a:endParaRPr kumimoji="1" lang="en-US" altLang="zh-CN" sz="2800" dirty="0">
              <a:solidFill>
                <a:srgbClr val="C00000"/>
              </a:solidFill>
              <a:latin typeface="Gill Sans MT" panose="020B0502020104020203" pitchFamily="34" charset="0"/>
            </a:endParaRPr>
          </a:p>
          <a:p>
            <a:pPr marL="685800" lvl="1" indent="-228600" algn="just">
              <a:lnSpc>
                <a:spcPct val="120000"/>
              </a:lnSpc>
              <a:spcBef>
                <a:spcPts val="600"/>
              </a:spcBef>
              <a:spcAft>
                <a:spcPts val="600"/>
              </a:spcAft>
              <a:buFont typeface="Arial" panose="020B0604020202020204" pitchFamily="34" charset="0"/>
              <a:buChar char="•"/>
            </a:pPr>
            <a:r>
              <a:rPr kumimoji="1" lang="zh-CN" altLang="en-US" sz="2400" dirty="0">
                <a:latin typeface="Courier" pitchFamily="2" charset="0"/>
              </a:rPr>
              <a:t>多人即时消息通信，消息的可靠性传输非常重要。</a:t>
            </a:r>
            <a:endParaRPr kumimoji="1" lang="en-US" altLang="zh-CN" sz="2400" dirty="0">
              <a:latin typeface="Courier" pitchFamily="2" charset="0"/>
            </a:endParaRPr>
          </a:p>
          <a:p>
            <a:pPr marL="1143000" lvl="2" indent="-228600" algn="just">
              <a:lnSpc>
                <a:spcPct val="120000"/>
              </a:lnSpc>
              <a:spcBef>
                <a:spcPts val="600"/>
              </a:spcBef>
              <a:spcAft>
                <a:spcPts val="600"/>
              </a:spcAft>
              <a:buFont typeface="Arial" panose="020B0604020202020204" pitchFamily="34" charset="0"/>
              <a:buChar char="•"/>
            </a:pPr>
            <a:r>
              <a:rPr kumimoji="1" lang="zh-CN" altLang="en-US" sz="2400" dirty="0">
                <a:latin typeface="Courier" pitchFamily="2" charset="0"/>
              </a:rPr>
              <a:t>选择</a:t>
            </a:r>
            <a:r>
              <a:rPr kumimoji="1" lang="en-US" altLang="zh-CN" sz="2400" dirty="0">
                <a:latin typeface="Courier" pitchFamily="2" charset="0"/>
              </a:rPr>
              <a:t>UDP</a:t>
            </a:r>
            <a:r>
              <a:rPr kumimoji="1" lang="zh-CN" altLang="en-US" sz="2400" dirty="0">
                <a:latin typeface="Courier" pitchFamily="2" charset="0"/>
              </a:rPr>
              <a:t>：即时性好，但可靠性无保障，需应用层协议支持</a:t>
            </a:r>
            <a:endParaRPr kumimoji="1" lang="en-US" altLang="zh-CN" sz="2400" dirty="0">
              <a:latin typeface="Courier" pitchFamily="2" charset="0"/>
            </a:endParaRPr>
          </a:p>
          <a:p>
            <a:pPr marL="1143000" lvl="2" indent="-228600" algn="just">
              <a:lnSpc>
                <a:spcPct val="120000"/>
              </a:lnSpc>
              <a:spcBef>
                <a:spcPts val="600"/>
              </a:spcBef>
              <a:spcAft>
                <a:spcPts val="600"/>
              </a:spcAft>
              <a:buFont typeface="Arial" panose="020B0604020202020204" pitchFamily="34" charset="0"/>
              <a:buChar char="•"/>
            </a:pPr>
            <a:r>
              <a:rPr kumimoji="1" lang="zh-CN" altLang="en-US" sz="2400" dirty="0">
                <a:latin typeface="Courier" pitchFamily="2" charset="0"/>
              </a:rPr>
              <a:t>选择</a:t>
            </a:r>
            <a:r>
              <a:rPr kumimoji="1" lang="en-US" altLang="zh-CN" sz="2400" dirty="0">
                <a:latin typeface="Courier" pitchFamily="2" charset="0"/>
              </a:rPr>
              <a:t>TCP</a:t>
            </a:r>
            <a:r>
              <a:rPr kumimoji="1" lang="zh-CN" altLang="en-US" sz="2400" dirty="0">
                <a:latin typeface="Courier" pitchFamily="2" charset="0"/>
              </a:rPr>
              <a:t>：可靠性有保障，即时性可能有影响，但可以容忍</a:t>
            </a:r>
            <a:endParaRPr kumimoji="1" lang="en-US" altLang="zh-CN" sz="2400" dirty="0">
              <a:latin typeface="Courier" pitchFamily="2" charset="0"/>
            </a:endParaRPr>
          </a:p>
        </p:txBody>
      </p:sp>
    </p:spTree>
    <p:extLst>
      <p:ext uri="{BB962C8B-B14F-4D97-AF65-F5344CB8AC3E}">
        <p14:creationId xmlns:p14="http://schemas.microsoft.com/office/powerpoint/2010/main" val="4761648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00DB5D-C3E1-7245-8345-969E7E4117BD}"/>
              </a:ext>
            </a:extLst>
          </p:cNvPr>
          <p:cNvSpPr>
            <a:spLocks noGrp="1"/>
          </p:cNvSpPr>
          <p:nvPr>
            <p:ph type="title"/>
          </p:nvPr>
        </p:nvSpPr>
        <p:spPr/>
        <p:txBody>
          <a:bodyPr/>
          <a:lstStyle/>
          <a:p>
            <a:r>
              <a:rPr kumimoji="1" lang="zh-CN" altLang="en-US" dirty="0"/>
              <a:t>核心设计问题</a:t>
            </a:r>
          </a:p>
        </p:txBody>
      </p:sp>
      <p:sp>
        <p:nvSpPr>
          <p:cNvPr id="3" name="内容占位符 2">
            <a:extLst>
              <a:ext uri="{FF2B5EF4-FFF2-40B4-BE49-F238E27FC236}">
                <a16:creationId xmlns:a16="http://schemas.microsoft.com/office/drawing/2014/main" id="{CCA4834D-6BE1-C241-8CDB-FC20171359B2}"/>
              </a:ext>
            </a:extLst>
          </p:cNvPr>
          <p:cNvSpPr>
            <a:spLocks noGrp="1"/>
          </p:cNvSpPr>
          <p:nvPr>
            <p:ph idx="1"/>
          </p:nvPr>
        </p:nvSpPr>
        <p:spPr>
          <a:xfrm>
            <a:off x="838200" y="1417428"/>
            <a:ext cx="10515600" cy="5440126"/>
          </a:xfrm>
        </p:spPr>
        <p:txBody>
          <a:bodyPr/>
          <a:lstStyle/>
          <a:p>
            <a:r>
              <a:rPr kumimoji="1" lang="zh-CN" altLang="en-US" sz="2400" dirty="0"/>
              <a:t>通信模式与协议</a:t>
            </a:r>
            <a:endParaRPr kumimoji="1" lang="en-US" altLang="zh-CN" sz="2400" dirty="0"/>
          </a:p>
          <a:p>
            <a:endParaRPr kumimoji="1" lang="en-US" altLang="zh-CN" sz="2400" dirty="0"/>
          </a:p>
          <a:p>
            <a:pPr marL="0" indent="0">
              <a:buNone/>
            </a:pPr>
            <a:endParaRPr kumimoji="1" lang="en-US" altLang="zh-CN" sz="2400" dirty="0"/>
          </a:p>
          <a:p>
            <a:r>
              <a:rPr kumimoji="1" lang="zh-CN" altLang="en-US" sz="2400" dirty="0"/>
              <a:t>客户端程序设计</a:t>
            </a:r>
            <a:endParaRPr kumimoji="1" lang="en-US" altLang="zh-CN" sz="2400" dirty="0"/>
          </a:p>
          <a:p>
            <a:endParaRPr kumimoji="1" lang="en-US" altLang="zh-CN" sz="2400" dirty="0"/>
          </a:p>
          <a:p>
            <a:endParaRPr kumimoji="1" lang="en-US" altLang="zh-CN" sz="2400" dirty="0"/>
          </a:p>
          <a:p>
            <a:pPr marL="0" indent="0">
              <a:buNone/>
            </a:pPr>
            <a:endParaRPr kumimoji="1" lang="en-US" altLang="zh-CN" sz="2400" dirty="0"/>
          </a:p>
          <a:p>
            <a:r>
              <a:rPr kumimoji="1" lang="zh-CN" altLang="en-US" sz="2400" dirty="0"/>
              <a:t>服务器程序设计</a:t>
            </a:r>
            <a:endParaRPr kumimoji="1" lang="en-US" altLang="zh-CN" sz="2400" dirty="0"/>
          </a:p>
        </p:txBody>
      </p:sp>
      <p:sp>
        <p:nvSpPr>
          <p:cNvPr id="4" name="矩形 3">
            <a:extLst>
              <a:ext uri="{FF2B5EF4-FFF2-40B4-BE49-F238E27FC236}">
                <a16:creationId xmlns:a16="http://schemas.microsoft.com/office/drawing/2014/main" id="{0052E65C-933A-7C44-B04A-6C85C5ECBE3C}"/>
              </a:ext>
            </a:extLst>
          </p:cNvPr>
          <p:cNvSpPr/>
          <p:nvPr/>
        </p:nvSpPr>
        <p:spPr>
          <a:xfrm>
            <a:off x="4040370" y="755980"/>
            <a:ext cx="3753801" cy="1785104"/>
          </a:xfrm>
          <a:prstGeom prst="rect">
            <a:avLst/>
          </a:prstGeom>
        </p:spPr>
        <p:txBody>
          <a:bodyPr wrap="square">
            <a:spAutoFit/>
          </a:bodyPr>
          <a:lstStyle/>
          <a:p>
            <a:pPr marL="342900" lvl="1" indent="-342900">
              <a:spcBef>
                <a:spcPts val="600"/>
              </a:spcBef>
              <a:spcAft>
                <a:spcPts val="600"/>
              </a:spcAft>
              <a:buFont typeface="Arial" panose="020B0604020202020204" pitchFamily="34" charset="0"/>
              <a:buChar char="•"/>
            </a:pPr>
            <a:r>
              <a:rPr kumimoji="1" lang="en-US" altLang="zh-CN" sz="2000" dirty="0"/>
              <a:t>C/S</a:t>
            </a:r>
            <a:r>
              <a:rPr kumimoji="1" lang="zh-CN" altLang="en-US" sz="2000" dirty="0"/>
              <a:t> </a:t>
            </a:r>
            <a:r>
              <a:rPr kumimoji="1" lang="en-US" altLang="zh-CN" sz="2000" dirty="0"/>
              <a:t>vs.</a:t>
            </a:r>
            <a:r>
              <a:rPr kumimoji="1" lang="zh-CN" altLang="en-US" sz="2000" dirty="0"/>
              <a:t> </a:t>
            </a:r>
            <a:r>
              <a:rPr kumimoji="1" lang="en-US" altLang="zh-CN" sz="2000" dirty="0"/>
              <a:t>P2P </a:t>
            </a:r>
            <a:r>
              <a:rPr kumimoji="1" lang="zh-CN" altLang="en-US" sz="2000" dirty="0"/>
              <a:t>？</a:t>
            </a:r>
            <a:endParaRPr kumimoji="1" lang="en-US" altLang="zh-CN" sz="2000" dirty="0"/>
          </a:p>
          <a:p>
            <a:pPr marL="342900" lvl="1" indent="-342900">
              <a:spcBef>
                <a:spcPts val="600"/>
              </a:spcBef>
              <a:spcAft>
                <a:spcPts val="600"/>
              </a:spcAft>
              <a:buFont typeface="Arial" panose="020B0604020202020204" pitchFamily="34" charset="0"/>
              <a:buChar char="•"/>
            </a:pPr>
            <a:r>
              <a:rPr kumimoji="1" lang="zh-CN" altLang="en-US" sz="2000" dirty="0"/>
              <a:t>传输层</a:t>
            </a:r>
            <a:r>
              <a:rPr kumimoji="1" lang="en-US" altLang="zh-CN" sz="2000" dirty="0"/>
              <a:t>UDP</a:t>
            </a:r>
            <a:r>
              <a:rPr kumimoji="1" lang="zh-CN" altLang="en-US" sz="2000" dirty="0"/>
              <a:t> </a:t>
            </a:r>
            <a:r>
              <a:rPr kumimoji="1" lang="en-US" altLang="zh-CN" sz="2000" dirty="0"/>
              <a:t>vs. TCP</a:t>
            </a:r>
            <a:r>
              <a:rPr kumimoji="1" lang="zh-CN" altLang="en-US" sz="2000" dirty="0"/>
              <a:t>？</a:t>
            </a:r>
            <a:endParaRPr kumimoji="1" lang="en-US" altLang="zh-CN" sz="2000" dirty="0"/>
          </a:p>
          <a:p>
            <a:pPr marL="342900" lvl="1" indent="-342900">
              <a:spcBef>
                <a:spcPts val="600"/>
              </a:spcBef>
              <a:spcAft>
                <a:spcPts val="600"/>
              </a:spcAft>
              <a:buFont typeface="Arial" panose="020B0604020202020204" pitchFamily="34" charset="0"/>
              <a:buChar char="•"/>
            </a:pPr>
            <a:r>
              <a:rPr kumimoji="1" lang="zh-CN" altLang="en-US" sz="2000" dirty="0"/>
              <a:t>应用层协议交互流程？</a:t>
            </a:r>
            <a:endParaRPr kumimoji="1" lang="en-US" altLang="zh-CN" sz="2000" dirty="0"/>
          </a:p>
          <a:p>
            <a:pPr marL="342900" lvl="1" indent="-342900">
              <a:spcBef>
                <a:spcPts val="600"/>
              </a:spcBef>
              <a:spcAft>
                <a:spcPts val="600"/>
              </a:spcAft>
              <a:buFont typeface="Arial" panose="020B0604020202020204" pitchFamily="34" charset="0"/>
              <a:buChar char="•"/>
            </a:pPr>
            <a:r>
              <a:rPr kumimoji="1" lang="zh-CN" altLang="en-US" sz="2000" dirty="0"/>
              <a:t>应用层协议</a:t>
            </a:r>
            <a:r>
              <a:rPr kumimoji="1" lang="en-US" altLang="zh-CN" sz="2000" dirty="0"/>
              <a:t>PDU</a:t>
            </a:r>
            <a:r>
              <a:rPr kumimoji="1" lang="zh-CN" altLang="en-US" sz="2000" dirty="0"/>
              <a:t>设计？</a:t>
            </a:r>
            <a:endParaRPr kumimoji="1" lang="en-US" altLang="zh-CN" sz="2000" dirty="0"/>
          </a:p>
        </p:txBody>
      </p:sp>
      <p:sp>
        <p:nvSpPr>
          <p:cNvPr id="5" name="矩形 4">
            <a:extLst>
              <a:ext uri="{FF2B5EF4-FFF2-40B4-BE49-F238E27FC236}">
                <a16:creationId xmlns:a16="http://schemas.microsoft.com/office/drawing/2014/main" id="{DF7C99F1-6391-084B-9ED4-F3F2395E4253}"/>
              </a:ext>
            </a:extLst>
          </p:cNvPr>
          <p:cNvSpPr/>
          <p:nvPr/>
        </p:nvSpPr>
        <p:spPr>
          <a:xfrm>
            <a:off x="4040370" y="2571309"/>
            <a:ext cx="5752216" cy="1785104"/>
          </a:xfrm>
          <a:prstGeom prst="rect">
            <a:avLst/>
          </a:prstGeom>
        </p:spPr>
        <p:txBody>
          <a:bodyPr wrap="square">
            <a:spAutoFit/>
          </a:bodyPr>
          <a:lstStyle/>
          <a:p>
            <a:pPr marL="342900" lvl="1" indent="-342900">
              <a:spcBef>
                <a:spcPts val="600"/>
              </a:spcBef>
              <a:spcAft>
                <a:spcPts val="600"/>
              </a:spcAft>
              <a:buFont typeface="Arial" panose="020B0604020202020204" pitchFamily="34" charset="0"/>
              <a:buChar char="•"/>
            </a:pPr>
            <a:r>
              <a:rPr kumimoji="1" lang="zh-CN" altLang="en-US" sz="2000" dirty="0"/>
              <a:t>如何指定服务器？</a:t>
            </a:r>
            <a:endParaRPr kumimoji="1" lang="en-US" altLang="zh-CN" sz="2000" dirty="0"/>
          </a:p>
          <a:p>
            <a:pPr marL="342900" lvl="1" indent="-342900">
              <a:spcBef>
                <a:spcPts val="600"/>
              </a:spcBef>
              <a:spcAft>
                <a:spcPts val="600"/>
              </a:spcAft>
              <a:buFont typeface="Arial" panose="020B0604020202020204" pitchFamily="34" charset="0"/>
              <a:buChar char="•"/>
            </a:pPr>
            <a:r>
              <a:rPr kumimoji="1" lang="en-US" altLang="zh-CN" sz="2000" dirty="0"/>
              <a:t>PDU</a:t>
            </a:r>
            <a:r>
              <a:rPr kumimoji="1" lang="zh-CN" altLang="en-US" sz="2000" dirty="0"/>
              <a:t>的解析处理与构建？</a:t>
            </a:r>
            <a:endParaRPr kumimoji="1" lang="en-US" altLang="zh-CN" sz="2000" dirty="0"/>
          </a:p>
          <a:p>
            <a:pPr marL="342900" lvl="1" indent="-342900">
              <a:spcBef>
                <a:spcPts val="600"/>
              </a:spcBef>
              <a:spcAft>
                <a:spcPts val="600"/>
              </a:spcAft>
              <a:buFont typeface="Arial" panose="020B0604020202020204" pitchFamily="34" charset="0"/>
              <a:buChar char="•"/>
            </a:pPr>
            <a:r>
              <a:rPr kumimoji="1" lang="zh-CN" altLang="en-US" sz="2000" dirty="0"/>
              <a:t>是否需要多进程或多线程设计？</a:t>
            </a:r>
            <a:endParaRPr kumimoji="1" lang="en-US" altLang="zh-CN" sz="2000" dirty="0"/>
          </a:p>
          <a:p>
            <a:pPr marL="342900" lvl="1" indent="-342900">
              <a:spcBef>
                <a:spcPts val="600"/>
              </a:spcBef>
              <a:spcAft>
                <a:spcPts val="600"/>
              </a:spcAft>
              <a:buFont typeface="Arial" panose="020B0604020202020204" pitchFamily="34" charset="0"/>
              <a:buChar char="•"/>
            </a:pPr>
            <a:r>
              <a:rPr kumimoji="1" lang="zh-CN" altLang="en-US" sz="2000" dirty="0"/>
              <a:t>如何结束通信？</a:t>
            </a:r>
            <a:endParaRPr kumimoji="1" lang="en-US" altLang="zh-CN" sz="2000" dirty="0"/>
          </a:p>
        </p:txBody>
      </p:sp>
      <p:sp>
        <p:nvSpPr>
          <p:cNvPr id="6" name="左大括号 5">
            <a:extLst>
              <a:ext uri="{FF2B5EF4-FFF2-40B4-BE49-F238E27FC236}">
                <a16:creationId xmlns:a16="http://schemas.microsoft.com/office/drawing/2014/main" id="{28BD448C-91BE-034B-80D9-B4729C908270}"/>
              </a:ext>
            </a:extLst>
          </p:cNvPr>
          <p:cNvSpPr/>
          <p:nvPr/>
        </p:nvSpPr>
        <p:spPr>
          <a:xfrm>
            <a:off x="3370520" y="813704"/>
            <a:ext cx="925033" cy="16122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7" name="左大括号 6">
            <a:extLst>
              <a:ext uri="{FF2B5EF4-FFF2-40B4-BE49-F238E27FC236}">
                <a16:creationId xmlns:a16="http://schemas.microsoft.com/office/drawing/2014/main" id="{897F24A5-1487-C740-81D7-39E4B3B0B8DF}"/>
              </a:ext>
            </a:extLst>
          </p:cNvPr>
          <p:cNvSpPr/>
          <p:nvPr/>
        </p:nvSpPr>
        <p:spPr>
          <a:xfrm>
            <a:off x="3370519" y="2632833"/>
            <a:ext cx="925033" cy="16650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8" name="矩形 7">
            <a:extLst>
              <a:ext uri="{FF2B5EF4-FFF2-40B4-BE49-F238E27FC236}">
                <a16:creationId xmlns:a16="http://schemas.microsoft.com/office/drawing/2014/main" id="{C65EDE58-0317-4E45-A2CB-46F9038EA6E7}"/>
              </a:ext>
            </a:extLst>
          </p:cNvPr>
          <p:cNvSpPr/>
          <p:nvPr/>
        </p:nvSpPr>
        <p:spPr>
          <a:xfrm>
            <a:off x="4040369" y="4487194"/>
            <a:ext cx="7727088" cy="2246769"/>
          </a:xfrm>
          <a:prstGeom prst="rect">
            <a:avLst/>
          </a:prstGeom>
        </p:spPr>
        <p:txBody>
          <a:bodyPr wrap="square">
            <a:spAutoFit/>
          </a:bodyPr>
          <a:lstStyle/>
          <a:p>
            <a:pPr marL="342900" lvl="1" indent="-342900">
              <a:spcBef>
                <a:spcPts val="600"/>
              </a:spcBef>
              <a:spcAft>
                <a:spcPts val="600"/>
              </a:spcAft>
              <a:buFont typeface="Arial" panose="020B0604020202020204" pitchFamily="34" charset="0"/>
              <a:buChar char="•"/>
            </a:pPr>
            <a:r>
              <a:rPr kumimoji="1" lang="zh-CN" altLang="en-US" sz="2000" dirty="0"/>
              <a:t>如何指定监听地址？</a:t>
            </a:r>
            <a:endParaRPr kumimoji="1" lang="en-US" altLang="zh-CN" sz="2000" dirty="0"/>
          </a:p>
          <a:p>
            <a:pPr marL="342900" lvl="1" indent="-342900">
              <a:spcBef>
                <a:spcPts val="600"/>
              </a:spcBef>
              <a:spcAft>
                <a:spcPts val="600"/>
              </a:spcAft>
              <a:buFont typeface="Arial" panose="020B0604020202020204" pitchFamily="34" charset="0"/>
              <a:buChar char="•"/>
            </a:pPr>
            <a:r>
              <a:rPr kumimoji="1" lang="en-US" altLang="zh-CN" sz="2000" dirty="0"/>
              <a:t>PDU</a:t>
            </a:r>
            <a:r>
              <a:rPr kumimoji="1" lang="zh-CN" altLang="en-US" sz="2000" dirty="0"/>
              <a:t>的解析处理与构建？</a:t>
            </a:r>
            <a:endParaRPr kumimoji="1" lang="en-US" altLang="zh-CN" sz="2000" dirty="0"/>
          </a:p>
          <a:p>
            <a:pPr marL="342900" lvl="1" indent="-342900">
              <a:spcBef>
                <a:spcPts val="600"/>
              </a:spcBef>
              <a:spcAft>
                <a:spcPts val="600"/>
              </a:spcAft>
              <a:buFont typeface="Arial" panose="020B0604020202020204" pitchFamily="34" charset="0"/>
              <a:buChar char="•"/>
            </a:pPr>
            <a:r>
              <a:rPr kumimoji="1" lang="zh-CN" altLang="en-US" sz="2000" dirty="0"/>
              <a:t>循环 </a:t>
            </a:r>
            <a:r>
              <a:rPr kumimoji="1" lang="en-US" altLang="zh-CN" sz="2000" dirty="0"/>
              <a:t>vs. </a:t>
            </a:r>
            <a:r>
              <a:rPr kumimoji="1" lang="zh-CN" altLang="en-US" sz="2000" dirty="0"/>
              <a:t>并发？若并发：多进程</a:t>
            </a:r>
            <a:r>
              <a:rPr kumimoji="1" lang="en-US" altLang="zh-CN" sz="2000" dirty="0"/>
              <a:t> vs.</a:t>
            </a:r>
            <a:r>
              <a:rPr kumimoji="1" lang="zh-CN" altLang="en-US" sz="2000" dirty="0"/>
              <a:t> 多线程 </a:t>
            </a:r>
            <a:r>
              <a:rPr kumimoji="1" lang="en-US" altLang="zh-CN" sz="2000" dirty="0"/>
              <a:t>vs. I/O</a:t>
            </a:r>
            <a:r>
              <a:rPr kumimoji="1" lang="zh-CN" altLang="en-US" sz="2000" dirty="0"/>
              <a:t>复用？</a:t>
            </a:r>
            <a:endParaRPr kumimoji="1" lang="en-US" altLang="zh-CN" sz="2000" dirty="0"/>
          </a:p>
          <a:p>
            <a:pPr marL="342900" lvl="1" indent="-342900">
              <a:spcBef>
                <a:spcPts val="600"/>
              </a:spcBef>
              <a:spcAft>
                <a:spcPts val="600"/>
              </a:spcAft>
              <a:buFont typeface="Arial" panose="020B0604020202020204" pitchFamily="34" charset="0"/>
              <a:buChar char="•"/>
            </a:pPr>
            <a:r>
              <a:rPr kumimoji="1" lang="zh-CN" altLang="en-US" sz="2000" dirty="0"/>
              <a:t>注册登录用户如何管理？</a:t>
            </a:r>
            <a:endParaRPr kumimoji="1" lang="en-US" altLang="zh-CN" sz="2000" dirty="0"/>
          </a:p>
          <a:p>
            <a:pPr marL="342900" lvl="1" indent="-342900">
              <a:spcBef>
                <a:spcPts val="600"/>
              </a:spcBef>
              <a:spcAft>
                <a:spcPts val="600"/>
              </a:spcAft>
              <a:buFont typeface="Arial" panose="020B0604020202020204" pitchFamily="34" charset="0"/>
              <a:buChar char="•"/>
            </a:pPr>
            <a:r>
              <a:rPr kumimoji="1" lang="zh-CN" altLang="en-US" sz="2000" dirty="0"/>
              <a:t>数据如何转发？</a:t>
            </a:r>
            <a:endParaRPr kumimoji="1" lang="en-US" altLang="zh-CN" sz="2000" dirty="0"/>
          </a:p>
        </p:txBody>
      </p:sp>
      <p:sp>
        <p:nvSpPr>
          <p:cNvPr id="9" name="左大括号 8">
            <a:extLst>
              <a:ext uri="{FF2B5EF4-FFF2-40B4-BE49-F238E27FC236}">
                <a16:creationId xmlns:a16="http://schemas.microsoft.com/office/drawing/2014/main" id="{14A62D19-2BB8-294E-B5CB-6DB04981295B}"/>
              </a:ext>
            </a:extLst>
          </p:cNvPr>
          <p:cNvSpPr/>
          <p:nvPr/>
        </p:nvSpPr>
        <p:spPr>
          <a:xfrm>
            <a:off x="3370519" y="4548718"/>
            <a:ext cx="925033" cy="20749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Tree>
    <p:extLst>
      <p:ext uri="{BB962C8B-B14F-4D97-AF65-F5344CB8AC3E}">
        <p14:creationId xmlns:p14="http://schemas.microsoft.com/office/powerpoint/2010/main" val="2507402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CBFA35-535C-F246-8032-5D599D70B9B5}"/>
              </a:ext>
            </a:extLst>
          </p:cNvPr>
          <p:cNvSpPr>
            <a:spLocks noGrp="1"/>
          </p:cNvSpPr>
          <p:nvPr>
            <p:ph type="title"/>
          </p:nvPr>
        </p:nvSpPr>
        <p:spPr>
          <a:xfrm>
            <a:off x="838200" y="267494"/>
            <a:ext cx="10384858" cy="788738"/>
          </a:xfrm>
        </p:spPr>
        <p:txBody>
          <a:bodyPr/>
          <a:lstStyle/>
          <a:p>
            <a:r>
              <a:rPr kumimoji="1" lang="zh-CN" altLang="en-US" dirty="0">
                <a:latin typeface="Gill Sans MT" panose="020B0502020104020203" pitchFamily="34" charset="0"/>
              </a:rPr>
              <a:t>通信模式与协议</a:t>
            </a:r>
          </a:p>
        </p:txBody>
      </p:sp>
      <p:sp>
        <p:nvSpPr>
          <p:cNvPr id="3" name="内容占位符 2">
            <a:extLst>
              <a:ext uri="{FF2B5EF4-FFF2-40B4-BE49-F238E27FC236}">
                <a16:creationId xmlns:a16="http://schemas.microsoft.com/office/drawing/2014/main" id="{FADB3E31-4E7F-234B-968F-B5EE86936BEA}"/>
              </a:ext>
            </a:extLst>
          </p:cNvPr>
          <p:cNvSpPr>
            <a:spLocks noGrp="1"/>
          </p:cNvSpPr>
          <p:nvPr>
            <p:ph idx="1"/>
          </p:nvPr>
        </p:nvSpPr>
        <p:spPr>
          <a:xfrm>
            <a:off x="462643" y="1177822"/>
            <a:ext cx="6210222" cy="4027063"/>
          </a:xfrm>
        </p:spPr>
        <p:txBody>
          <a:bodyPr/>
          <a:lstStyle/>
          <a:p>
            <a:pPr marL="514350" indent="-514350">
              <a:buFont typeface="+mj-ea"/>
              <a:buAutoNum type="circleNumDbPlain" startAt="3"/>
            </a:pPr>
            <a:r>
              <a:rPr kumimoji="1" lang="zh-CN" altLang="en-US" dirty="0">
                <a:solidFill>
                  <a:srgbClr val="C00000"/>
                </a:solidFill>
                <a:latin typeface="Gill Sans MT" panose="020B0502020104020203" pitchFamily="34" charset="0"/>
              </a:rPr>
              <a:t>应用层协议交互流程？</a:t>
            </a:r>
          </a:p>
          <a:p>
            <a:pPr lvl="1"/>
            <a:r>
              <a:rPr kumimoji="1" lang="zh-CN" altLang="en-US" dirty="0">
                <a:latin typeface="Gill Sans MT" panose="020B0502020104020203" pitchFamily="34" charset="0"/>
              </a:rPr>
              <a:t>注册流程</a:t>
            </a:r>
            <a:r>
              <a:rPr kumimoji="1" lang="en-US" altLang="zh-CN" dirty="0">
                <a:latin typeface="Gill Sans MT" panose="020B0502020104020203" pitchFamily="34" charset="0"/>
              </a:rPr>
              <a:t>?</a:t>
            </a:r>
          </a:p>
          <a:p>
            <a:pPr lvl="1"/>
            <a:r>
              <a:rPr kumimoji="1" lang="zh-CN" altLang="en-US" dirty="0">
                <a:latin typeface="Gill Sans MT" panose="020B0502020104020203" pitchFamily="34" charset="0"/>
              </a:rPr>
              <a:t>登录流程</a:t>
            </a:r>
            <a:r>
              <a:rPr kumimoji="1" lang="en-US" altLang="zh-CN" dirty="0">
                <a:latin typeface="Gill Sans MT" panose="020B0502020104020203" pitchFamily="34" charset="0"/>
              </a:rPr>
              <a:t>?</a:t>
            </a:r>
          </a:p>
          <a:p>
            <a:pPr lvl="1"/>
            <a:r>
              <a:rPr kumimoji="1" lang="zh-CN" altLang="en-US" dirty="0">
                <a:latin typeface="Gill Sans MT" panose="020B0502020104020203" pitchFamily="34" charset="0"/>
              </a:rPr>
              <a:t>在线状态维护流程（心跳机制）</a:t>
            </a:r>
            <a:r>
              <a:rPr kumimoji="1" lang="en-US" altLang="zh-CN" dirty="0">
                <a:latin typeface="Gill Sans MT" panose="020B0502020104020203" pitchFamily="34" charset="0"/>
              </a:rPr>
              <a:t>?</a:t>
            </a:r>
          </a:p>
          <a:p>
            <a:pPr lvl="2"/>
            <a:r>
              <a:rPr kumimoji="1" lang="zh-CN" altLang="en-US" dirty="0">
                <a:latin typeface="Gill Sans MT" panose="020B0502020104020203" pitchFamily="34" charset="0"/>
              </a:rPr>
              <a:t>客户端发起心跳 </a:t>
            </a:r>
            <a:r>
              <a:rPr kumimoji="1" lang="en-US" altLang="zh-CN" dirty="0">
                <a:latin typeface="Gill Sans MT" panose="020B0502020104020203" pitchFamily="34" charset="0"/>
              </a:rPr>
              <a:t>vs. </a:t>
            </a:r>
            <a:r>
              <a:rPr kumimoji="1" lang="zh-CN" altLang="en-US" dirty="0">
                <a:latin typeface="Gill Sans MT" panose="020B0502020104020203" pitchFamily="34" charset="0"/>
              </a:rPr>
              <a:t>服务器发起心跳？</a:t>
            </a:r>
            <a:endParaRPr kumimoji="1" lang="en-US" altLang="zh-CN" dirty="0">
              <a:latin typeface="Gill Sans MT" panose="020B0502020104020203" pitchFamily="34" charset="0"/>
            </a:endParaRPr>
          </a:p>
          <a:p>
            <a:pPr lvl="1"/>
            <a:r>
              <a:rPr kumimoji="1" lang="zh-CN" altLang="en-US" dirty="0">
                <a:latin typeface="Gill Sans MT" panose="020B0502020104020203" pitchFamily="34" charset="0"/>
              </a:rPr>
              <a:t>转发流程</a:t>
            </a:r>
            <a:r>
              <a:rPr kumimoji="1" lang="en-US" altLang="zh-CN" dirty="0">
                <a:latin typeface="Gill Sans MT" panose="020B0502020104020203" pitchFamily="34" charset="0"/>
              </a:rPr>
              <a:t>?</a:t>
            </a:r>
          </a:p>
          <a:p>
            <a:pPr lvl="2"/>
            <a:r>
              <a:rPr kumimoji="1" lang="zh-CN" altLang="en-US" dirty="0">
                <a:latin typeface="Gill Sans MT" panose="020B0502020104020203" pitchFamily="34" charset="0"/>
              </a:rPr>
              <a:t>指定单个在线用户单播流程</a:t>
            </a:r>
            <a:endParaRPr kumimoji="1" lang="en-US" altLang="zh-CN" dirty="0">
              <a:latin typeface="Gill Sans MT" panose="020B0502020104020203" pitchFamily="34" charset="0"/>
            </a:endParaRPr>
          </a:p>
          <a:p>
            <a:pPr lvl="2"/>
            <a:r>
              <a:rPr kumimoji="1" lang="zh-CN" altLang="en-US" dirty="0">
                <a:latin typeface="Gill Sans MT" panose="020B0502020104020203" pitchFamily="34" charset="0"/>
              </a:rPr>
              <a:t>面向全部在线用户广播流程</a:t>
            </a:r>
          </a:p>
        </p:txBody>
      </p:sp>
      <p:sp>
        <p:nvSpPr>
          <p:cNvPr id="4" name="内容占位符 2">
            <a:extLst>
              <a:ext uri="{FF2B5EF4-FFF2-40B4-BE49-F238E27FC236}">
                <a16:creationId xmlns:a16="http://schemas.microsoft.com/office/drawing/2014/main" id="{5843552D-8242-3446-8547-68FA6121121F}"/>
              </a:ext>
            </a:extLst>
          </p:cNvPr>
          <p:cNvSpPr txBox="1">
            <a:spLocks/>
          </p:cNvSpPr>
          <p:nvPr/>
        </p:nvSpPr>
        <p:spPr>
          <a:xfrm>
            <a:off x="6444343" y="1177822"/>
            <a:ext cx="5635897" cy="4123521"/>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mj-ea"/>
              <a:buAutoNum type="circleNumDbPlain" startAt="4"/>
            </a:pPr>
            <a:r>
              <a:rPr kumimoji="1" lang="zh-CN" altLang="en-US" dirty="0">
                <a:solidFill>
                  <a:srgbClr val="C00000"/>
                </a:solidFill>
                <a:latin typeface="Gill Sans MT" panose="020B0502020104020203" pitchFamily="34" charset="0"/>
              </a:rPr>
              <a:t>应用层协议</a:t>
            </a:r>
            <a:r>
              <a:rPr kumimoji="1" lang="en-US" altLang="zh-CN" dirty="0">
                <a:solidFill>
                  <a:srgbClr val="C00000"/>
                </a:solidFill>
                <a:latin typeface="Gill Sans MT" panose="020B0502020104020203" pitchFamily="34" charset="0"/>
              </a:rPr>
              <a:t>PDU</a:t>
            </a:r>
            <a:r>
              <a:rPr kumimoji="1" lang="zh-CN" altLang="en-US" dirty="0">
                <a:solidFill>
                  <a:srgbClr val="C00000"/>
                </a:solidFill>
                <a:latin typeface="Gill Sans MT" panose="020B0502020104020203" pitchFamily="34" charset="0"/>
              </a:rPr>
              <a:t>设计？</a:t>
            </a:r>
          </a:p>
          <a:p>
            <a:pPr lvl="1"/>
            <a:r>
              <a:rPr kumimoji="1" lang="en-US" altLang="zh-CN" dirty="0">
                <a:latin typeface="Gill Sans MT" panose="020B0502020104020203" pitchFamily="34" charset="0"/>
              </a:rPr>
              <a:t>Header</a:t>
            </a:r>
            <a:r>
              <a:rPr kumimoji="1" lang="zh-CN" altLang="en-US" dirty="0">
                <a:latin typeface="Gill Sans MT" panose="020B0502020104020203" pitchFamily="34" charset="0"/>
              </a:rPr>
              <a:t> </a:t>
            </a:r>
            <a:r>
              <a:rPr kumimoji="1" lang="en-US" altLang="zh-CN" dirty="0">
                <a:latin typeface="Gill Sans MT" panose="020B0502020104020203" pitchFamily="34" charset="0"/>
              </a:rPr>
              <a:t>+</a:t>
            </a:r>
            <a:r>
              <a:rPr kumimoji="1" lang="zh-CN" altLang="en-US" dirty="0">
                <a:latin typeface="Gill Sans MT" panose="020B0502020104020203" pitchFamily="34" charset="0"/>
              </a:rPr>
              <a:t> </a:t>
            </a:r>
            <a:r>
              <a:rPr kumimoji="1" lang="en-US" altLang="zh-CN" dirty="0">
                <a:latin typeface="Gill Sans MT" panose="020B0502020104020203" pitchFamily="34" charset="0"/>
              </a:rPr>
              <a:t>Payload</a:t>
            </a:r>
          </a:p>
          <a:p>
            <a:pPr lvl="1"/>
            <a:r>
              <a:rPr kumimoji="1" lang="zh-CN" altLang="en-US" dirty="0">
                <a:latin typeface="Gill Sans MT" panose="020B0502020104020203" pitchFamily="34" charset="0"/>
              </a:rPr>
              <a:t>遵循</a:t>
            </a:r>
            <a:r>
              <a:rPr kumimoji="1" lang="en-US" altLang="zh-CN" dirty="0">
                <a:latin typeface="Gill Sans MT" panose="020B0502020104020203" pitchFamily="34" charset="0"/>
              </a:rPr>
              <a:t>JSON-RPC2.0</a:t>
            </a:r>
          </a:p>
          <a:p>
            <a:pPr lvl="2"/>
            <a:r>
              <a:rPr kumimoji="1" lang="en-US" altLang="zh-CN" dirty="0">
                <a:latin typeface="Gill Sans MT" panose="020B0502020104020203" pitchFamily="34" charset="0"/>
              </a:rPr>
              <a:t>What is JSON?</a:t>
            </a:r>
          </a:p>
          <a:p>
            <a:pPr lvl="3"/>
            <a:r>
              <a:rPr kumimoji="1" lang="en-US" altLang="zh-CN" sz="2000" dirty="0">
                <a:latin typeface="Gill Sans MT" panose="020B0502020104020203" pitchFamily="34" charset="0"/>
                <a:hlinkClick r:id="rId2"/>
              </a:rPr>
              <a:t>https://www.ietf.org/rfc/rfc4627.txt</a:t>
            </a:r>
            <a:endParaRPr kumimoji="1" lang="en-US" altLang="zh-CN" sz="2000" dirty="0">
              <a:latin typeface="Gill Sans MT" panose="020B0502020104020203" pitchFamily="34" charset="0"/>
            </a:endParaRPr>
          </a:p>
          <a:p>
            <a:pPr lvl="2"/>
            <a:r>
              <a:rPr lang="en-US" altLang="zh-CN" dirty="0">
                <a:latin typeface="Gill Sans MT" panose="020B0502020104020203" pitchFamily="34" charset="0"/>
              </a:rPr>
              <a:t>JSON-RPC</a:t>
            </a:r>
          </a:p>
          <a:p>
            <a:pPr lvl="3"/>
            <a:r>
              <a:rPr lang="en" altLang="zh-CN" sz="2000" dirty="0">
                <a:latin typeface="Gill Sans MT" panose="020B0502020104020203" pitchFamily="34" charset="0"/>
                <a:hlinkClick r:id="rId3"/>
              </a:rPr>
              <a:t>https://www.</a:t>
            </a:r>
            <a:r>
              <a:rPr lang="en" altLang="zh-CN" sz="2000" b="1" dirty="0">
                <a:latin typeface="Gill Sans MT" panose="020B0502020104020203" pitchFamily="34" charset="0"/>
                <a:hlinkClick r:id="rId3"/>
              </a:rPr>
              <a:t>jsonrpc</a:t>
            </a:r>
            <a:r>
              <a:rPr lang="en" altLang="zh-CN" sz="2000" dirty="0">
                <a:latin typeface="Gill Sans MT" panose="020B0502020104020203" pitchFamily="34" charset="0"/>
                <a:hlinkClick r:id="rId3"/>
              </a:rPr>
              <a:t>.org/ </a:t>
            </a:r>
            <a:endParaRPr lang="en-US" altLang="zh-CN" sz="2000" dirty="0">
              <a:latin typeface="Gill Sans MT" panose="020B0502020104020203" pitchFamily="34" charset="0"/>
            </a:endParaRPr>
          </a:p>
          <a:p>
            <a:pPr lvl="3"/>
            <a:r>
              <a:rPr lang="zh-CN" altLang="en-US" dirty="0">
                <a:latin typeface="Gill Sans MT" panose="020B0502020104020203" pitchFamily="34" charset="0"/>
              </a:rPr>
              <a:t>请求对象：</a:t>
            </a:r>
            <a:endParaRPr lang="en-US" altLang="zh-CN" dirty="0">
              <a:latin typeface="Gill Sans MT" panose="020B0502020104020203" pitchFamily="34" charset="0"/>
            </a:endParaRPr>
          </a:p>
          <a:p>
            <a:pPr lvl="3"/>
            <a:r>
              <a:rPr kumimoji="1" lang="zh-CN" altLang="en-US" dirty="0">
                <a:latin typeface="Gill Sans MT" panose="020B0502020104020203" pitchFamily="34" charset="0"/>
              </a:rPr>
              <a:t>响应对象：</a:t>
            </a:r>
            <a:r>
              <a:rPr kumimoji="1" lang="en-US" altLang="zh-CN" dirty="0">
                <a:latin typeface="Gill Sans MT" panose="020B0502020104020203" pitchFamily="34" charset="0"/>
              </a:rPr>
              <a:t>result</a:t>
            </a:r>
            <a:r>
              <a:rPr kumimoji="1" lang="zh-CN" altLang="en-US" dirty="0">
                <a:latin typeface="Gill Sans MT" panose="020B0502020104020203" pitchFamily="34" charset="0"/>
              </a:rPr>
              <a:t>｜</a:t>
            </a:r>
            <a:r>
              <a:rPr kumimoji="1" lang="en-US" altLang="zh-CN" dirty="0">
                <a:latin typeface="Gill Sans MT" panose="020B0502020104020203" pitchFamily="34" charset="0"/>
              </a:rPr>
              <a:t>error</a:t>
            </a:r>
          </a:p>
        </p:txBody>
      </p:sp>
      <p:sp>
        <p:nvSpPr>
          <p:cNvPr id="8" name="矩形 7">
            <a:extLst>
              <a:ext uri="{FF2B5EF4-FFF2-40B4-BE49-F238E27FC236}">
                <a16:creationId xmlns:a16="http://schemas.microsoft.com/office/drawing/2014/main" id="{CD8D5986-24CA-264A-9A72-7CAB4C53F5C5}"/>
              </a:ext>
            </a:extLst>
          </p:cNvPr>
          <p:cNvSpPr/>
          <p:nvPr/>
        </p:nvSpPr>
        <p:spPr>
          <a:xfrm>
            <a:off x="5296149" y="5553228"/>
            <a:ext cx="6707279" cy="646331"/>
          </a:xfrm>
          <a:prstGeom prst="rect">
            <a:avLst/>
          </a:prstGeom>
          <a:solidFill>
            <a:schemeClr val="tx1"/>
          </a:solidFill>
        </p:spPr>
        <p:txBody>
          <a:bodyPr wrap="square">
            <a:spAutoFit/>
          </a:bodyPr>
          <a:lstStyle/>
          <a:p>
            <a:r>
              <a:rPr lang="zh-CN" altLang="en-US" dirty="0">
                <a:solidFill>
                  <a:srgbClr val="F8F8F2"/>
                </a:solidFill>
                <a:latin typeface="Gill Sans MT" panose="020B0502020104020203" pitchFamily="34" charset="0"/>
              </a:rPr>
              <a:t>↘︎</a:t>
            </a:r>
            <a:r>
              <a:rPr lang="en" altLang="zh-CN" dirty="0">
                <a:solidFill>
                  <a:srgbClr val="F8F8F2"/>
                </a:solidFill>
                <a:latin typeface="Gill Sans MT" panose="020B0502020104020203" pitchFamily="34" charset="0"/>
              </a:rPr>
              <a:t>{</a:t>
            </a:r>
            <a:r>
              <a:rPr lang="en" altLang="zh-CN" dirty="0">
                <a:solidFill>
                  <a:srgbClr val="E6DB74"/>
                </a:solidFill>
                <a:latin typeface="Gill Sans MT" panose="020B0502020104020203" pitchFamily="34" charset="0"/>
              </a:rPr>
              <a:t>"</a:t>
            </a:r>
            <a:r>
              <a:rPr lang="en" altLang="zh-CN" dirty="0" err="1">
                <a:solidFill>
                  <a:srgbClr val="E6DB74"/>
                </a:solidFill>
                <a:latin typeface="Gill Sans MT" panose="020B0502020104020203" pitchFamily="34" charset="0"/>
              </a:rPr>
              <a:t>jsonrpc</a:t>
            </a:r>
            <a:r>
              <a:rPr lang="en" altLang="zh-CN" dirty="0">
                <a:solidFill>
                  <a:srgbClr val="E6DB74"/>
                </a:solidFill>
                <a:latin typeface="Gill Sans MT" panose="020B0502020104020203" pitchFamily="34" charset="0"/>
              </a:rPr>
              <a:t>"</a:t>
            </a:r>
            <a:r>
              <a:rPr lang="en" altLang="zh-CN" dirty="0">
                <a:solidFill>
                  <a:srgbClr val="F8F8F2"/>
                </a:solidFill>
                <a:latin typeface="Gill Sans MT" panose="020B0502020104020203" pitchFamily="34" charset="0"/>
              </a:rPr>
              <a:t>: </a:t>
            </a:r>
            <a:r>
              <a:rPr lang="en" altLang="zh-CN" dirty="0">
                <a:solidFill>
                  <a:srgbClr val="E6DB74"/>
                </a:solidFill>
                <a:latin typeface="Gill Sans MT" panose="020B0502020104020203" pitchFamily="34" charset="0"/>
              </a:rPr>
              <a:t>"2.0"</a:t>
            </a:r>
            <a:r>
              <a:rPr lang="en" altLang="zh-CN" dirty="0">
                <a:solidFill>
                  <a:srgbClr val="F8F8F2"/>
                </a:solidFill>
                <a:latin typeface="Gill Sans MT" panose="020B0502020104020203" pitchFamily="34" charset="0"/>
              </a:rPr>
              <a:t>, </a:t>
            </a:r>
            <a:r>
              <a:rPr lang="en" altLang="zh-CN" dirty="0">
                <a:solidFill>
                  <a:srgbClr val="E6DB74"/>
                </a:solidFill>
                <a:latin typeface="Gill Sans MT" panose="020B0502020104020203" pitchFamily="34" charset="0"/>
              </a:rPr>
              <a:t>"method"</a:t>
            </a:r>
            <a:r>
              <a:rPr lang="en" altLang="zh-CN" dirty="0">
                <a:solidFill>
                  <a:srgbClr val="F8F8F2"/>
                </a:solidFill>
                <a:latin typeface="Gill Sans MT" panose="020B0502020104020203" pitchFamily="34" charset="0"/>
              </a:rPr>
              <a:t>: </a:t>
            </a:r>
            <a:r>
              <a:rPr lang="en" altLang="zh-CN" dirty="0">
                <a:solidFill>
                  <a:srgbClr val="E6DB74"/>
                </a:solidFill>
                <a:latin typeface="Gill Sans MT" panose="020B0502020104020203" pitchFamily="34" charset="0"/>
              </a:rPr>
              <a:t>"subtract"</a:t>
            </a:r>
            <a:r>
              <a:rPr lang="en" altLang="zh-CN" dirty="0">
                <a:solidFill>
                  <a:srgbClr val="F8F8F2"/>
                </a:solidFill>
                <a:latin typeface="Gill Sans MT" panose="020B0502020104020203" pitchFamily="34" charset="0"/>
              </a:rPr>
              <a:t>, </a:t>
            </a:r>
            <a:r>
              <a:rPr lang="en" altLang="zh-CN" dirty="0">
                <a:solidFill>
                  <a:srgbClr val="E6DB74"/>
                </a:solidFill>
                <a:latin typeface="Gill Sans MT" panose="020B0502020104020203" pitchFamily="34" charset="0"/>
              </a:rPr>
              <a:t>"</a:t>
            </a:r>
            <a:r>
              <a:rPr lang="en" altLang="zh-CN" dirty="0" err="1">
                <a:solidFill>
                  <a:srgbClr val="E6DB74"/>
                </a:solidFill>
                <a:latin typeface="Gill Sans MT" panose="020B0502020104020203" pitchFamily="34" charset="0"/>
              </a:rPr>
              <a:t>params</a:t>
            </a:r>
            <a:r>
              <a:rPr lang="en" altLang="zh-CN" dirty="0">
                <a:solidFill>
                  <a:srgbClr val="E6DB74"/>
                </a:solidFill>
                <a:latin typeface="Gill Sans MT" panose="020B0502020104020203" pitchFamily="34" charset="0"/>
              </a:rPr>
              <a:t>"</a:t>
            </a:r>
            <a:r>
              <a:rPr lang="en" altLang="zh-CN" dirty="0">
                <a:solidFill>
                  <a:srgbClr val="F8F8F2"/>
                </a:solidFill>
                <a:latin typeface="Gill Sans MT" panose="020B0502020104020203" pitchFamily="34" charset="0"/>
              </a:rPr>
              <a:t>: [</a:t>
            </a:r>
            <a:r>
              <a:rPr lang="en" altLang="zh-CN" dirty="0">
                <a:solidFill>
                  <a:srgbClr val="AE81FF"/>
                </a:solidFill>
                <a:latin typeface="Gill Sans MT" panose="020B0502020104020203" pitchFamily="34" charset="0"/>
              </a:rPr>
              <a:t>42</a:t>
            </a:r>
            <a:r>
              <a:rPr lang="en" altLang="zh-CN" dirty="0">
                <a:solidFill>
                  <a:srgbClr val="F8F8F2"/>
                </a:solidFill>
                <a:latin typeface="Gill Sans MT" panose="020B0502020104020203" pitchFamily="34" charset="0"/>
              </a:rPr>
              <a:t>, </a:t>
            </a:r>
            <a:r>
              <a:rPr lang="en" altLang="zh-CN" dirty="0">
                <a:solidFill>
                  <a:srgbClr val="AE81FF"/>
                </a:solidFill>
                <a:latin typeface="Gill Sans MT" panose="020B0502020104020203" pitchFamily="34" charset="0"/>
              </a:rPr>
              <a:t>23</a:t>
            </a:r>
            <a:r>
              <a:rPr lang="en" altLang="zh-CN" dirty="0">
                <a:solidFill>
                  <a:srgbClr val="F8F8F2"/>
                </a:solidFill>
                <a:latin typeface="Gill Sans MT" panose="020B0502020104020203" pitchFamily="34" charset="0"/>
              </a:rPr>
              <a:t>], </a:t>
            </a:r>
            <a:r>
              <a:rPr lang="en" altLang="zh-CN" dirty="0">
                <a:solidFill>
                  <a:srgbClr val="E6DB74"/>
                </a:solidFill>
                <a:latin typeface="Gill Sans MT" panose="020B0502020104020203" pitchFamily="34" charset="0"/>
              </a:rPr>
              <a:t>"id"</a:t>
            </a:r>
            <a:r>
              <a:rPr lang="en" altLang="zh-CN" dirty="0">
                <a:solidFill>
                  <a:srgbClr val="F8F8F2"/>
                </a:solidFill>
                <a:latin typeface="Gill Sans MT" panose="020B0502020104020203" pitchFamily="34" charset="0"/>
              </a:rPr>
              <a:t>: </a:t>
            </a:r>
            <a:r>
              <a:rPr lang="en" altLang="zh-CN" dirty="0">
                <a:solidFill>
                  <a:srgbClr val="AE81FF"/>
                </a:solidFill>
                <a:latin typeface="Gill Sans MT" panose="020B0502020104020203" pitchFamily="34" charset="0"/>
              </a:rPr>
              <a:t>1</a:t>
            </a:r>
            <a:r>
              <a:rPr lang="en" altLang="zh-CN" dirty="0">
                <a:solidFill>
                  <a:srgbClr val="F8F8F2"/>
                </a:solidFill>
                <a:latin typeface="Gill Sans MT" panose="020B0502020104020203" pitchFamily="34" charset="0"/>
              </a:rPr>
              <a:t>} </a:t>
            </a:r>
          </a:p>
          <a:p>
            <a:r>
              <a:rPr lang="zh-CN" altLang="en-US" dirty="0">
                <a:solidFill>
                  <a:srgbClr val="F8F8F2"/>
                </a:solidFill>
                <a:latin typeface="Gill Sans MT" panose="020B0502020104020203" pitchFamily="34" charset="0"/>
              </a:rPr>
              <a:t>↖︎</a:t>
            </a:r>
            <a:r>
              <a:rPr lang="en" altLang="zh-CN" dirty="0">
                <a:solidFill>
                  <a:srgbClr val="F8F8F2"/>
                </a:solidFill>
                <a:latin typeface="Gill Sans MT" panose="020B0502020104020203" pitchFamily="34" charset="0"/>
              </a:rPr>
              <a:t>{</a:t>
            </a:r>
            <a:r>
              <a:rPr lang="en" altLang="zh-CN" dirty="0">
                <a:solidFill>
                  <a:srgbClr val="E6DB74"/>
                </a:solidFill>
                <a:latin typeface="Gill Sans MT" panose="020B0502020104020203" pitchFamily="34" charset="0"/>
              </a:rPr>
              <a:t>"</a:t>
            </a:r>
            <a:r>
              <a:rPr lang="en" altLang="zh-CN" dirty="0" err="1">
                <a:solidFill>
                  <a:srgbClr val="E6DB74"/>
                </a:solidFill>
                <a:latin typeface="Gill Sans MT" panose="020B0502020104020203" pitchFamily="34" charset="0"/>
              </a:rPr>
              <a:t>jsonrpc</a:t>
            </a:r>
            <a:r>
              <a:rPr lang="en" altLang="zh-CN" dirty="0">
                <a:solidFill>
                  <a:srgbClr val="E6DB74"/>
                </a:solidFill>
                <a:latin typeface="Gill Sans MT" panose="020B0502020104020203" pitchFamily="34" charset="0"/>
              </a:rPr>
              <a:t>"</a:t>
            </a:r>
            <a:r>
              <a:rPr lang="en" altLang="zh-CN" dirty="0">
                <a:solidFill>
                  <a:srgbClr val="F8F8F2"/>
                </a:solidFill>
                <a:latin typeface="Gill Sans MT" panose="020B0502020104020203" pitchFamily="34" charset="0"/>
              </a:rPr>
              <a:t>: </a:t>
            </a:r>
            <a:r>
              <a:rPr lang="en" altLang="zh-CN" dirty="0">
                <a:solidFill>
                  <a:srgbClr val="E6DB74"/>
                </a:solidFill>
                <a:latin typeface="Gill Sans MT" panose="020B0502020104020203" pitchFamily="34" charset="0"/>
              </a:rPr>
              <a:t>"2.0"</a:t>
            </a:r>
            <a:r>
              <a:rPr lang="en" altLang="zh-CN" dirty="0">
                <a:solidFill>
                  <a:srgbClr val="F8F8F2"/>
                </a:solidFill>
                <a:latin typeface="Gill Sans MT" panose="020B0502020104020203" pitchFamily="34" charset="0"/>
              </a:rPr>
              <a:t>, </a:t>
            </a:r>
            <a:r>
              <a:rPr lang="en" altLang="zh-CN" dirty="0">
                <a:solidFill>
                  <a:srgbClr val="E6DB74"/>
                </a:solidFill>
                <a:latin typeface="Gill Sans MT" panose="020B0502020104020203" pitchFamily="34" charset="0"/>
              </a:rPr>
              <a:t>"result"</a:t>
            </a:r>
            <a:r>
              <a:rPr lang="en" altLang="zh-CN" dirty="0">
                <a:solidFill>
                  <a:srgbClr val="F8F8F2"/>
                </a:solidFill>
                <a:latin typeface="Gill Sans MT" panose="020B0502020104020203" pitchFamily="34" charset="0"/>
              </a:rPr>
              <a:t>: </a:t>
            </a:r>
            <a:r>
              <a:rPr lang="en" altLang="zh-CN" dirty="0">
                <a:solidFill>
                  <a:srgbClr val="AE81FF"/>
                </a:solidFill>
                <a:latin typeface="Gill Sans MT" panose="020B0502020104020203" pitchFamily="34" charset="0"/>
              </a:rPr>
              <a:t>19</a:t>
            </a:r>
            <a:r>
              <a:rPr lang="en" altLang="zh-CN" dirty="0">
                <a:solidFill>
                  <a:srgbClr val="F8F8F2"/>
                </a:solidFill>
                <a:latin typeface="Gill Sans MT" panose="020B0502020104020203" pitchFamily="34" charset="0"/>
              </a:rPr>
              <a:t>, </a:t>
            </a:r>
            <a:r>
              <a:rPr lang="en" altLang="zh-CN" dirty="0">
                <a:solidFill>
                  <a:srgbClr val="E6DB74"/>
                </a:solidFill>
                <a:latin typeface="Gill Sans MT" panose="020B0502020104020203" pitchFamily="34" charset="0"/>
              </a:rPr>
              <a:t>"id"</a:t>
            </a:r>
            <a:r>
              <a:rPr lang="en" altLang="zh-CN" dirty="0">
                <a:solidFill>
                  <a:srgbClr val="F8F8F2"/>
                </a:solidFill>
                <a:latin typeface="Gill Sans MT" panose="020B0502020104020203" pitchFamily="34" charset="0"/>
              </a:rPr>
              <a:t>: </a:t>
            </a:r>
            <a:r>
              <a:rPr lang="en" altLang="zh-CN" dirty="0">
                <a:solidFill>
                  <a:srgbClr val="AE81FF"/>
                </a:solidFill>
                <a:latin typeface="Gill Sans MT" panose="020B0502020104020203" pitchFamily="34" charset="0"/>
              </a:rPr>
              <a:t>1</a:t>
            </a:r>
            <a:r>
              <a:rPr lang="en" altLang="zh-CN" dirty="0">
                <a:solidFill>
                  <a:srgbClr val="F8F8F2"/>
                </a:solidFill>
                <a:latin typeface="Gill Sans MT" panose="020B0502020104020203" pitchFamily="34" charset="0"/>
              </a:rPr>
              <a:t>}</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14178892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CBFA35-535C-F246-8032-5D599D70B9B5}"/>
              </a:ext>
            </a:extLst>
          </p:cNvPr>
          <p:cNvSpPr>
            <a:spLocks noGrp="1"/>
          </p:cNvSpPr>
          <p:nvPr>
            <p:ph type="title"/>
          </p:nvPr>
        </p:nvSpPr>
        <p:spPr/>
        <p:txBody>
          <a:bodyPr/>
          <a:lstStyle/>
          <a:p>
            <a:r>
              <a:rPr kumimoji="1" lang="zh-CN" altLang="en-US" dirty="0"/>
              <a:t>客户端程序设计</a:t>
            </a:r>
          </a:p>
        </p:txBody>
      </p:sp>
      <p:sp>
        <p:nvSpPr>
          <p:cNvPr id="10" name="内容占位符 9">
            <a:extLst>
              <a:ext uri="{FF2B5EF4-FFF2-40B4-BE49-F238E27FC236}">
                <a16:creationId xmlns:a16="http://schemas.microsoft.com/office/drawing/2014/main" id="{B00D6745-4C9F-754F-BFF8-EB108DF8925B}"/>
              </a:ext>
            </a:extLst>
          </p:cNvPr>
          <p:cNvSpPr>
            <a:spLocks noGrp="1"/>
          </p:cNvSpPr>
          <p:nvPr>
            <p:ph idx="1"/>
          </p:nvPr>
        </p:nvSpPr>
        <p:spPr>
          <a:xfrm>
            <a:off x="838200" y="1056232"/>
            <a:ext cx="10515600" cy="5396248"/>
          </a:xfrm>
        </p:spPr>
        <p:txBody>
          <a:bodyPr>
            <a:normAutofit fontScale="92500" lnSpcReduction="10000"/>
          </a:bodyPr>
          <a:lstStyle/>
          <a:p>
            <a:r>
              <a:rPr lang="zh-CN" altLang="en-US" sz="2400" dirty="0">
                <a:solidFill>
                  <a:srgbClr val="C00000"/>
                </a:solidFill>
                <a:latin typeface="Gill Sans MT" panose="020B0502020104020203" pitchFamily="34" charset="0"/>
              </a:rPr>
              <a:t>如何指定服务器？</a:t>
            </a:r>
            <a:endParaRPr lang="en-US" altLang="zh-CN" sz="2400" dirty="0">
              <a:solidFill>
                <a:srgbClr val="C00000"/>
              </a:solidFill>
              <a:latin typeface="Gill Sans MT" panose="020B0502020104020203" pitchFamily="34" charset="0"/>
            </a:endParaRPr>
          </a:p>
          <a:p>
            <a:pPr lvl="1"/>
            <a:r>
              <a:rPr lang="zh-CN" altLang="en-US" sz="2000" dirty="0">
                <a:latin typeface="Gill Sans MT" panose="020B0502020104020203" pitchFamily="34" charset="0"/>
              </a:rPr>
              <a:t>硬编码｜命令行参数｜配置文件</a:t>
            </a:r>
          </a:p>
          <a:p>
            <a:r>
              <a:rPr lang="en" altLang="zh-CN" sz="2400" dirty="0">
                <a:solidFill>
                  <a:srgbClr val="C00000"/>
                </a:solidFill>
                <a:latin typeface="Gill Sans MT" panose="020B0502020104020203" pitchFamily="34" charset="0"/>
              </a:rPr>
              <a:t>PDU</a:t>
            </a:r>
            <a:r>
              <a:rPr lang="zh-CN" altLang="en-US" sz="2400" dirty="0">
                <a:solidFill>
                  <a:srgbClr val="C00000"/>
                </a:solidFill>
                <a:latin typeface="Gill Sans MT" panose="020B0502020104020203" pitchFamily="34" charset="0"/>
              </a:rPr>
              <a:t>的解析处理与构建？</a:t>
            </a:r>
            <a:endParaRPr lang="en-US" altLang="zh-CN" sz="2400" dirty="0">
              <a:solidFill>
                <a:srgbClr val="C00000"/>
              </a:solidFill>
              <a:latin typeface="Gill Sans MT" panose="020B0502020104020203" pitchFamily="34" charset="0"/>
            </a:endParaRPr>
          </a:p>
          <a:p>
            <a:pPr lvl="1"/>
            <a:r>
              <a:rPr lang="en-US" altLang="zh-CN" sz="2000" dirty="0">
                <a:latin typeface="Courier" pitchFamily="2" charset="0"/>
              </a:rPr>
              <a:t>JSON</a:t>
            </a:r>
            <a:r>
              <a:rPr lang="zh-CN" altLang="en-US" sz="2000" dirty="0">
                <a:latin typeface="Courier" pitchFamily="2" charset="0"/>
              </a:rPr>
              <a:t>解析与构建：</a:t>
            </a:r>
            <a:r>
              <a:rPr lang="en-US" altLang="zh-CN" sz="2000" dirty="0" err="1">
                <a:latin typeface="Gill Sans MT" panose="020B0502020104020203" pitchFamily="34" charset="0"/>
              </a:rPr>
              <a:t>cJSON</a:t>
            </a:r>
            <a:r>
              <a:rPr lang="zh-CN" altLang="en-US" sz="2000" dirty="0">
                <a:latin typeface="Gill Sans MT" panose="020B0502020104020203" pitchFamily="34" charset="0"/>
              </a:rPr>
              <a:t> </a:t>
            </a:r>
            <a:r>
              <a:rPr lang="en" altLang="zh-CN" sz="2000" dirty="0">
                <a:latin typeface="Gill Sans MT" panose="020B0502020104020203" pitchFamily="34" charset="0"/>
                <a:hlinkClick r:id="rId2"/>
              </a:rPr>
              <a:t>https://github.com/DaveGamble/cJSON</a:t>
            </a:r>
            <a:r>
              <a:rPr lang="zh-CN" altLang="en-US" sz="2000" dirty="0">
                <a:latin typeface="Gill Sans MT" panose="020B0502020104020203" pitchFamily="34" charset="0"/>
              </a:rPr>
              <a:t> </a:t>
            </a:r>
            <a:endParaRPr lang="en-US" altLang="zh-CN" sz="2000" dirty="0">
              <a:latin typeface="Gill Sans MT" panose="020B0502020104020203" pitchFamily="34" charset="0"/>
            </a:endParaRPr>
          </a:p>
          <a:p>
            <a:pPr lvl="1"/>
            <a:r>
              <a:rPr lang="en-US" altLang="zh-CN" sz="2000" dirty="0">
                <a:latin typeface="Courier" pitchFamily="2" charset="0"/>
              </a:rPr>
              <a:t> PDU</a:t>
            </a:r>
            <a:r>
              <a:rPr lang="zh-CN" altLang="en-US" sz="2000" dirty="0">
                <a:latin typeface="Courier" pitchFamily="2" charset="0"/>
              </a:rPr>
              <a:t>解析与构建：</a:t>
            </a:r>
            <a:r>
              <a:rPr lang="en-US" altLang="zh-CN" sz="2000" dirty="0">
                <a:latin typeface="Gill Sans MT" panose="020B0502020104020203" pitchFamily="34" charset="0"/>
              </a:rPr>
              <a:t>JSON-RPC</a:t>
            </a:r>
            <a:r>
              <a:rPr lang="zh-CN" altLang="en-US" sz="2000" dirty="0">
                <a:latin typeface="Gill Sans MT" panose="020B0502020104020203" pitchFamily="34" charset="0"/>
              </a:rPr>
              <a:t> </a:t>
            </a:r>
            <a:r>
              <a:rPr lang="en-US" altLang="zh-CN" sz="2000" dirty="0">
                <a:latin typeface="Gill Sans MT" panose="020B0502020104020203" pitchFamily="34" charset="0"/>
              </a:rPr>
              <a:t>2.0</a:t>
            </a:r>
            <a:endParaRPr lang="zh-CN" altLang="en-US" sz="2000" dirty="0">
              <a:latin typeface="Gill Sans MT" panose="020B0502020104020203" pitchFamily="34" charset="0"/>
            </a:endParaRPr>
          </a:p>
          <a:p>
            <a:r>
              <a:rPr lang="zh-CN" altLang="en-US" sz="2400" dirty="0">
                <a:solidFill>
                  <a:srgbClr val="C00000"/>
                </a:solidFill>
                <a:latin typeface="Gill Sans MT" panose="020B0502020104020203" pitchFamily="34" charset="0"/>
              </a:rPr>
              <a:t>是否需要多进程或多线程设计？</a:t>
            </a:r>
            <a:endParaRPr lang="en-US" altLang="zh-CN" sz="2400" dirty="0">
              <a:solidFill>
                <a:srgbClr val="C00000"/>
              </a:solidFill>
              <a:latin typeface="Gill Sans MT" panose="020B0502020104020203" pitchFamily="34" charset="0"/>
            </a:endParaRPr>
          </a:p>
          <a:p>
            <a:pPr lvl="1"/>
            <a:r>
              <a:rPr lang="zh-CN" altLang="en-US" sz="2000" dirty="0">
                <a:latin typeface="Courier" pitchFamily="2" charset="0"/>
              </a:rPr>
              <a:t>设计为消息收发分离，提高效率；</a:t>
            </a:r>
          </a:p>
          <a:p>
            <a:r>
              <a:rPr lang="zh-CN" altLang="en-US" sz="2400" dirty="0">
                <a:solidFill>
                  <a:srgbClr val="C00000"/>
                </a:solidFill>
                <a:latin typeface="Gill Sans MT" panose="020B0502020104020203" pitchFamily="34" charset="0"/>
              </a:rPr>
              <a:t>如何结束通信？</a:t>
            </a:r>
            <a:endParaRPr lang="en-US" altLang="zh-CN" sz="2400" dirty="0">
              <a:solidFill>
                <a:srgbClr val="C00000"/>
              </a:solidFill>
              <a:latin typeface="Gill Sans MT" panose="020B0502020104020203" pitchFamily="34" charset="0"/>
            </a:endParaRPr>
          </a:p>
          <a:p>
            <a:pPr lvl="1"/>
            <a:r>
              <a:rPr lang="zh-CN" altLang="en-US" sz="2000" dirty="0">
                <a:latin typeface="Courier" pitchFamily="2" charset="0"/>
              </a:rPr>
              <a:t>约定通信结束符</a:t>
            </a:r>
            <a:endParaRPr lang="en-US" altLang="zh-CN" sz="2000" dirty="0">
              <a:latin typeface="Courier" pitchFamily="2" charset="0"/>
            </a:endParaRPr>
          </a:p>
          <a:p>
            <a:r>
              <a:rPr lang="zh-CN" altLang="en-US" sz="2400" dirty="0">
                <a:solidFill>
                  <a:srgbClr val="C00000"/>
                </a:solidFill>
                <a:latin typeface="Gill Sans MT" panose="020B0502020104020203" pitchFamily="34" charset="0"/>
              </a:rPr>
              <a:t>如何构建命令行指令框架？</a:t>
            </a:r>
            <a:r>
              <a:rPr lang="zh-CN" altLang="en-US" sz="2400">
                <a:solidFill>
                  <a:srgbClr val="C00000"/>
                </a:solidFill>
                <a:latin typeface="Gill Sans MT" panose="020B0502020104020203" pitchFamily="34" charset="0"/>
              </a:rPr>
              <a:t>或者退而求其次</a:t>
            </a:r>
            <a:r>
              <a:rPr lang="zh-CN" altLang="en-US" sz="2400" dirty="0">
                <a:solidFill>
                  <a:srgbClr val="C00000"/>
                </a:solidFill>
                <a:latin typeface="Gill Sans MT" panose="020B0502020104020203" pitchFamily="34" charset="0"/>
              </a:rPr>
              <a:t>，采用</a:t>
            </a:r>
            <a:r>
              <a:rPr lang="en-US" altLang="zh-CN" sz="2400" dirty="0">
                <a:solidFill>
                  <a:srgbClr val="C00000"/>
                </a:solidFill>
                <a:latin typeface="Gill Sans MT" panose="020B0502020104020203" pitchFamily="34" charset="0"/>
              </a:rPr>
              <a:t>C</a:t>
            </a:r>
            <a:r>
              <a:rPr lang="zh-CN" altLang="en-US" sz="2400" dirty="0">
                <a:solidFill>
                  <a:srgbClr val="C00000"/>
                </a:solidFill>
                <a:latin typeface="Gill Sans MT" panose="020B0502020104020203" pitchFamily="34" charset="0"/>
              </a:rPr>
              <a:t>语言综合实验设计过的菜单框架？</a:t>
            </a:r>
            <a:endParaRPr lang="en-US" altLang="zh-CN" sz="2400" dirty="0">
              <a:solidFill>
                <a:srgbClr val="C00000"/>
              </a:solidFill>
              <a:latin typeface="Gill Sans MT" panose="020B0502020104020203" pitchFamily="34" charset="0"/>
            </a:endParaRPr>
          </a:p>
          <a:p>
            <a:pPr lvl="1"/>
            <a:r>
              <a:rPr lang="en-US" altLang="zh-CN" sz="2000" dirty="0">
                <a:latin typeface="Courier" pitchFamily="2" charset="0"/>
              </a:rPr>
              <a:t>C</a:t>
            </a:r>
            <a:r>
              <a:rPr lang="zh-CN" altLang="en-US" sz="2000" dirty="0">
                <a:latin typeface="Courier" pitchFamily="2" charset="0"/>
              </a:rPr>
              <a:t>语言功底，无限循环框架</a:t>
            </a:r>
          </a:p>
        </p:txBody>
      </p:sp>
    </p:spTree>
    <p:extLst>
      <p:ext uri="{BB962C8B-B14F-4D97-AF65-F5344CB8AC3E}">
        <p14:creationId xmlns:p14="http://schemas.microsoft.com/office/powerpoint/2010/main" val="11199574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D821A8-FFF4-AE43-9115-565FFB72E8F1}"/>
              </a:ext>
            </a:extLst>
          </p:cNvPr>
          <p:cNvSpPr>
            <a:spLocks noGrp="1"/>
          </p:cNvSpPr>
          <p:nvPr>
            <p:ph type="title"/>
          </p:nvPr>
        </p:nvSpPr>
        <p:spPr/>
        <p:txBody>
          <a:bodyPr/>
          <a:lstStyle/>
          <a:p>
            <a:r>
              <a:rPr kumimoji="1" lang="zh-CN" altLang="en-US" dirty="0"/>
              <a:t>服务器程序设计</a:t>
            </a:r>
          </a:p>
        </p:txBody>
      </p:sp>
      <p:sp>
        <p:nvSpPr>
          <p:cNvPr id="3" name="内容占位符 2">
            <a:extLst>
              <a:ext uri="{FF2B5EF4-FFF2-40B4-BE49-F238E27FC236}">
                <a16:creationId xmlns:a16="http://schemas.microsoft.com/office/drawing/2014/main" id="{E9385DEC-CC7A-6F4F-8A65-123CEEC05065}"/>
              </a:ext>
            </a:extLst>
          </p:cNvPr>
          <p:cNvSpPr>
            <a:spLocks noGrp="1"/>
          </p:cNvSpPr>
          <p:nvPr>
            <p:ph idx="1"/>
          </p:nvPr>
        </p:nvSpPr>
        <p:spPr>
          <a:xfrm>
            <a:off x="838200" y="1056232"/>
            <a:ext cx="10515600" cy="5627903"/>
          </a:xfrm>
        </p:spPr>
        <p:txBody>
          <a:bodyPr/>
          <a:lstStyle/>
          <a:p>
            <a:pPr marL="514350" lvl="1" indent="-514350">
              <a:spcBef>
                <a:spcPts val="1000"/>
              </a:spcBef>
              <a:spcAft>
                <a:spcPts val="600"/>
              </a:spcAft>
            </a:pPr>
            <a:r>
              <a:rPr lang="zh-CN" altLang="en-US" sz="2800" dirty="0">
                <a:solidFill>
                  <a:srgbClr val="C00000"/>
                </a:solidFill>
                <a:latin typeface="Gill Sans MT" panose="020B0502020104020203" pitchFamily="34" charset="0"/>
              </a:rPr>
              <a:t>如何指定监听地址？</a:t>
            </a:r>
            <a:endParaRPr lang="en-US" altLang="zh-CN" sz="2800" dirty="0">
              <a:solidFill>
                <a:srgbClr val="C00000"/>
              </a:solidFill>
              <a:latin typeface="Gill Sans MT" panose="020B0502020104020203" pitchFamily="34" charset="0"/>
            </a:endParaRPr>
          </a:p>
          <a:p>
            <a:pPr lvl="1">
              <a:spcAft>
                <a:spcPts val="600"/>
              </a:spcAft>
            </a:pPr>
            <a:r>
              <a:rPr lang="zh-CN" altLang="en-US" dirty="0">
                <a:latin typeface="Gill Sans MT" panose="020B0502020104020203" pitchFamily="34" charset="0"/>
              </a:rPr>
              <a:t>硬编码｜命令行参数｜配置文件</a:t>
            </a:r>
            <a:endParaRPr lang="en-US" altLang="zh-CN" dirty="0">
              <a:latin typeface="Gill Sans MT" panose="020B0502020104020203" pitchFamily="34" charset="0"/>
            </a:endParaRPr>
          </a:p>
          <a:p>
            <a:pPr marL="514350" lvl="1" indent="-514350">
              <a:spcBef>
                <a:spcPts val="1000"/>
              </a:spcBef>
              <a:spcAft>
                <a:spcPts val="600"/>
              </a:spcAft>
            </a:pPr>
            <a:r>
              <a:rPr lang="en-US" altLang="zh-CN" sz="2800" dirty="0">
                <a:solidFill>
                  <a:srgbClr val="C00000"/>
                </a:solidFill>
                <a:latin typeface="Gill Sans MT" panose="020B0502020104020203" pitchFamily="34" charset="0"/>
              </a:rPr>
              <a:t>PDU</a:t>
            </a:r>
            <a:r>
              <a:rPr lang="zh-CN" altLang="en-US" sz="2800" dirty="0">
                <a:solidFill>
                  <a:srgbClr val="C00000"/>
                </a:solidFill>
                <a:latin typeface="Gill Sans MT" panose="020B0502020104020203" pitchFamily="34" charset="0"/>
              </a:rPr>
              <a:t>的解析处理与构建？</a:t>
            </a:r>
            <a:endParaRPr lang="en-US" altLang="zh-CN" sz="2800" dirty="0">
              <a:solidFill>
                <a:srgbClr val="C00000"/>
              </a:solidFill>
              <a:latin typeface="Gill Sans MT" panose="020B0502020104020203" pitchFamily="34" charset="0"/>
            </a:endParaRPr>
          </a:p>
          <a:p>
            <a:pPr lvl="1">
              <a:spcAft>
                <a:spcPts val="600"/>
              </a:spcAft>
            </a:pPr>
            <a:r>
              <a:rPr lang="zh-CN" altLang="en-US" dirty="0">
                <a:latin typeface="Gill Sans MT" panose="020B0502020104020203" pitchFamily="34" charset="0"/>
              </a:rPr>
              <a:t> 同客户端</a:t>
            </a:r>
            <a:endParaRPr lang="en-US" altLang="zh-CN" dirty="0">
              <a:latin typeface="Gill Sans MT" panose="020B0502020104020203" pitchFamily="34" charset="0"/>
            </a:endParaRPr>
          </a:p>
          <a:p>
            <a:pPr marL="514350" lvl="1" indent="-514350">
              <a:spcBef>
                <a:spcPts val="1000"/>
              </a:spcBef>
              <a:spcAft>
                <a:spcPts val="600"/>
              </a:spcAft>
            </a:pPr>
            <a:r>
              <a:rPr lang="zh-CN" altLang="en-US" sz="2800" dirty="0">
                <a:solidFill>
                  <a:srgbClr val="C00000"/>
                </a:solidFill>
                <a:latin typeface="Gill Sans MT" panose="020B0502020104020203" pitchFamily="34" charset="0"/>
              </a:rPr>
              <a:t>循环 </a:t>
            </a:r>
            <a:r>
              <a:rPr lang="en-US" altLang="zh-CN" sz="2800" dirty="0">
                <a:solidFill>
                  <a:srgbClr val="C00000"/>
                </a:solidFill>
                <a:latin typeface="Gill Sans MT" panose="020B0502020104020203" pitchFamily="34" charset="0"/>
              </a:rPr>
              <a:t>vs. </a:t>
            </a:r>
            <a:r>
              <a:rPr lang="zh-CN" altLang="en-US" sz="2800" dirty="0">
                <a:solidFill>
                  <a:srgbClr val="C00000"/>
                </a:solidFill>
                <a:latin typeface="Gill Sans MT" panose="020B0502020104020203" pitchFamily="34" charset="0"/>
              </a:rPr>
              <a:t>并发？若并发：多进程</a:t>
            </a:r>
            <a:r>
              <a:rPr lang="en-US" altLang="zh-CN" sz="2800" dirty="0">
                <a:solidFill>
                  <a:srgbClr val="C00000"/>
                </a:solidFill>
                <a:latin typeface="Gill Sans MT" panose="020B0502020104020203" pitchFamily="34" charset="0"/>
              </a:rPr>
              <a:t> vs.</a:t>
            </a:r>
            <a:r>
              <a:rPr lang="zh-CN" altLang="en-US" sz="2800" dirty="0">
                <a:solidFill>
                  <a:srgbClr val="C00000"/>
                </a:solidFill>
                <a:latin typeface="Gill Sans MT" panose="020B0502020104020203" pitchFamily="34" charset="0"/>
              </a:rPr>
              <a:t> 多线程 </a:t>
            </a:r>
            <a:r>
              <a:rPr lang="en-US" altLang="zh-CN" sz="2800" dirty="0">
                <a:solidFill>
                  <a:srgbClr val="C00000"/>
                </a:solidFill>
                <a:latin typeface="Gill Sans MT" panose="020B0502020104020203" pitchFamily="34" charset="0"/>
              </a:rPr>
              <a:t>vs. I/O</a:t>
            </a:r>
            <a:r>
              <a:rPr lang="zh-CN" altLang="en-US" sz="2800" dirty="0">
                <a:solidFill>
                  <a:srgbClr val="C00000"/>
                </a:solidFill>
                <a:latin typeface="Gill Sans MT" panose="020B0502020104020203" pitchFamily="34" charset="0"/>
              </a:rPr>
              <a:t>复用？</a:t>
            </a:r>
            <a:endParaRPr lang="en-US" altLang="zh-CN" sz="2800" dirty="0">
              <a:solidFill>
                <a:srgbClr val="C00000"/>
              </a:solidFill>
              <a:latin typeface="Gill Sans MT" panose="020B0502020104020203" pitchFamily="34" charset="0"/>
            </a:endParaRPr>
          </a:p>
          <a:p>
            <a:pPr marL="914400" lvl="1" indent="-457200">
              <a:spcBef>
                <a:spcPts val="0"/>
              </a:spcBef>
              <a:buFont typeface="+mj-ea"/>
              <a:buAutoNum type="circleNumDbPlain"/>
            </a:pPr>
            <a:r>
              <a:rPr lang="en-US" altLang="zh-CN" dirty="0">
                <a:latin typeface="Gill Sans MT" panose="020B0502020104020203" pitchFamily="34" charset="0"/>
              </a:rPr>
              <a:t>Iterative Connectionless</a:t>
            </a:r>
          </a:p>
          <a:p>
            <a:pPr marL="914400" lvl="1" indent="-457200">
              <a:spcBef>
                <a:spcPts val="0"/>
              </a:spcBef>
              <a:buFont typeface="+mj-ea"/>
              <a:buAutoNum type="circleNumDbPlain"/>
            </a:pPr>
            <a:r>
              <a:rPr lang="en-US" altLang="zh-CN" dirty="0">
                <a:latin typeface="Gill Sans MT" panose="020B0502020104020203" pitchFamily="34" charset="0"/>
              </a:rPr>
              <a:t>Iterative Connection-Oriented</a:t>
            </a:r>
          </a:p>
          <a:p>
            <a:pPr marL="914400" lvl="1" indent="-457200">
              <a:spcBef>
                <a:spcPts val="0"/>
              </a:spcBef>
              <a:buFont typeface="+mj-ea"/>
              <a:buAutoNum type="circleNumDbPlain"/>
            </a:pPr>
            <a:r>
              <a:rPr lang="en-US" altLang="zh-CN" dirty="0">
                <a:latin typeface="Gill Sans MT" panose="020B0502020104020203" pitchFamily="34" charset="0"/>
              </a:rPr>
              <a:t>Concurrent Connectionless</a:t>
            </a:r>
          </a:p>
          <a:p>
            <a:pPr marL="914400" lvl="1" indent="-457200">
              <a:spcBef>
                <a:spcPts val="0"/>
              </a:spcBef>
              <a:buFont typeface="+mj-ea"/>
              <a:buAutoNum type="circleNumDbPlain"/>
            </a:pPr>
            <a:r>
              <a:rPr lang="en-US" altLang="zh-CN" dirty="0">
                <a:latin typeface="Gill Sans MT" panose="020B0502020104020203" pitchFamily="34" charset="0"/>
              </a:rPr>
              <a:t>Concurrent Connection-Oriented</a:t>
            </a:r>
          </a:p>
        </p:txBody>
      </p:sp>
      <p:sp>
        <p:nvSpPr>
          <p:cNvPr id="6" name="Rectangle 3">
            <a:extLst>
              <a:ext uri="{FF2B5EF4-FFF2-40B4-BE49-F238E27FC236}">
                <a16:creationId xmlns:a16="http://schemas.microsoft.com/office/drawing/2014/main" id="{A6CC017B-BBCE-3B4F-91B9-03635D89EA33}"/>
              </a:ext>
            </a:extLst>
          </p:cNvPr>
          <p:cNvSpPr>
            <a:spLocks noChangeArrowheads="1"/>
          </p:cNvSpPr>
          <p:nvPr/>
        </p:nvSpPr>
        <p:spPr bwMode="auto">
          <a:xfrm>
            <a:off x="6338026" y="5579768"/>
            <a:ext cx="5360442" cy="923972"/>
          </a:xfrm>
          <a:prstGeom prst="rect">
            <a:avLst/>
          </a:prstGeom>
          <a:solidFill>
            <a:srgbClr val="FEC064"/>
          </a:solidFill>
          <a:ln w="57150">
            <a:solidFill>
              <a:srgbClr val="000000"/>
            </a:solidFill>
            <a:miter lim="800000"/>
            <a:headEnd/>
            <a:tailEnd/>
          </a:ln>
          <a:effectLst>
            <a:outerShdw blurRad="63500" dist="107763" dir="2700000" algn="ctr" rotWithShape="0">
              <a:srgbClr val="000000">
                <a:alpha val="74998"/>
              </a:srgbClr>
            </a:outerShdw>
          </a:effectLst>
        </p:spPr>
        <p:txBody>
          <a:bodyPr wrap="square" lIns="92075" tIns="46038" rIns="92075" bIns="46038">
            <a:spAutoFit/>
          </a:bodyPr>
          <a:lstStyle/>
          <a:p>
            <a:pPr algn="ctr">
              <a:defRPr/>
            </a:pPr>
            <a:r>
              <a:rPr lang="en-US" altLang="zh-CN" b="1" u="sng" dirty="0">
                <a:solidFill>
                  <a:srgbClr val="000000"/>
                </a:solidFill>
                <a:latin typeface="Comic Sans MS" charset="0"/>
                <a:ea typeface="Comic Sans MS" charset="0"/>
                <a:cs typeface="Comic Sans MS" charset="0"/>
              </a:rPr>
              <a:t>Iterative</a:t>
            </a:r>
          </a:p>
          <a:p>
            <a:pPr algn="ctr">
              <a:defRPr/>
            </a:pPr>
            <a:r>
              <a:rPr lang="en-US" altLang="zh-CN" b="1" dirty="0">
                <a:solidFill>
                  <a:srgbClr val="000000"/>
                </a:solidFill>
                <a:latin typeface="Comic Sans MS" charset="0"/>
                <a:ea typeface="Comic Sans MS" charset="0"/>
                <a:cs typeface="Comic Sans MS" charset="0"/>
              </a:rPr>
              <a:t>Small, fixed size requests</a:t>
            </a:r>
          </a:p>
          <a:p>
            <a:pPr algn="ctr">
              <a:defRPr/>
            </a:pPr>
            <a:r>
              <a:rPr lang="en-US" altLang="zh-CN" b="1" dirty="0">
                <a:solidFill>
                  <a:srgbClr val="000000"/>
                </a:solidFill>
                <a:latin typeface="Comic Sans MS" charset="0"/>
                <a:ea typeface="Comic Sans MS" charset="0"/>
                <a:cs typeface="Comic Sans MS" charset="0"/>
              </a:rPr>
              <a:t>Easy to program</a:t>
            </a:r>
          </a:p>
        </p:txBody>
      </p:sp>
      <p:sp>
        <p:nvSpPr>
          <p:cNvPr id="7" name="Rectangle 4">
            <a:extLst>
              <a:ext uri="{FF2B5EF4-FFF2-40B4-BE49-F238E27FC236}">
                <a16:creationId xmlns:a16="http://schemas.microsoft.com/office/drawing/2014/main" id="{0FF2C02B-6078-1146-887C-FDF90C4EF16E}"/>
              </a:ext>
            </a:extLst>
          </p:cNvPr>
          <p:cNvSpPr>
            <a:spLocks noChangeArrowheads="1"/>
          </p:cNvSpPr>
          <p:nvPr/>
        </p:nvSpPr>
        <p:spPr bwMode="auto">
          <a:xfrm>
            <a:off x="6338026" y="4240297"/>
            <a:ext cx="5360442" cy="1200971"/>
          </a:xfrm>
          <a:prstGeom prst="rect">
            <a:avLst/>
          </a:prstGeom>
          <a:solidFill>
            <a:srgbClr val="65CFD7"/>
          </a:solidFill>
          <a:ln w="57150">
            <a:solidFill>
              <a:srgbClr val="000000"/>
            </a:solidFill>
            <a:miter lim="800000"/>
            <a:headEnd/>
            <a:tailEnd/>
          </a:ln>
          <a:effectLst>
            <a:outerShdw blurRad="63500" dist="107763" dir="2700000" algn="ctr" rotWithShape="0">
              <a:srgbClr val="000000">
                <a:alpha val="74998"/>
              </a:srgbClr>
            </a:outerShdw>
          </a:effectLst>
        </p:spPr>
        <p:txBody>
          <a:bodyPr wrap="square" lIns="92075" tIns="46038" rIns="92075" bIns="46038">
            <a:spAutoFit/>
          </a:bodyPr>
          <a:lstStyle/>
          <a:p>
            <a:pPr algn="ctr">
              <a:defRPr/>
            </a:pPr>
            <a:r>
              <a:rPr lang="en-US" altLang="zh-CN" b="1" u="sng" dirty="0">
                <a:solidFill>
                  <a:srgbClr val="000000"/>
                </a:solidFill>
                <a:latin typeface="Comic Sans MS" charset="0"/>
                <a:ea typeface="Comic Sans MS" charset="0"/>
                <a:cs typeface="Comic Sans MS" charset="0"/>
              </a:rPr>
              <a:t>Concurrent</a:t>
            </a:r>
          </a:p>
          <a:p>
            <a:pPr algn="ctr">
              <a:defRPr/>
            </a:pPr>
            <a:r>
              <a:rPr lang="en-US" altLang="zh-CN" b="1" dirty="0">
                <a:solidFill>
                  <a:srgbClr val="000000"/>
                </a:solidFill>
                <a:latin typeface="Comic Sans MS" charset="0"/>
                <a:ea typeface="Comic Sans MS" charset="0"/>
                <a:cs typeface="Comic Sans MS" charset="0"/>
              </a:rPr>
              <a:t>Large or variable size requests</a:t>
            </a:r>
          </a:p>
          <a:p>
            <a:pPr algn="ctr">
              <a:defRPr/>
            </a:pPr>
            <a:r>
              <a:rPr lang="en-US" altLang="zh-CN" b="1" dirty="0">
                <a:solidFill>
                  <a:srgbClr val="000000"/>
                </a:solidFill>
                <a:latin typeface="Comic Sans MS" charset="0"/>
                <a:ea typeface="Comic Sans MS" charset="0"/>
                <a:cs typeface="Comic Sans MS" charset="0"/>
              </a:rPr>
              <a:t>Harder to program</a:t>
            </a:r>
          </a:p>
          <a:p>
            <a:pPr algn="ctr">
              <a:defRPr/>
            </a:pPr>
            <a:r>
              <a:rPr lang="en-US" altLang="zh-CN" b="1" dirty="0">
                <a:solidFill>
                  <a:srgbClr val="000000"/>
                </a:solidFill>
                <a:latin typeface="Comic Sans MS" charset="0"/>
                <a:ea typeface="Comic Sans MS" charset="0"/>
                <a:cs typeface="Comic Sans MS" charset="0"/>
              </a:rPr>
              <a:t>Typically uses more system resources</a:t>
            </a:r>
          </a:p>
        </p:txBody>
      </p:sp>
      <p:sp>
        <p:nvSpPr>
          <p:cNvPr id="8" name="Rectangle 3">
            <a:extLst>
              <a:ext uri="{FF2B5EF4-FFF2-40B4-BE49-F238E27FC236}">
                <a16:creationId xmlns:a16="http://schemas.microsoft.com/office/drawing/2014/main" id="{EDFF1CBA-F362-7D4D-B41E-614DAAA4CE0D}"/>
              </a:ext>
            </a:extLst>
          </p:cNvPr>
          <p:cNvSpPr>
            <a:spLocks noChangeArrowheads="1"/>
          </p:cNvSpPr>
          <p:nvPr/>
        </p:nvSpPr>
        <p:spPr bwMode="auto">
          <a:xfrm>
            <a:off x="6338026" y="520131"/>
            <a:ext cx="5360442" cy="1477970"/>
          </a:xfrm>
          <a:prstGeom prst="rect">
            <a:avLst/>
          </a:prstGeom>
          <a:solidFill>
            <a:srgbClr val="65CFD7"/>
          </a:solidFill>
          <a:ln w="57150">
            <a:solidFill>
              <a:srgbClr val="000000"/>
            </a:solidFill>
            <a:miter lim="800000"/>
            <a:headEnd/>
            <a:tailEnd/>
          </a:ln>
          <a:effectLst>
            <a:outerShdw blurRad="63500" dist="107763" dir="2700000" algn="ctr" rotWithShape="0">
              <a:srgbClr val="000000">
                <a:alpha val="74998"/>
              </a:srgbClr>
            </a:outerShdw>
          </a:effectLst>
        </p:spPr>
        <p:txBody>
          <a:bodyPr wrap="none" lIns="92075" tIns="46038" rIns="92075" bIns="46038">
            <a:spAutoFit/>
          </a:bodyPr>
          <a:lstStyle/>
          <a:p>
            <a:pPr algn="ctr">
              <a:defRPr/>
            </a:pPr>
            <a:r>
              <a:rPr lang="en-US" altLang="zh-CN" b="1" u="sng" dirty="0">
                <a:solidFill>
                  <a:srgbClr val="000000"/>
                </a:solidFill>
                <a:latin typeface="Comic Sans MS" charset="0"/>
                <a:ea typeface="Comic Sans MS" charset="0"/>
                <a:cs typeface="Comic Sans MS" charset="0"/>
              </a:rPr>
              <a:t>Connection-Oriented</a:t>
            </a:r>
          </a:p>
          <a:p>
            <a:pPr algn="ctr">
              <a:defRPr/>
            </a:pPr>
            <a:endParaRPr lang="en-US" altLang="zh-CN" b="1" u="sng" dirty="0">
              <a:solidFill>
                <a:srgbClr val="000000"/>
              </a:solidFill>
              <a:latin typeface="Comic Sans MS" charset="0"/>
              <a:ea typeface="Comic Sans MS" charset="0"/>
              <a:cs typeface="Comic Sans MS" charset="0"/>
            </a:endParaRPr>
          </a:p>
          <a:p>
            <a:pPr algn="ctr">
              <a:defRPr/>
            </a:pPr>
            <a:r>
              <a:rPr lang="en-US" altLang="zh-CN" b="1" dirty="0">
                <a:solidFill>
                  <a:srgbClr val="000000"/>
                </a:solidFill>
                <a:latin typeface="Comic Sans MS" charset="0"/>
                <a:ea typeface="Comic Sans MS" charset="0"/>
                <a:cs typeface="Comic Sans MS" charset="0"/>
              </a:rPr>
              <a:t>EASY TO PROGRAM</a:t>
            </a:r>
          </a:p>
          <a:p>
            <a:pPr algn="ctr">
              <a:defRPr/>
            </a:pPr>
            <a:r>
              <a:rPr lang="en-US" altLang="zh-CN" b="1" dirty="0">
                <a:solidFill>
                  <a:srgbClr val="000000"/>
                </a:solidFill>
                <a:latin typeface="Comic Sans MS" charset="0"/>
                <a:ea typeface="Comic Sans MS" charset="0"/>
                <a:cs typeface="Comic Sans MS" charset="0"/>
              </a:rPr>
              <a:t>transport protocol handles the tough stuff.</a:t>
            </a:r>
          </a:p>
          <a:p>
            <a:pPr algn="ctr">
              <a:defRPr/>
            </a:pPr>
            <a:r>
              <a:rPr lang="en-US" altLang="zh-CN" b="1" dirty="0">
                <a:solidFill>
                  <a:srgbClr val="000000"/>
                </a:solidFill>
                <a:latin typeface="Comic Sans MS" charset="0"/>
                <a:ea typeface="Comic Sans MS" charset="0"/>
                <a:cs typeface="Comic Sans MS" charset="0"/>
              </a:rPr>
              <a:t>requires separate socket for each connection.</a:t>
            </a:r>
          </a:p>
        </p:txBody>
      </p:sp>
      <p:sp>
        <p:nvSpPr>
          <p:cNvPr id="9" name="Rectangle 4">
            <a:extLst>
              <a:ext uri="{FF2B5EF4-FFF2-40B4-BE49-F238E27FC236}">
                <a16:creationId xmlns:a16="http://schemas.microsoft.com/office/drawing/2014/main" id="{A4C4DFA2-8A13-824B-8889-4AD1371D6E2F}"/>
              </a:ext>
            </a:extLst>
          </p:cNvPr>
          <p:cNvSpPr>
            <a:spLocks noChangeArrowheads="1"/>
          </p:cNvSpPr>
          <p:nvPr/>
        </p:nvSpPr>
        <p:spPr bwMode="auto">
          <a:xfrm>
            <a:off x="6338026" y="2090498"/>
            <a:ext cx="5360442" cy="1200971"/>
          </a:xfrm>
          <a:prstGeom prst="rect">
            <a:avLst/>
          </a:prstGeom>
          <a:solidFill>
            <a:srgbClr val="FEC064"/>
          </a:solidFill>
          <a:ln w="57150">
            <a:solidFill>
              <a:srgbClr val="000000"/>
            </a:solidFill>
            <a:miter lim="800000"/>
            <a:headEnd/>
            <a:tailEnd/>
          </a:ln>
          <a:effectLst>
            <a:outerShdw blurRad="63500" dist="107763" dir="2700000" algn="ctr" rotWithShape="0">
              <a:srgbClr val="000000">
                <a:alpha val="74998"/>
              </a:srgbClr>
            </a:outerShdw>
          </a:effectLst>
        </p:spPr>
        <p:txBody>
          <a:bodyPr wrap="square" lIns="92075" tIns="46038" rIns="92075" bIns="46038">
            <a:spAutoFit/>
          </a:bodyPr>
          <a:lstStyle/>
          <a:p>
            <a:pPr algn="ctr">
              <a:defRPr/>
            </a:pPr>
            <a:r>
              <a:rPr lang="en-US" altLang="zh-CN" b="1" u="sng">
                <a:solidFill>
                  <a:srgbClr val="000000"/>
                </a:solidFill>
                <a:latin typeface="Comic Sans MS" charset="0"/>
                <a:ea typeface="Comic Sans MS" charset="0"/>
                <a:cs typeface="Comic Sans MS" charset="0"/>
              </a:rPr>
              <a:t>Connectionless</a:t>
            </a:r>
          </a:p>
          <a:p>
            <a:pPr algn="ctr">
              <a:defRPr/>
            </a:pPr>
            <a:endParaRPr lang="en-US" altLang="zh-CN" b="1" u="sng">
              <a:solidFill>
                <a:srgbClr val="000000"/>
              </a:solidFill>
              <a:latin typeface="Comic Sans MS" charset="0"/>
              <a:ea typeface="Comic Sans MS" charset="0"/>
              <a:cs typeface="Comic Sans MS" charset="0"/>
            </a:endParaRPr>
          </a:p>
          <a:p>
            <a:pPr algn="ctr">
              <a:defRPr/>
            </a:pPr>
            <a:r>
              <a:rPr lang="en-US" altLang="zh-CN" b="1">
                <a:solidFill>
                  <a:srgbClr val="000000"/>
                </a:solidFill>
                <a:latin typeface="Comic Sans MS" charset="0"/>
                <a:ea typeface="Comic Sans MS" charset="0"/>
                <a:cs typeface="Comic Sans MS" charset="0"/>
              </a:rPr>
              <a:t>less overhead</a:t>
            </a:r>
          </a:p>
          <a:p>
            <a:pPr algn="ctr">
              <a:defRPr/>
            </a:pPr>
            <a:r>
              <a:rPr lang="en-US" altLang="zh-CN" b="1">
                <a:solidFill>
                  <a:srgbClr val="000000"/>
                </a:solidFill>
                <a:latin typeface="Comic Sans MS" charset="0"/>
                <a:ea typeface="Comic Sans MS" charset="0"/>
                <a:cs typeface="Comic Sans MS" charset="0"/>
              </a:rPr>
              <a:t>no limitation on number of clients</a:t>
            </a:r>
          </a:p>
        </p:txBody>
      </p:sp>
    </p:spTree>
    <p:extLst>
      <p:ext uri="{BB962C8B-B14F-4D97-AF65-F5344CB8AC3E}">
        <p14:creationId xmlns:p14="http://schemas.microsoft.com/office/powerpoint/2010/main" val="337360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1500"/>
                            </p:stCondLst>
                            <p:childTnLst>
                              <p:par>
                                <p:cTn id="23" presetID="53"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D821A8-FFF4-AE43-9115-565FFB72E8F1}"/>
              </a:ext>
            </a:extLst>
          </p:cNvPr>
          <p:cNvSpPr>
            <a:spLocks noGrp="1"/>
          </p:cNvSpPr>
          <p:nvPr>
            <p:ph type="title"/>
          </p:nvPr>
        </p:nvSpPr>
        <p:spPr/>
        <p:txBody>
          <a:bodyPr/>
          <a:lstStyle/>
          <a:p>
            <a:r>
              <a:rPr kumimoji="1" lang="zh-CN" altLang="en-US" dirty="0"/>
              <a:t>服务器程序设计</a:t>
            </a:r>
          </a:p>
        </p:txBody>
      </p:sp>
      <p:sp>
        <p:nvSpPr>
          <p:cNvPr id="3" name="内容占位符 2">
            <a:extLst>
              <a:ext uri="{FF2B5EF4-FFF2-40B4-BE49-F238E27FC236}">
                <a16:creationId xmlns:a16="http://schemas.microsoft.com/office/drawing/2014/main" id="{E9385DEC-CC7A-6F4F-8A65-123CEEC05065}"/>
              </a:ext>
            </a:extLst>
          </p:cNvPr>
          <p:cNvSpPr>
            <a:spLocks noGrp="1"/>
          </p:cNvSpPr>
          <p:nvPr>
            <p:ph idx="1"/>
          </p:nvPr>
        </p:nvSpPr>
        <p:spPr>
          <a:xfrm>
            <a:off x="838200" y="1056232"/>
            <a:ext cx="10515600" cy="5627903"/>
          </a:xfrm>
        </p:spPr>
        <p:txBody>
          <a:bodyPr/>
          <a:lstStyle/>
          <a:p>
            <a:pPr marL="514350" lvl="1" indent="-514350">
              <a:spcBef>
                <a:spcPts val="1000"/>
              </a:spcBef>
              <a:spcAft>
                <a:spcPts val="600"/>
              </a:spcAft>
            </a:pPr>
            <a:r>
              <a:rPr lang="zh-CN" altLang="en-US" sz="2800" dirty="0">
                <a:solidFill>
                  <a:srgbClr val="C00000"/>
                </a:solidFill>
                <a:latin typeface="Gill Sans MT" panose="020B0502020104020203" pitchFamily="34" charset="0"/>
              </a:rPr>
              <a:t>注册登录用户如何管理？</a:t>
            </a:r>
            <a:endParaRPr lang="en-US" altLang="zh-CN" sz="2800" dirty="0">
              <a:solidFill>
                <a:srgbClr val="C00000"/>
              </a:solidFill>
              <a:latin typeface="Gill Sans MT" panose="020B0502020104020203" pitchFamily="34" charset="0"/>
            </a:endParaRPr>
          </a:p>
          <a:p>
            <a:pPr lvl="1">
              <a:spcAft>
                <a:spcPts val="600"/>
              </a:spcAft>
            </a:pPr>
            <a:r>
              <a:rPr lang="zh-CN" altLang="en-US" dirty="0">
                <a:latin typeface="Gill Sans MT" panose="020B0502020104020203" pitchFamily="34" charset="0"/>
              </a:rPr>
              <a:t>注册用户应该持久化存储，本案例简化为内存存储</a:t>
            </a:r>
            <a:endParaRPr lang="en-US" altLang="zh-CN" dirty="0">
              <a:latin typeface="Gill Sans MT" panose="020B0502020104020203" pitchFamily="34" charset="0"/>
            </a:endParaRPr>
          </a:p>
          <a:p>
            <a:pPr lvl="1">
              <a:spcAft>
                <a:spcPts val="600"/>
              </a:spcAft>
            </a:pPr>
            <a:r>
              <a:rPr lang="zh-CN" altLang="en-US" dirty="0">
                <a:latin typeface="Gill Sans MT" panose="020B0502020104020203" pitchFamily="34" charset="0"/>
              </a:rPr>
              <a:t>登录用户则需</a:t>
            </a:r>
            <a:r>
              <a:rPr lang="en-US" altLang="zh-CN" dirty="0">
                <a:latin typeface="Gill Sans MT" panose="020B0502020104020203" pitchFamily="34" charset="0"/>
              </a:rPr>
              <a:t>Session</a:t>
            </a:r>
            <a:r>
              <a:rPr lang="zh-CN" altLang="en-US" dirty="0">
                <a:latin typeface="Gill Sans MT" panose="020B0502020104020203" pitchFamily="34" charset="0"/>
              </a:rPr>
              <a:t>维护，可采用</a:t>
            </a:r>
            <a:r>
              <a:rPr lang="en-US" altLang="zh-CN" dirty="0">
                <a:latin typeface="Gill Sans MT" panose="020B0502020104020203" pitchFamily="34" charset="0"/>
              </a:rPr>
              <a:t>Hash</a:t>
            </a:r>
            <a:r>
              <a:rPr lang="zh-CN" altLang="en-US" dirty="0">
                <a:latin typeface="Gill Sans MT" panose="020B0502020104020203" pitchFamily="34" charset="0"/>
              </a:rPr>
              <a:t>表存储管理</a:t>
            </a:r>
            <a:endParaRPr lang="en-US" altLang="zh-CN" dirty="0">
              <a:latin typeface="Gill Sans MT" panose="020B0502020104020203" pitchFamily="34" charset="0"/>
            </a:endParaRPr>
          </a:p>
          <a:p>
            <a:pPr lvl="1">
              <a:spcAft>
                <a:spcPts val="600"/>
              </a:spcAft>
            </a:pPr>
            <a:r>
              <a:rPr lang="zh-CN" altLang="en-US" dirty="0">
                <a:latin typeface="Gill Sans MT" panose="020B0502020104020203" pitchFamily="34" charset="0"/>
              </a:rPr>
              <a:t>建议采用</a:t>
            </a:r>
            <a:r>
              <a:rPr lang="en-US" altLang="zh-CN" dirty="0">
                <a:latin typeface="Gill Sans MT" panose="020B0502020104020203" pitchFamily="34" charset="0"/>
              </a:rPr>
              <a:t>Linux</a:t>
            </a:r>
            <a:r>
              <a:rPr lang="zh-CN" altLang="en-US" dirty="0">
                <a:latin typeface="Gill Sans MT" panose="020B0502020104020203" pitchFamily="34" charset="0"/>
              </a:rPr>
              <a:t>内核链表进行迁移使用</a:t>
            </a:r>
            <a:endParaRPr lang="en-US" altLang="zh-CN" dirty="0">
              <a:latin typeface="Gill Sans MT" panose="020B0502020104020203" pitchFamily="34" charset="0"/>
            </a:endParaRPr>
          </a:p>
          <a:p>
            <a:pPr marL="514350" lvl="1" indent="-514350">
              <a:spcBef>
                <a:spcPts val="1000"/>
              </a:spcBef>
              <a:spcAft>
                <a:spcPts val="600"/>
              </a:spcAft>
            </a:pPr>
            <a:r>
              <a:rPr lang="zh-CN" altLang="en-US" sz="2800" dirty="0">
                <a:solidFill>
                  <a:srgbClr val="C00000"/>
                </a:solidFill>
                <a:latin typeface="Gill Sans MT" panose="020B0502020104020203" pitchFamily="34" charset="0"/>
              </a:rPr>
              <a:t>数据如何转发？</a:t>
            </a:r>
            <a:endParaRPr lang="en-US" altLang="zh-CN" sz="2800" dirty="0">
              <a:solidFill>
                <a:srgbClr val="C00000"/>
              </a:solidFill>
              <a:latin typeface="Gill Sans MT" panose="020B0502020104020203" pitchFamily="34" charset="0"/>
            </a:endParaRPr>
          </a:p>
          <a:p>
            <a:pPr lvl="1"/>
            <a:r>
              <a:rPr lang="zh-CN" altLang="en-US" dirty="0">
                <a:latin typeface="Gill Sans MT" panose="020B0502020104020203" pitchFamily="34" charset="0"/>
              </a:rPr>
              <a:t>建立应用层路由机制，可执行：</a:t>
            </a:r>
            <a:endParaRPr lang="en-US" altLang="zh-CN" dirty="0">
              <a:latin typeface="Gill Sans MT" panose="020B0502020104020203" pitchFamily="34" charset="0"/>
            </a:endParaRPr>
          </a:p>
          <a:p>
            <a:pPr lvl="2"/>
            <a:r>
              <a:rPr lang="zh-CN" altLang="en-US" sz="2400" dirty="0">
                <a:latin typeface="Gill Sans MT" panose="020B0502020104020203" pitchFamily="34" charset="0"/>
              </a:rPr>
              <a:t>在线用户查询</a:t>
            </a:r>
            <a:endParaRPr lang="en-US" altLang="zh-CN" sz="2400" dirty="0">
              <a:latin typeface="Gill Sans MT" panose="020B0502020104020203" pitchFamily="34" charset="0"/>
            </a:endParaRPr>
          </a:p>
          <a:p>
            <a:pPr lvl="2"/>
            <a:r>
              <a:rPr lang="zh-CN" altLang="en-US" sz="2400" dirty="0">
                <a:latin typeface="Gill Sans MT" panose="020B0502020104020203" pitchFamily="34" charset="0"/>
              </a:rPr>
              <a:t>根据查询到的</a:t>
            </a:r>
            <a:r>
              <a:rPr lang="en-US" altLang="zh-CN" sz="2400" dirty="0">
                <a:latin typeface="Gill Sans MT" panose="020B0502020104020203" pitchFamily="34" charset="0"/>
              </a:rPr>
              <a:t>IP</a:t>
            </a:r>
            <a:r>
              <a:rPr lang="zh-CN" altLang="en-US" sz="2400" dirty="0">
                <a:latin typeface="Gill Sans MT" panose="020B0502020104020203" pitchFamily="34" charset="0"/>
              </a:rPr>
              <a:t>、端口进行单播或组播转发</a:t>
            </a:r>
          </a:p>
        </p:txBody>
      </p:sp>
    </p:spTree>
    <p:extLst>
      <p:ext uri="{BB962C8B-B14F-4D97-AF65-F5344CB8AC3E}">
        <p14:creationId xmlns:p14="http://schemas.microsoft.com/office/powerpoint/2010/main" val="35782645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04</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948332" y="1818263"/>
            <a:ext cx="4134465" cy="1446550"/>
          </a:xfrm>
          <a:prstGeom prst="rect">
            <a:avLst/>
          </a:prstGeom>
          <a:noFill/>
        </p:spPr>
        <p:txBody>
          <a:bodyPr wrap="none" rtlCol="0">
            <a:spAutoFit/>
          </a:bodyPr>
          <a:lstStyle/>
          <a:p>
            <a:r>
              <a:rPr lang="zh-CN" altLang="en-US" sz="4400" b="1" dirty="0">
                <a:solidFill>
                  <a:srgbClr val="37415C"/>
                </a:solidFill>
                <a:cs typeface="+mn-ea"/>
                <a:sym typeface="+mn-lt"/>
              </a:rPr>
              <a:t>多进程、多线程</a:t>
            </a:r>
            <a:endParaRPr lang="en-US" altLang="zh-CN" sz="4400" b="1" dirty="0">
              <a:solidFill>
                <a:srgbClr val="37415C"/>
              </a:solidFill>
              <a:cs typeface="+mn-ea"/>
              <a:sym typeface="+mn-lt"/>
            </a:endParaRPr>
          </a:p>
          <a:p>
            <a:r>
              <a:rPr lang="zh-CN" altLang="en-US" sz="4400" b="1" dirty="0">
                <a:solidFill>
                  <a:srgbClr val="37415C"/>
                </a:solidFill>
                <a:cs typeface="+mn-ea"/>
                <a:sym typeface="+mn-lt"/>
              </a:rPr>
              <a:t>并发服务器设计</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7306322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D821A8-FFF4-AE43-9115-565FFB72E8F1}"/>
              </a:ext>
            </a:extLst>
          </p:cNvPr>
          <p:cNvSpPr>
            <a:spLocks noGrp="1"/>
          </p:cNvSpPr>
          <p:nvPr>
            <p:ph type="title"/>
          </p:nvPr>
        </p:nvSpPr>
        <p:spPr/>
        <p:txBody>
          <a:bodyPr/>
          <a:lstStyle/>
          <a:p>
            <a:r>
              <a:rPr lang="zh-CN" altLang="en-US" dirty="0"/>
              <a:t>多进程并发服务器模型</a:t>
            </a:r>
            <a:endParaRPr kumimoji="1" lang="zh-CN" altLang="en-US" dirty="0"/>
          </a:p>
        </p:txBody>
      </p:sp>
      <p:sp>
        <p:nvSpPr>
          <p:cNvPr id="3" name="内容占位符 2">
            <a:extLst>
              <a:ext uri="{FF2B5EF4-FFF2-40B4-BE49-F238E27FC236}">
                <a16:creationId xmlns:a16="http://schemas.microsoft.com/office/drawing/2014/main" id="{E9385DEC-CC7A-6F4F-8A65-123CEEC05065}"/>
              </a:ext>
            </a:extLst>
          </p:cNvPr>
          <p:cNvSpPr>
            <a:spLocks noGrp="1"/>
          </p:cNvSpPr>
          <p:nvPr>
            <p:ph idx="1"/>
          </p:nvPr>
        </p:nvSpPr>
        <p:spPr>
          <a:xfrm>
            <a:off x="838200" y="1056232"/>
            <a:ext cx="6590036" cy="5627903"/>
          </a:xfrm>
        </p:spPr>
        <p:txBody>
          <a:bodyPr/>
          <a:lstStyle/>
          <a:p>
            <a:pPr>
              <a:lnSpc>
                <a:spcPct val="90000"/>
              </a:lnSpc>
            </a:pPr>
            <a:r>
              <a:rPr lang="zh-CN" altLang="en-US" sz="3200" dirty="0"/>
              <a:t>迭代服务器的特点</a:t>
            </a:r>
            <a:endParaRPr lang="en-US" altLang="zh-CN" sz="3200" dirty="0"/>
          </a:p>
          <a:p>
            <a:pPr lvl="1"/>
            <a:r>
              <a:rPr lang="zh-CN" altLang="en-US" sz="2600" dirty="0"/>
              <a:t>多用户的情况下，连接建立后，若没有</a:t>
            </a:r>
            <a:r>
              <a:rPr lang="en-US" altLang="zh-CN" sz="2600" dirty="0"/>
              <a:t>accept</a:t>
            </a:r>
            <a:r>
              <a:rPr lang="zh-CN" altLang="en-US" sz="2600" dirty="0"/>
              <a:t>，连接存放在</a:t>
            </a:r>
            <a:r>
              <a:rPr lang="en-US" altLang="zh-CN" sz="2600" dirty="0"/>
              <a:t>listen</a:t>
            </a:r>
            <a:r>
              <a:rPr lang="zh-CN" altLang="en-US" sz="2600" dirty="0"/>
              <a:t>函数队列</a:t>
            </a:r>
          </a:p>
          <a:p>
            <a:pPr lvl="1">
              <a:lnSpc>
                <a:spcPct val="90000"/>
              </a:lnSpc>
            </a:pPr>
            <a:r>
              <a:rPr lang="en-US" altLang="zh-CN" sz="2800" dirty="0"/>
              <a:t>accept </a:t>
            </a:r>
            <a:r>
              <a:rPr lang="zh-CN" altLang="en-US" sz="2800" dirty="0"/>
              <a:t>从已完成队列的对头摘取新套接字</a:t>
            </a:r>
          </a:p>
          <a:p>
            <a:pPr lvl="1">
              <a:lnSpc>
                <a:spcPct val="90000"/>
              </a:lnSpc>
            </a:pPr>
            <a:r>
              <a:rPr lang="zh-CN" altLang="en-US" sz="2800" dirty="0"/>
              <a:t>对客户端的服务是一个串行的过程</a:t>
            </a:r>
          </a:p>
        </p:txBody>
      </p:sp>
      <p:grpSp>
        <p:nvGrpSpPr>
          <p:cNvPr id="55" name="组合 54">
            <a:extLst>
              <a:ext uri="{FF2B5EF4-FFF2-40B4-BE49-F238E27FC236}">
                <a16:creationId xmlns:a16="http://schemas.microsoft.com/office/drawing/2014/main" id="{F43D10E6-3622-6F47-94F9-16BA6027AC3F}"/>
              </a:ext>
            </a:extLst>
          </p:cNvPr>
          <p:cNvGrpSpPr/>
          <p:nvPr/>
        </p:nvGrpSpPr>
        <p:grpSpPr>
          <a:xfrm>
            <a:off x="8022704" y="661863"/>
            <a:ext cx="2879725" cy="5656294"/>
            <a:chOff x="2566989" y="1123951"/>
            <a:chExt cx="2879725" cy="5656294"/>
          </a:xfrm>
        </p:grpSpPr>
        <p:sp>
          <p:nvSpPr>
            <p:cNvPr id="56" name="Rectangle 4">
              <a:extLst>
                <a:ext uri="{FF2B5EF4-FFF2-40B4-BE49-F238E27FC236}">
                  <a16:creationId xmlns:a16="http://schemas.microsoft.com/office/drawing/2014/main" id="{AA762BA6-B49F-944F-A597-1638FD969D55}"/>
                </a:ext>
              </a:extLst>
            </p:cNvPr>
            <p:cNvSpPr>
              <a:spLocks noChangeArrowheads="1"/>
            </p:cNvSpPr>
            <p:nvPr/>
          </p:nvSpPr>
          <p:spPr bwMode="auto">
            <a:xfrm>
              <a:off x="2566989" y="1268414"/>
              <a:ext cx="2879725" cy="5511831"/>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Microsoft YaHei UI" panose="020B0503020204020204" pitchFamily="34" charset="-122"/>
                <a:ea typeface="Microsoft YaHei UI" panose="020B0503020204020204" pitchFamily="34" charset="-122"/>
              </a:endParaRPr>
            </a:p>
          </p:txBody>
        </p:sp>
        <p:sp>
          <p:nvSpPr>
            <p:cNvPr id="57" name="AutoShape 5">
              <a:extLst>
                <a:ext uri="{FF2B5EF4-FFF2-40B4-BE49-F238E27FC236}">
                  <a16:creationId xmlns:a16="http://schemas.microsoft.com/office/drawing/2014/main" id="{E72D0452-F2D4-6846-A04E-E02FD8C861C0}"/>
                </a:ext>
              </a:extLst>
            </p:cNvPr>
            <p:cNvSpPr>
              <a:spLocks noChangeArrowheads="1"/>
            </p:cNvSpPr>
            <p:nvPr/>
          </p:nvSpPr>
          <p:spPr bwMode="auto">
            <a:xfrm>
              <a:off x="3143251" y="1484313"/>
              <a:ext cx="1655763" cy="360362"/>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dirty="0">
                  <a:solidFill>
                    <a:srgbClr val="FFFF00"/>
                  </a:solidFill>
                  <a:latin typeface="Microsoft YaHei UI" panose="020B0503020204020204" pitchFamily="34" charset="-122"/>
                  <a:ea typeface="Microsoft YaHei UI" panose="020B0503020204020204" pitchFamily="34" charset="-122"/>
                </a:rPr>
                <a:t>socket()</a:t>
              </a:r>
            </a:p>
          </p:txBody>
        </p:sp>
        <p:sp>
          <p:nvSpPr>
            <p:cNvPr id="58" name="AutoShape 6">
              <a:extLst>
                <a:ext uri="{FF2B5EF4-FFF2-40B4-BE49-F238E27FC236}">
                  <a16:creationId xmlns:a16="http://schemas.microsoft.com/office/drawing/2014/main" id="{F330724B-0A9C-3542-8F6A-65AFC790871A}"/>
                </a:ext>
              </a:extLst>
            </p:cNvPr>
            <p:cNvSpPr>
              <a:spLocks noChangeArrowheads="1"/>
            </p:cNvSpPr>
            <p:nvPr/>
          </p:nvSpPr>
          <p:spPr bwMode="auto">
            <a:xfrm>
              <a:off x="3143251" y="2060576"/>
              <a:ext cx="1655763" cy="360363"/>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solidFill>
                    <a:srgbClr val="FFFF00"/>
                  </a:solidFill>
                  <a:latin typeface="Microsoft YaHei UI" panose="020B0503020204020204" pitchFamily="34" charset="-122"/>
                  <a:ea typeface="Microsoft YaHei UI" panose="020B0503020204020204" pitchFamily="34" charset="-122"/>
                </a:rPr>
                <a:t>bind()</a:t>
              </a:r>
            </a:p>
          </p:txBody>
        </p:sp>
        <p:sp>
          <p:nvSpPr>
            <p:cNvPr id="59" name="AutoShape 7">
              <a:extLst>
                <a:ext uri="{FF2B5EF4-FFF2-40B4-BE49-F238E27FC236}">
                  <a16:creationId xmlns:a16="http://schemas.microsoft.com/office/drawing/2014/main" id="{1FD6EB22-7C44-9945-887D-C1BC756F3664}"/>
                </a:ext>
              </a:extLst>
            </p:cNvPr>
            <p:cNvSpPr>
              <a:spLocks noChangeArrowheads="1"/>
            </p:cNvSpPr>
            <p:nvPr/>
          </p:nvSpPr>
          <p:spPr bwMode="auto">
            <a:xfrm>
              <a:off x="3143251" y="2636838"/>
              <a:ext cx="1655763" cy="360362"/>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solidFill>
                    <a:srgbClr val="FFFF00"/>
                  </a:solidFill>
                  <a:latin typeface="Microsoft YaHei UI" panose="020B0503020204020204" pitchFamily="34" charset="-122"/>
                  <a:ea typeface="Microsoft YaHei UI" panose="020B0503020204020204" pitchFamily="34" charset="-122"/>
                </a:rPr>
                <a:t>listen()</a:t>
              </a:r>
            </a:p>
          </p:txBody>
        </p:sp>
        <p:sp>
          <p:nvSpPr>
            <p:cNvPr id="60" name="AutoShape 8">
              <a:extLst>
                <a:ext uri="{FF2B5EF4-FFF2-40B4-BE49-F238E27FC236}">
                  <a16:creationId xmlns:a16="http://schemas.microsoft.com/office/drawing/2014/main" id="{938330B5-1203-6D48-8693-5EB893E54820}"/>
                </a:ext>
              </a:extLst>
            </p:cNvPr>
            <p:cNvSpPr>
              <a:spLocks noChangeArrowheads="1"/>
            </p:cNvSpPr>
            <p:nvPr/>
          </p:nvSpPr>
          <p:spPr bwMode="auto">
            <a:xfrm>
              <a:off x="3143251" y="3213101"/>
              <a:ext cx="1655763" cy="360363"/>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solidFill>
                    <a:srgbClr val="FFFF00"/>
                  </a:solidFill>
                  <a:latin typeface="Microsoft YaHei UI" panose="020B0503020204020204" pitchFamily="34" charset="-122"/>
                  <a:ea typeface="Microsoft YaHei UI" panose="020B0503020204020204" pitchFamily="34" charset="-122"/>
                </a:rPr>
                <a:t>accept()</a:t>
              </a:r>
            </a:p>
          </p:txBody>
        </p:sp>
        <p:sp>
          <p:nvSpPr>
            <p:cNvPr id="61" name="AutoShape 9">
              <a:extLst>
                <a:ext uri="{FF2B5EF4-FFF2-40B4-BE49-F238E27FC236}">
                  <a16:creationId xmlns:a16="http://schemas.microsoft.com/office/drawing/2014/main" id="{77D1CE25-2B1C-5C42-8E5A-2EC577926C54}"/>
                </a:ext>
              </a:extLst>
            </p:cNvPr>
            <p:cNvSpPr>
              <a:spLocks noChangeArrowheads="1"/>
            </p:cNvSpPr>
            <p:nvPr/>
          </p:nvSpPr>
          <p:spPr bwMode="auto">
            <a:xfrm>
              <a:off x="3143251" y="4508501"/>
              <a:ext cx="1655763" cy="360363"/>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solidFill>
                    <a:srgbClr val="FFFF00"/>
                  </a:solidFill>
                  <a:latin typeface="Microsoft YaHei UI" panose="020B0503020204020204" pitchFamily="34" charset="-122"/>
                  <a:ea typeface="Microsoft YaHei UI" panose="020B0503020204020204" pitchFamily="34" charset="-122"/>
                </a:rPr>
                <a:t>read()</a:t>
              </a:r>
            </a:p>
          </p:txBody>
        </p:sp>
        <p:sp>
          <p:nvSpPr>
            <p:cNvPr id="62" name="AutoShape 10">
              <a:extLst>
                <a:ext uri="{FF2B5EF4-FFF2-40B4-BE49-F238E27FC236}">
                  <a16:creationId xmlns:a16="http://schemas.microsoft.com/office/drawing/2014/main" id="{89C1119B-8732-2649-8A8B-7795471E6F96}"/>
                </a:ext>
              </a:extLst>
            </p:cNvPr>
            <p:cNvSpPr>
              <a:spLocks noChangeArrowheads="1"/>
            </p:cNvSpPr>
            <p:nvPr/>
          </p:nvSpPr>
          <p:spPr bwMode="auto">
            <a:xfrm>
              <a:off x="3143251" y="5084763"/>
              <a:ext cx="1655763" cy="360362"/>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solidFill>
                    <a:srgbClr val="FFFF00"/>
                  </a:solidFill>
                  <a:latin typeface="Microsoft YaHei UI" panose="020B0503020204020204" pitchFamily="34" charset="-122"/>
                  <a:ea typeface="Microsoft YaHei UI" panose="020B0503020204020204" pitchFamily="34" charset="-122"/>
                </a:rPr>
                <a:t>write()</a:t>
              </a:r>
            </a:p>
          </p:txBody>
        </p:sp>
        <p:sp>
          <p:nvSpPr>
            <p:cNvPr id="63" name="AutoShape 11">
              <a:extLst>
                <a:ext uri="{FF2B5EF4-FFF2-40B4-BE49-F238E27FC236}">
                  <a16:creationId xmlns:a16="http://schemas.microsoft.com/office/drawing/2014/main" id="{653EBE91-F100-064D-B98A-E41302ADFB35}"/>
                </a:ext>
              </a:extLst>
            </p:cNvPr>
            <p:cNvSpPr>
              <a:spLocks noChangeArrowheads="1"/>
            </p:cNvSpPr>
            <p:nvPr/>
          </p:nvSpPr>
          <p:spPr bwMode="auto">
            <a:xfrm>
              <a:off x="3143251" y="5661026"/>
              <a:ext cx="1655763" cy="360363"/>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dirty="0">
                  <a:solidFill>
                    <a:srgbClr val="FFFF00"/>
                  </a:solidFill>
                  <a:latin typeface="Microsoft YaHei UI" panose="020B0503020204020204" pitchFamily="34" charset="-122"/>
                  <a:ea typeface="Microsoft YaHei UI" panose="020B0503020204020204" pitchFamily="34" charset="-122"/>
                </a:rPr>
                <a:t>close()</a:t>
              </a:r>
            </a:p>
          </p:txBody>
        </p:sp>
        <p:sp>
          <p:nvSpPr>
            <p:cNvPr id="64" name="Line 13">
              <a:extLst>
                <a:ext uri="{FF2B5EF4-FFF2-40B4-BE49-F238E27FC236}">
                  <a16:creationId xmlns:a16="http://schemas.microsoft.com/office/drawing/2014/main" id="{51B30220-8A45-8946-8CF9-87158820CCAD}"/>
                </a:ext>
              </a:extLst>
            </p:cNvPr>
            <p:cNvSpPr>
              <a:spLocks noChangeShapeType="1"/>
            </p:cNvSpPr>
            <p:nvPr/>
          </p:nvSpPr>
          <p:spPr bwMode="auto">
            <a:xfrm>
              <a:off x="3935413" y="1844675"/>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65" name="Line 14">
              <a:extLst>
                <a:ext uri="{FF2B5EF4-FFF2-40B4-BE49-F238E27FC236}">
                  <a16:creationId xmlns:a16="http://schemas.microsoft.com/office/drawing/2014/main" id="{3DBF2FC1-E6D9-184C-A5AC-8101671D2760}"/>
                </a:ext>
              </a:extLst>
            </p:cNvPr>
            <p:cNvSpPr>
              <a:spLocks noChangeShapeType="1"/>
            </p:cNvSpPr>
            <p:nvPr/>
          </p:nvSpPr>
          <p:spPr bwMode="auto">
            <a:xfrm>
              <a:off x="3935413" y="2420938"/>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66" name="Line 15">
              <a:extLst>
                <a:ext uri="{FF2B5EF4-FFF2-40B4-BE49-F238E27FC236}">
                  <a16:creationId xmlns:a16="http://schemas.microsoft.com/office/drawing/2014/main" id="{A412CB27-8252-9446-BCE9-793130FB7847}"/>
                </a:ext>
              </a:extLst>
            </p:cNvPr>
            <p:cNvSpPr>
              <a:spLocks noChangeShapeType="1"/>
            </p:cNvSpPr>
            <p:nvPr/>
          </p:nvSpPr>
          <p:spPr bwMode="auto">
            <a:xfrm>
              <a:off x="3935413" y="2997200"/>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67" name="Line 16">
              <a:extLst>
                <a:ext uri="{FF2B5EF4-FFF2-40B4-BE49-F238E27FC236}">
                  <a16:creationId xmlns:a16="http://schemas.microsoft.com/office/drawing/2014/main" id="{CBDA3916-FBAB-AF41-82E2-3D845124B3A6}"/>
                </a:ext>
              </a:extLst>
            </p:cNvPr>
            <p:cNvSpPr>
              <a:spLocks noChangeShapeType="1"/>
            </p:cNvSpPr>
            <p:nvPr/>
          </p:nvSpPr>
          <p:spPr bwMode="auto">
            <a:xfrm>
              <a:off x="3935413" y="3571876"/>
              <a:ext cx="0" cy="936625"/>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68" name="Line 17">
              <a:extLst>
                <a:ext uri="{FF2B5EF4-FFF2-40B4-BE49-F238E27FC236}">
                  <a16:creationId xmlns:a16="http://schemas.microsoft.com/office/drawing/2014/main" id="{0B110236-BF02-594B-A64D-D874C9DF42D4}"/>
                </a:ext>
              </a:extLst>
            </p:cNvPr>
            <p:cNvSpPr>
              <a:spLocks noChangeShapeType="1"/>
            </p:cNvSpPr>
            <p:nvPr/>
          </p:nvSpPr>
          <p:spPr bwMode="auto">
            <a:xfrm>
              <a:off x="3935413" y="4868863"/>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69" name="Line 18">
              <a:extLst>
                <a:ext uri="{FF2B5EF4-FFF2-40B4-BE49-F238E27FC236}">
                  <a16:creationId xmlns:a16="http://schemas.microsoft.com/office/drawing/2014/main" id="{134FB5F8-8C66-4348-81C4-9F8CA7691F71}"/>
                </a:ext>
              </a:extLst>
            </p:cNvPr>
            <p:cNvSpPr>
              <a:spLocks noChangeShapeType="1"/>
            </p:cNvSpPr>
            <p:nvPr/>
          </p:nvSpPr>
          <p:spPr bwMode="auto">
            <a:xfrm>
              <a:off x="3935413" y="5445125"/>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70" name="Line 19">
              <a:extLst>
                <a:ext uri="{FF2B5EF4-FFF2-40B4-BE49-F238E27FC236}">
                  <a16:creationId xmlns:a16="http://schemas.microsoft.com/office/drawing/2014/main" id="{564AA8E6-4AEE-2D43-ACBF-69CD68D55EBA}"/>
                </a:ext>
              </a:extLst>
            </p:cNvPr>
            <p:cNvSpPr>
              <a:spLocks noChangeShapeType="1"/>
            </p:cNvSpPr>
            <p:nvPr/>
          </p:nvSpPr>
          <p:spPr bwMode="auto">
            <a:xfrm flipH="1">
              <a:off x="2854325" y="5516563"/>
              <a:ext cx="10810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71" name="Line 20">
              <a:extLst>
                <a:ext uri="{FF2B5EF4-FFF2-40B4-BE49-F238E27FC236}">
                  <a16:creationId xmlns:a16="http://schemas.microsoft.com/office/drawing/2014/main" id="{22AD10FF-7EC9-A442-BAF5-B90B346C069A}"/>
                </a:ext>
              </a:extLst>
            </p:cNvPr>
            <p:cNvSpPr>
              <a:spLocks noChangeShapeType="1"/>
            </p:cNvSpPr>
            <p:nvPr/>
          </p:nvSpPr>
          <p:spPr bwMode="auto">
            <a:xfrm flipV="1">
              <a:off x="2854325" y="4292601"/>
              <a:ext cx="0" cy="12239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72" name="Line 21">
              <a:extLst>
                <a:ext uri="{FF2B5EF4-FFF2-40B4-BE49-F238E27FC236}">
                  <a16:creationId xmlns:a16="http://schemas.microsoft.com/office/drawing/2014/main" id="{F44C22A3-0033-BD48-B09D-8A9EF981A06E}"/>
                </a:ext>
              </a:extLst>
            </p:cNvPr>
            <p:cNvSpPr>
              <a:spLocks noChangeShapeType="1"/>
            </p:cNvSpPr>
            <p:nvPr/>
          </p:nvSpPr>
          <p:spPr bwMode="auto">
            <a:xfrm>
              <a:off x="2854325" y="4292600"/>
              <a:ext cx="10810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73" name="Text Box 31">
              <a:extLst>
                <a:ext uri="{FF2B5EF4-FFF2-40B4-BE49-F238E27FC236}">
                  <a16:creationId xmlns:a16="http://schemas.microsoft.com/office/drawing/2014/main" id="{BA500A09-EF6B-C449-A661-B21B8973F72D}"/>
                </a:ext>
              </a:extLst>
            </p:cNvPr>
            <p:cNvSpPr txBox="1">
              <a:spLocks noChangeArrowheads="1"/>
            </p:cNvSpPr>
            <p:nvPr/>
          </p:nvSpPr>
          <p:spPr bwMode="auto">
            <a:xfrm>
              <a:off x="3489444" y="3636260"/>
              <a:ext cx="1800493" cy="646331"/>
            </a:xfrm>
            <a:prstGeom prst="rect">
              <a:avLst/>
            </a:prstGeom>
            <a:noFill/>
            <a:ln>
              <a:noFill/>
            </a:ln>
            <a:effectLst/>
            <a:extLst>
              <a:ext uri="{909E8E84-426E-40DD-AFC4-6F175D3DCCD1}">
                <a14:hiddenFill xmlns:a14="http://schemas.microsoft.com/office/drawing/2010/main">
                  <a:solidFill>
                    <a:srgbClr val="33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dirty="0">
                  <a:latin typeface="Microsoft YaHei UI" panose="020B0503020204020204" pitchFamily="34" charset="-122"/>
                  <a:ea typeface="Microsoft YaHei UI" panose="020B0503020204020204" pitchFamily="34" charset="-122"/>
                </a:rPr>
                <a:t>阻塞，直到接收</a:t>
              </a:r>
            </a:p>
            <a:p>
              <a:pPr eaLnBrk="1" hangingPunct="1">
                <a:spcBef>
                  <a:spcPct val="0"/>
                </a:spcBef>
                <a:buClrTx/>
                <a:buSzTx/>
                <a:buFontTx/>
                <a:buNone/>
              </a:pPr>
              <a:r>
                <a:rPr lang="zh-CN" altLang="en-US" sz="1800" b="1" dirty="0">
                  <a:latin typeface="Microsoft YaHei UI" panose="020B0503020204020204" pitchFamily="34" charset="-122"/>
                  <a:ea typeface="Microsoft YaHei UI" panose="020B0503020204020204" pitchFamily="34" charset="-122"/>
                </a:rPr>
                <a:t>到客户连接请求</a:t>
              </a:r>
            </a:p>
          </p:txBody>
        </p:sp>
        <p:sp>
          <p:nvSpPr>
            <p:cNvPr id="74" name="Line 12">
              <a:extLst>
                <a:ext uri="{FF2B5EF4-FFF2-40B4-BE49-F238E27FC236}">
                  <a16:creationId xmlns:a16="http://schemas.microsoft.com/office/drawing/2014/main" id="{0272C7EA-1CB0-DD47-BDA2-B8F6C3EF0D06}"/>
                </a:ext>
              </a:extLst>
            </p:cNvPr>
            <p:cNvSpPr>
              <a:spLocks noChangeShapeType="1"/>
            </p:cNvSpPr>
            <p:nvPr/>
          </p:nvSpPr>
          <p:spPr bwMode="auto">
            <a:xfrm>
              <a:off x="3935413" y="1123951"/>
              <a:ext cx="0"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75" name="Line 20">
              <a:extLst>
                <a:ext uri="{FF2B5EF4-FFF2-40B4-BE49-F238E27FC236}">
                  <a16:creationId xmlns:a16="http://schemas.microsoft.com/office/drawing/2014/main" id="{BFA46415-09F5-A247-A92F-EDC388BD5413}"/>
                </a:ext>
              </a:extLst>
            </p:cNvPr>
            <p:cNvSpPr>
              <a:spLocks noChangeShapeType="1"/>
            </p:cNvSpPr>
            <p:nvPr/>
          </p:nvSpPr>
          <p:spPr bwMode="auto">
            <a:xfrm flipV="1">
              <a:off x="2695701" y="3105148"/>
              <a:ext cx="2" cy="31488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76" name="Line 21">
              <a:extLst>
                <a:ext uri="{FF2B5EF4-FFF2-40B4-BE49-F238E27FC236}">
                  <a16:creationId xmlns:a16="http://schemas.microsoft.com/office/drawing/2014/main" id="{DAD3E1A3-4B78-8D4F-B1A2-ACAA01D99009}"/>
                </a:ext>
              </a:extLst>
            </p:cNvPr>
            <p:cNvSpPr>
              <a:spLocks noChangeShapeType="1"/>
            </p:cNvSpPr>
            <p:nvPr/>
          </p:nvSpPr>
          <p:spPr bwMode="auto">
            <a:xfrm>
              <a:off x="2695704" y="3105150"/>
              <a:ext cx="123970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77" name="Line 21">
              <a:extLst>
                <a:ext uri="{FF2B5EF4-FFF2-40B4-BE49-F238E27FC236}">
                  <a16:creationId xmlns:a16="http://schemas.microsoft.com/office/drawing/2014/main" id="{FB18C205-F4F3-DA42-B470-41BC63A76C5C}"/>
                </a:ext>
              </a:extLst>
            </p:cNvPr>
            <p:cNvSpPr>
              <a:spLocks noChangeShapeType="1"/>
            </p:cNvSpPr>
            <p:nvPr/>
          </p:nvSpPr>
          <p:spPr bwMode="auto">
            <a:xfrm>
              <a:off x="2695703" y="6247786"/>
              <a:ext cx="1239709" cy="0"/>
            </a:xfrm>
            <a:prstGeom prst="line">
              <a:avLst/>
            </a:prstGeom>
            <a:noFill/>
            <a:ln w="9525">
              <a:solidFill>
                <a:schemeClr val="tx1"/>
              </a:solidFill>
              <a:round/>
              <a:headEnd type="triangle"/>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78" name="Line 18">
              <a:extLst>
                <a:ext uri="{FF2B5EF4-FFF2-40B4-BE49-F238E27FC236}">
                  <a16:creationId xmlns:a16="http://schemas.microsoft.com/office/drawing/2014/main" id="{25D9921D-102C-2D4B-8D99-759CB8B2D30E}"/>
                </a:ext>
              </a:extLst>
            </p:cNvPr>
            <p:cNvSpPr>
              <a:spLocks noChangeShapeType="1"/>
            </p:cNvSpPr>
            <p:nvPr/>
          </p:nvSpPr>
          <p:spPr bwMode="auto">
            <a:xfrm>
              <a:off x="3935412" y="6021389"/>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grpSp>
    </p:spTree>
    <p:extLst>
      <p:ext uri="{BB962C8B-B14F-4D97-AF65-F5344CB8AC3E}">
        <p14:creationId xmlns:p14="http://schemas.microsoft.com/office/powerpoint/2010/main" val="3239409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4C549F-1166-B94F-8993-7E5A76762D2A}"/>
              </a:ext>
            </a:extLst>
          </p:cNvPr>
          <p:cNvSpPr>
            <a:spLocks noGrp="1"/>
          </p:cNvSpPr>
          <p:nvPr>
            <p:ph type="title"/>
          </p:nvPr>
        </p:nvSpPr>
        <p:spPr/>
        <p:txBody>
          <a:bodyPr/>
          <a:lstStyle/>
          <a:p>
            <a:r>
              <a:rPr lang="zh-CN" altLang="en-US" dirty="0"/>
              <a:t>多进程并发服务器模型</a:t>
            </a:r>
            <a:endParaRPr kumimoji="1" lang="zh-CN" altLang="en-US" dirty="0"/>
          </a:p>
        </p:txBody>
      </p:sp>
      <p:sp>
        <p:nvSpPr>
          <p:cNvPr id="3" name="内容占位符 2">
            <a:extLst>
              <a:ext uri="{FF2B5EF4-FFF2-40B4-BE49-F238E27FC236}">
                <a16:creationId xmlns:a16="http://schemas.microsoft.com/office/drawing/2014/main" id="{A0146440-0793-D54B-AF57-109FC136FA9D}"/>
              </a:ext>
            </a:extLst>
          </p:cNvPr>
          <p:cNvSpPr>
            <a:spLocks noGrp="1"/>
          </p:cNvSpPr>
          <p:nvPr>
            <p:ph idx="1"/>
          </p:nvPr>
        </p:nvSpPr>
        <p:spPr>
          <a:xfrm>
            <a:off x="838200" y="1287887"/>
            <a:ext cx="5399087" cy="5396248"/>
          </a:xfrm>
        </p:spPr>
        <p:txBody>
          <a:bodyPr/>
          <a:lstStyle/>
          <a:p>
            <a:pPr lvl="1"/>
            <a:r>
              <a:rPr lang="zh-CN" altLang="en-US" sz="2800" dirty="0"/>
              <a:t>采用多进程的方式引入并行</a:t>
            </a:r>
          </a:p>
          <a:p>
            <a:pPr lvl="1"/>
            <a:r>
              <a:rPr lang="zh-CN" altLang="en-US" sz="2800" dirty="0"/>
              <a:t>目的是：使得每个客户端都能够得到一个进程的服务</a:t>
            </a:r>
          </a:p>
          <a:p>
            <a:pPr lvl="1"/>
            <a:r>
              <a:rPr lang="zh-CN" altLang="en-US" sz="2800" dirty="0"/>
              <a:t>进程与</a:t>
            </a:r>
            <a:r>
              <a:rPr lang="en-US" altLang="zh-CN" sz="2800" dirty="0"/>
              <a:t>fork</a:t>
            </a:r>
            <a:r>
              <a:rPr lang="zh-CN" altLang="en-US" sz="2800" dirty="0"/>
              <a:t>函数</a:t>
            </a:r>
          </a:p>
          <a:p>
            <a:endParaRPr kumimoji="1" lang="zh-CN" altLang="en-US" dirty="0"/>
          </a:p>
        </p:txBody>
      </p:sp>
      <p:sp>
        <p:nvSpPr>
          <p:cNvPr id="4" name="Rectangle 5">
            <a:extLst>
              <a:ext uri="{FF2B5EF4-FFF2-40B4-BE49-F238E27FC236}">
                <a16:creationId xmlns:a16="http://schemas.microsoft.com/office/drawing/2014/main" id="{345A92D0-2E1C-4148-808C-848A5AB7210A}"/>
              </a:ext>
            </a:extLst>
          </p:cNvPr>
          <p:cNvSpPr>
            <a:spLocks noChangeArrowheads="1"/>
          </p:cNvSpPr>
          <p:nvPr/>
        </p:nvSpPr>
        <p:spPr bwMode="auto">
          <a:xfrm>
            <a:off x="6743700" y="1701801"/>
            <a:ext cx="1366838" cy="360363"/>
          </a:xfrm>
          <a:prstGeom prst="rect">
            <a:avLst/>
          </a:prstGeom>
          <a:solidFill>
            <a:schemeClr val="bg1"/>
          </a:solidFill>
          <a:ln w="9525">
            <a:solidFill>
              <a:srgbClr val="080808"/>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080808"/>
                </a:solidFill>
              </a:rPr>
              <a:t>Bind </a:t>
            </a:r>
            <a:r>
              <a:rPr lang="en-US" altLang="zh-CN" b="1" dirty="0" err="1">
                <a:solidFill>
                  <a:srgbClr val="080808"/>
                </a:solidFill>
              </a:rPr>
              <a:t>Addr</a:t>
            </a:r>
            <a:r>
              <a:rPr lang="en-US" altLang="zh-CN" b="1" dirty="0">
                <a:solidFill>
                  <a:srgbClr val="080808"/>
                </a:solidFill>
              </a:rPr>
              <a:t>.</a:t>
            </a:r>
          </a:p>
        </p:txBody>
      </p:sp>
      <p:sp>
        <p:nvSpPr>
          <p:cNvPr id="5" name="Rectangle 6">
            <a:extLst>
              <a:ext uri="{FF2B5EF4-FFF2-40B4-BE49-F238E27FC236}">
                <a16:creationId xmlns:a16="http://schemas.microsoft.com/office/drawing/2014/main" id="{39DF0864-E954-624D-A7C0-1306B913907A}"/>
              </a:ext>
            </a:extLst>
          </p:cNvPr>
          <p:cNvSpPr>
            <a:spLocks noChangeArrowheads="1"/>
          </p:cNvSpPr>
          <p:nvPr/>
        </p:nvSpPr>
        <p:spPr bwMode="auto">
          <a:xfrm>
            <a:off x="6743700" y="2493963"/>
            <a:ext cx="1366838" cy="360362"/>
          </a:xfrm>
          <a:prstGeom prst="rect">
            <a:avLst/>
          </a:prstGeom>
          <a:solidFill>
            <a:schemeClr val="bg1"/>
          </a:solidFill>
          <a:ln w="9525">
            <a:solidFill>
              <a:srgbClr val="080808"/>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080808"/>
                </a:solidFill>
                <a:ea typeface="华文新魏" panose="02010800040101010101" pitchFamily="2" charset="-122"/>
              </a:rPr>
              <a:t>Listen</a:t>
            </a:r>
          </a:p>
        </p:txBody>
      </p:sp>
      <p:sp>
        <p:nvSpPr>
          <p:cNvPr id="6" name="Rectangle 7">
            <a:extLst>
              <a:ext uri="{FF2B5EF4-FFF2-40B4-BE49-F238E27FC236}">
                <a16:creationId xmlns:a16="http://schemas.microsoft.com/office/drawing/2014/main" id="{3ECAB9F3-A29D-E74B-954E-EDFBB622AD98}"/>
              </a:ext>
            </a:extLst>
          </p:cNvPr>
          <p:cNvSpPr>
            <a:spLocks noChangeArrowheads="1"/>
          </p:cNvSpPr>
          <p:nvPr/>
        </p:nvSpPr>
        <p:spPr bwMode="auto">
          <a:xfrm>
            <a:off x="6743700" y="3286126"/>
            <a:ext cx="1366838" cy="360363"/>
          </a:xfrm>
          <a:prstGeom prst="rect">
            <a:avLst/>
          </a:prstGeom>
          <a:solidFill>
            <a:schemeClr val="bg1"/>
          </a:solidFill>
          <a:ln w="9525">
            <a:solidFill>
              <a:srgbClr val="080808"/>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080808"/>
                </a:solidFill>
              </a:rPr>
              <a:t>Accept Conn</a:t>
            </a:r>
          </a:p>
        </p:txBody>
      </p:sp>
      <p:sp>
        <p:nvSpPr>
          <p:cNvPr id="7" name="Rectangle 8">
            <a:extLst>
              <a:ext uri="{FF2B5EF4-FFF2-40B4-BE49-F238E27FC236}">
                <a16:creationId xmlns:a16="http://schemas.microsoft.com/office/drawing/2014/main" id="{76BC1003-04C2-EF46-8C13-9606C8A144E8}"/>
              </a:ext>
            </a:extLst>
          </p:cNvPr>
          <p:cNvSpPr>
            <a:spLocks noChangeArrowheads="1"/>
          </p:cNvSpPr>
          <p:nvPr/>
        </p:nvSpPr>
        <p:spPr bwMode="auto">
          <a:xfrm>
            <a:off x="6743700" y="4078288"/>
            <a:ext cx="1366838" cy="360362"/>
          </a:xfrm>
          <a:prstGeom prst="rect">
            <a:avLst/>
          </a:prstGeom>
          <a:solidFill>
            <a:schemeClr val="bg1"/>
          </a:solidFill>
          <a:ln w="9525">
            <a:solidFill>
              <a:srgbClr val="080808"/>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080808"/>
                </a:solidFill>
                <a:ea typeface="华文新魏" panose="02010800040101010101" pitchFamily="2" charset="-122"/>
              </a:rPr>
              <a:t>Fork</a:t>
            </a:r>
          </a:p>
        </p:txBody>
      </p:sp>
      <p:sp>
        <p:nvSpPr>
          <p:cNvPr id="8" name="Rectangle 9">
            <a:extLst>
              <a:ext uri="{FF2B5EF4-FFF2-40B4-BE49-F238E27FC236}">
                <a16:creationId xmlns:a16="http://schemas.microsoft.com/office/drawing/2014/main" id="{14A581FB-D51E-BE4E-B602-F56B8D1B7AA7}"/>
              </a:ext>
            </a:extLst>
          </p:cNvPr>
          <p:cNvSpPr>
            <a:spLocks noChangeArrowheads="1"/>
          </p:cNvSpPr>
          <p:nvPr/>
        </p:nvSpPr>
        <p:spPr bwMode="auto">
          <a:xfrm>
            <a:off x="6600826" y="4941888"/>
            <a:ext cx="1826140" cy="360362"/>
          </a:xfrm>
          <a:prstGeom prst="rect">
            <a:avLst/>
          </a:prstGeom>
          <a:solidFill>
            <a:schemeClr val="bg1"/>
          </a:solidFill>
          <a:ln w="9525">
            <a:solidFill>
              <a:srgbClr val="080808"/>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080808"/>
                </a:solidFill>
                <a:ea typeface="华文新魏" panose="02010800040101010101" pitchFamily="2" charset="-122"/>
              </a:rPr>
              <a:t>Close connected conn. </a:t>
            </a:r>
          </a:p>
        </p:txBody>
      </p:sp>
      <p:sp>
        <p:nvSpPr>
          <p:cNvPr id="9" name="Line 10">
            <a:extLst>
              <a:ext uri="{FF2B5EF4-FFF2-40B4-BE49-F238E27FC236}">
                <a16:creationId xmlns:a16="http://schemas.microsoft.com/office/drawing/2014/main" id="{E139FA0B-FB5B-7344-8697-7722C6BA1A60}"/>
              </a:ext>
            </a:extLst>
          </p:cNvPr>
          <p:cNvSpPr>
            <a:spLocks noChangeShapeType="1"/>
          </p:cNvSpPr>
          <p:nvPr/>
        </p:nvSpPr>
        <p:spPr bwMode="auto">
          <a:xfrm>
            <a:off x="7462838" y="2062163"/>
            <a:ext cx="0"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0" name="Line 11">
            <a:extLst>
              <a:ext uri="{FF2B5EF4-FFF2-40B4-BE49-F238E27FC236}">
                <a16:creationId xmlns:a16="http://schemas.microsoft.com/office/drawing/2014/main" id="{82485856-E29B-0840-BB7A-D03D53A54D1B}"/>
              </a:ext>
            </a:extLst>
          </p:cNvPr>
          <p:cNvSpPr>
            <a:spLocks noChangeShapeType="1"/>
          </p:cNvSpPr>
          <p:nvPr/>
        </p:nvSpPr>
        <p:spPr bwMode="auto">
          <a:xfrm>
            <a:off x="7462838" y="2854325"/>
            <a:ext cx="0"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1" name="Line 12">
            <a:extLst>
              <a:ext uri="{FF2B5EF4-FFF2-40B4-BE49-F238E27FC236}">
                <a16:creationId xmlns:a16="http://schemas.microsoft.com/office/drawing/2014/main" id="{721DA12B-601E-A84B-BF47-BA4ABBA2995D}"/>
              </a:ext>
            </a:extLst>
          </p:cNvPr>
          <p:cNvSpPr>
            <a:spLocks noChangeShapeType="1"/>
          </p:cNvSpPr>
          <p:nvPr/>
        </p:nvSpPr>
        <p:spPr bwMode="auto">
          <a:xfrm>
            <a:off x="7462838" y="3646488"/>
            <a:ext cx="0"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2" name="Line 13">
            <a:extLst>
              <a:ext uri="{FF2B5EF4-FFF2-40B4-BE49-F238E27FC236}">
                <a16:creationId xmlns:a16="http://schemas.microsoft.com/office/drawing/2014/main" id="{3DACC820-5355-5F4E-AA6B-7128DC4E938E}"/>
              </a:ext>
            </a:extLst>
          </p:cNvPr>
          <p:cNvSpPr>
            <a:spLocks noChangeShapeType="1"/>
          </p:cNvSpPr>
          <p:nvPr/>
        </p:nvSpPr>
        <p:spPr bwMode="auto">
          <a:xfrm>
            <a:off x="7462838" y="4438650"/>
            <a:ext cx="0" cy="5032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3" name="Line 14">
            <a:extLst>
              <a:ext uri="{FF2B5EF4-FFF2-40B4-BE49-F238E27FC236}">
                <a16:creationId xmlns:a16="http://schemas.microsoft.com/office/drawing/2014/main" id="{03BC2CAC-F552-7D40-8755-1C4D103719EA}"/>
              </a:ext>
            </a:extLst>
          </p:cNvPr>
          <p:cNvSpPr>
            <a:spLocks noChangeShapeType="1"/>
          </p:cNvSpPr>
          <p:nvPr/>
        </p:nvSpPr>
        <p:spPr bwMode="auto">
          <a:xfrm>
            <a:off x="7462838" y="5302251"/>
            <a:ext cx="0" cy="360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4" name="Line 15">
            <a:extLst>
              <a:ext uri="{FF2B5EF4-FFF2-40B4-BE49-F238E27FC236}">
                <a16:creationId xmlns:a16="http://schemas.microsoft.com/office/drawing/2014/main" id="{9102D3E4-5C62-014B-A1F3-8DC45E6971CB}"/>
              </a:ext>
            </a:extLst>
          </p:cNvPr>
          <p:cNvSpPr>
            <a:spLocks noChangeShapeType="1"/>
          </p:cNvSpPr>
          <p:nvPr/>
        </p:nvSpPr>
        <p:spPr bwMode="auto">
          <a:xfrm flipH="1">
            <a:off x="6383338" y="5662613"/>
            <a:ext cx="1079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5" name="Line 16">
            <a:extLst>
              <a:ext uri="{FF2B5EF4-FFF2-40B4-BE49-F238E27FC236}">
                <a16:creationId xmlns:a16="http://schemas.microsoft.com/office/drawing/2014/main" id="{4D4D5E1F-06A8-BE4B-BA40-78CB1581A168}"/>
              </a:ext>
            </a:extLst>
          </p:cNvPr>
          <p:cNvSpPr>
            <a:spLocks noChangeShapeType="1"/>
          </p:cNvSpPr>
          <p:nvPr/>
        </p:nvSpPr>
        <p:spPr bwMode="auto">
          <a:xfrm flipV="1">
            <a:off x="6383338" y="3070225"/>
            <a:ext cx="0" cy="259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6" name="Line 17">
            <a:extLst>
              <a:ext uri="{FF2B5EF4-FFF2-40B4-BE49-F238E27FC236}">
                <a16:creationId xmlns:a16="http://schemas.microsoft.com/office/drawing/2014/main" id="{812C1352-D893-694F-A6A8-F2F0E43810D5}"/>
              </a:ext>
            </a:extLst>
          </p:cNvPr>
          <p:cNvSpPr>
            <a:spLocks noChangeShapeType="1"/>
          </p:cNvSpPr>
          <p:nvPr/>
        </p:nvSpPr>
        <p:spPr bwMode="auto">
          <a:xfrm>
            <a:off x="6383338" y="3070225"/>
            <a:ext cx="10795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7" name="Rectangle 18">
            <a:extLst>
              <a:ext uri="{FF2B5EF4-FFF2-40B4-BE49-F238E27FC236}">
                <a16:creationId xmlns:a16="http://schemas.microsoft.com/office/drawing/2014/main" id="{89FD0060-410C-4247-A632-6ED82819C61C}"/>
              </a:ext>
            </a:extLst>
          </p:cNvPr>
          <p:cNvSpPr>
            <a:spLocks noChangeArrowheads="1"/>
          </p:cNvSpPr>
          <p:nvPr/>
        </p:nvSpPr>
        <p:spPr bwMode="auto">
          <a:xfrm>
            <a:off x="8610600" y="3357563"/>
            <a:ext cx="2501685" cy="360362"/>
          </a:xfrm>
          <a:prstGeom prst="rect">
            <a:avLst/>
          </a:prstGeom>
          <a:solidFill>
            <a:schemeClr val="bg1"/>
          </a:solidFill>
          <a:ln w="9525">
            <a:solidFill>
              <a:srgbClr val="080808"/>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080808"/>
                </a:solidFill>
                <a:ea typeface="华文新魏" panose="02010800040101010101" pitchFamily="2" charset="-122"/>
              </a:rPr>
              <a:t>Process Conn.</a:t>
            </a:r>
          </a:p>
        </p:txBody>
      </p:sp>
      <p:sp>
        <p:nvSpPr>
          <p:cNvPr id="18" name="Rectangle 19">
            <a:extLst>
              <a:ext uri="{FF2B5EF4-FFF2-40B4-BE49-F238E27FC236}">
                <a16:creationId xmlns:a16="http://schemas.microsoft.com/office/drawing/2014/main" id="{DCD019AC-7240-2A42-A919-C27A39F4E5CC}"/>
              </a:ext>
            </a:extLst>
          </p:cNvPr>
          <p:cNvSpPr>
            <a:spLocks noChangeArrowheads="1"/>
          </p:cNvSpPr>
          <p:nvPr/>
        </p:nvSpPr>
        <p:spPr bwMode="auto">
          <a:xfrm>
            <a:off x="8610600" y="4149726"/>
            <a:ext cx="2501685" cy="360363"/>
          </a:xfrm>
          <a:prstGeom prst="rect">
            <a:avLst/>
          </a:prstGeom>
          <a:solidFill>
            <a:schemeClr val="bg1"/>
          </a:solidFill>
          <a:ln w="9525">
            <a:solidFill>
              <a:srgbClr val="080808"/>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080808"/>
                </a:solidFill>
              </a:rPr>
              <a:t>Close connected conn.</a:t>
            </a:r>
          </a:p>
        </p:txBody>
      </p:sp>
      <p:sp>
        <p:nvSpPr>
          <p:cNvPr id="19" name="Rectangle 20">
            <a:extLst>
              <a:ext uri="{FF2B5EF4-FFF2-40B4-BE49-F238E27FC236}">
                <a16:creationId xmlns:a16="http://schemas.microsoft.com/office/drawing/2014/main" id="{8520E485-13A9-414A-AA92-DD5288424F2F}"/>
              </a:ext>
            </a:extLst>
          </p:cNvPr>
          <p:cNvSpPr>
            <a:spLocks noChangeArrowheads="1"/>
          </p:cNvSpPr>
          <p:nvPr/>
        </p:nvSpPr>
        <p:spPr bwMode="auto">
          <a:xfrm>
            <a:off x="8975725" y="4941888"/>
            <a:ext cx="1366838" cy="360362"/>
          </a:xfrm>
          <a:prstGeom prst="rect">
            <a:avLst/>
          </a:prstGeom>
          <a:solidFill>
            <a:schemeClr val="bg1"/>
          </a:solidFill>
          <a:ln w="9525">
            <a:solidFill>
              <a:srgbClr val="080808"/>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080808"/>
                </a:solidFill>
                <a:ea typeface="华文新魏" panose="02010800040101010101" pitchFamily="2" charset="-122"/>
              </a:rPr>
              <a:t>Exit</a:t>
            </a:r>
          </a:p>
        </p:txBody>
      </p:sp>
      <p:sp>
        <p:nvSpPr>
          <p:cNvPr id="20" name="Line 21">
            <a:extLst>
              <a:ext uri="{FF2B5EF4-FFF2-40B4-BE49-F238E27FC236}">
                <a16:creationId xmlns:a16="http://schemas.microsoft.com/office/drawing/2014/main" id="{33BDB451-77D7-0345-B350-3B02EB567E97}"/>
              </a:ext>
            </a:extLst>
          </p:cNvPr>
          <p:cNvSpPr>
            <a:spLocks noChangeShapeType="1"/>
          </p:cNvSpPr>
          <p:nvPr/>
        </p:nvSpPr>
        <p:spPr bwMode="auto">
          <a:xfrm>
            <a:off x="9694863" y="3717925"/>
            <a:ext cx="0"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21" name="Line 22">
            <a:extLst>
              <a:ext uri="{FF2B5EF4-FFF2-40B4-BE49-F238E27FC236}">
                <a16:creationId xmlns:a16="http://schemas.microsoft.com/office/drawing/2014/main" id="{9A6D96D3-0C7D-1F4E-84A7-A17B9FA9FB76}"/>
              </a:ext>
            </a:extLst>
          </p:cNvPr>
          <p:cNvSpPr>
            <a:spLocks noChangeShapeType="1"/>
          </p:cNvSpPr>
          <p:nvPr/>
        </p:nvSpPr>
        <p:spPr bwMode="auto">
          <a:xfrm>
            <a:off x="9694863" y="4510088"/>
            <a:ext cx="0"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22" name="Line 23">
            <a:extLst>
              <a:ext uri="{FF2B5EF4-FFF2-40B4-BE49-F238E27FC236}">
                <a16:creationId xmlns:a16="http://schemas.microsoft.com/office/drawing/2014/main" id="{F00E2D34-8DEB-674A-98D0-A1EFBAA94DE0}"/>
              </a:ext>
            </a:extLst>
          </p:cNvPr>
          <p:cNvSpPr>
            <a:spLocks noChangeShapeType="1"/>
          </p:cNvSpPr>
          <p:nvPr/>
        </p:nvSpPr>
        <p:spPr bwMode="auto">
          <a:xfrm flipV="1">
            <a:off x="8110538" y="2565400"/>
            <a:ext cx="506412" cy="1512888"/>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23" name="Rectangle 24">
            <a:extLst>
              <a:ext uri="{FF2B5EF4-FFF2-40B4-BE49-F238E27FC236}">
                <a16:creationId xmlns:a16="http://schemas.microsoft.com/office/drawing/2014/main" id="{D3A758C0-8818-5346-B6A9-C862DDF762A9}"/>
              </a:ext>
            </a:extLst>
          </p:cNvPr>
          <p:cNvSpPr>
            <a:spLocks noChangeArrowheads="1"/>
          </p:cNvSpPr>
          <p:nvPr/>
        </p:nvSpPr>
        <p:spPr bwMode="auto">
          <a:xfrm>
            <a:off x="8616951" y="2565401"/>
            <a:ext cx="2495334" cy="360363"/>
          </a:xfrm>
          <a:prstGeom prst="rect">
            <a:avLst/>
          </a:prstGeom>
          <a:solidFill>
            <a:schemeClr val="bg1"/>
          </a:solidFill>
          <a:ln w="9525">
            <a:solidFill>
              <a:srgbClr val="080808"/>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080808"/>
                </a:solidFill>
                <a:ea typeface="华文新魏" panose="02010800040101010101" pitchFamily="2" charset="-122"/>
              </a:rPr>
              <a:t>Close  Listening Conn.</a:t>
            </a:r>
          </a:p>
        </p:txBody>
      </p:sp>
      <p:sp>
        <p:nvSpPr>
          <p:cNvPr id="24" name="Line 25">
            <a:extLst>
              <a:ext uri="{FF2B5EF4-FFF2-40B4-BE49-F238E27FC236}">
                <a16:creationId xmlns:a16="http://schemas.microsoft.com/office/drawing/2014/main" id="{730281A5-50A4-4642-8CF1-7EC84E0255E4}"/>
              </a:ext>
            </a:extLst>
          </p:cNvPr>
          <p:cNvSpPr>
            <a:spLocks noChangeShapeType="1"/>
          </p:cNvSpPr>
          <p:nvPr/>
        </p:nvSpPr>
        <p:spPr bwMode="auto">
          <a:xfrm>
            <a:off x="9696450" y="2924175"/>
            <a:ext cx="0"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25" name="Text Box 26">
            <a:extLst>
              <a:ext uri="{FF2B5EF4-FFF2-40B4-BE49-F238E27FC236}">
                <a16:creationId xmlns:a16="http://schemas.microsoft.com/office/drawing/2014/main" id="{A9FBAABC-7676-1942-9B3C-B907A308D7E5}"/>
              </a:ext>
            </a:extLst>
          </p:cNvPr>
          <p:cNvSpPr txBox="1">
            <a:spLocks noChangeArrowheads="1"/>
          </p:cNvSpPr>
          <p:nvPr/>
        </p:nvSpPr>
        <p:spPr bwMode="auto">
          <a:xfrm>
            <a:off x="6600826" y="463257"/>
            <a:ext cx="1826141" cy="369332"/>
          </a:xfrm>
          <a:prstGeom prst="rect">
            <a:avLst/>
          </a:prstGeom>
          <a:solidFill>
            <a:schemeClr val="bg1"/>
          </a:solidFill>
          <a:ln>
            <a:noFill/>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ea typeface="华文新魏" panose="02010800040101010101" pitchFamily="2" charset="-122"/>
              </a:rPr>
              <a:t>Server (parent)</a:t>
            </a:r>
          </a:p>
        </p:txBody>
      </p:sp>
      <p:sp>
        <p:nvSpPr>
          <p:cNvPr id="26" name="Text Box 27">
            <a:extLst>
              <a:ext uri="{FF2B5EF4-FFF2-40B4-BE49-F238E27FC236}">
                <a16:creationId xmlns:a16="http://schemas.microsoft.com/office/drawing/2014/main" id="{06DC4960-3143-4446-B285-F5EE8F7B62B3}"/>
              </a:ext>
            </a:extLst>
          </p:cNvPr>
          <p:cNvSpPr txBox="1">
            <a:spLocks noChangeArrowheads="1"/>
          </p:cNvSpPr>
          <p:nvPr/>
        </p:nvSpPr>
        <p:spPr bwMode="auto">
          <a:xfrm>
            <a:off x="7608888" y="5949951"/>
            <a:ext cx="2732479" cy="369332"/>
          </a:xfrm>
          <a:prstGeom prst="rect">
            <a:avLst/>
          </a:prstGeom>
          <a:solidFill>
            <a:schemeClr val="bg1"/>
          </a:solidFill>
          <a:ln>
            <a:noFill/>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ea typeface="华文新魏" panose="02010800040101010101" pitchFamily="2" charset="-122"/>
              </a:rPr>
              <a:t>TCP Concurrent Server</a:t>
            </a:r>
          </a:p>
        </p:txBody>
      </p:sp>
      <p:sp>
        <p:nvSpPr>
          <p:cNvPr id="27" name="Text Box 28">
            <a:extLst>
              <a:ext uri="{FF2B5EF4-FFF2-40B4-BE49-F238E27FC236}">
                <a16:creationId xmlns:a16="http://schemas.microsoft.com/office/drawing/2014/main" id="{D6139087-D2E9-2E48-80AE-2246F5514D0B}"/>
              </a:ext>
            </a:extLst>
          </p:cNvPr>
          <p:cNvSpPr txBox="1">
            <a:spLocks noChangeArrowheads="1"/>
          </p:cNvSpPr>
          <p:nvPr/>
        </p:nvSpPr>
        <p:spPr bwMode="auto">
          <a:xfrm>
            <a:off x="8975127" y="2083634"/>
            <a:ext cx="1659429" cy="369332"/>
          </a:xfrm>
          <a:prstGeom prst="rect">
            <a:avLst/>
          </a:prstGeom>
          <a:solidFill>
            <a:schemeClr val="bg1"/>
          </a:solidFill>
          <a:ln>
            <a:noFill/>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ea typeface="华文新魏" panose="02010800040101010101" pitchFamily="2" charset="-122"/>
              </a:rPr>
              <a:t>Server (child)</a:t>
            </a:r>
          </a:p>
        </p:txBody>
      </p:sp>
      <p:sp>
        <p:nvSpPr>
          <p:cNvPr id="28" name="Rectangle 5">
            <a:extLst>
              <a:ext uri="{FF2B5EF4-FFF2-40B4-BE49-F238E27FC236}">
                <a16:creationId xmlns:a16="http://schemas.microsoft.com/office/drawing/2014/main" id="{90A63AB7-F85A-C045-A626-C6065D5FC1B8}"/>
              </a:ext>
            </a:extLst>
          </p:cNvPr>
          <p:cNvSpPr>
            <a:spLocks noChangeArrowheads="1"/>
          </p:cNvSpPr>
          <p:nvPr/>
        </p:nvSpPr>
        <p:spPr bwMode="auto">
          <a:xfrm>
            <a:off x="6743700" y="908843"/>
            <a:ext cx="1366838" cy="360363"/>
          </a:xfrm>
          <a:prstGeom prst="rect">
            <a:avLst/>
          </a:prstGeom>
          <a:solidFill>
            <a:schemeClr val="bg1"/>
          </a:solidFill>
          <a:ln w="9525">
            <a:solidFill>
              <a:srgbClr val="080808"/>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080808"/>
                </a:solidFill>
              </a:rPr>
              <a:t>Socket</a:t>
            </a:r>
          </a:p>
        </p:txBody>
      </p:sp>
      <p:sp>
        <p:nvSpPr>
          <p:cNvPr id="29" name="Line 10">
            <a:extLst>
              <a:ext uri="{FF2B5EF4-FFF2-40B4-BE49-F238E27FC236}">
                <a16:creationId xmlns:a16="http://schemas.microsoft.com/office/drawing/2014/main" id="{4F95E63A-737A-C743-976E-B21BFCCBC967}"/>
              </a:ext>
            </a:extLst>
          </p:cNvPr>
          <p:cNvSpPr>
            <a:spLocks noChangeShapeType="1"/>
          </p:cNvSpPr>
          <p:nvPr/>
        </p:nvSpPr>
        <p:spPr bwMode="auto">
          <a:xfrm>
            <a:off x="7427119" y="1270001"/>
            <a:ext cx="0"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Tree>
    <p:extLst>
      <p:ext uri="{BB962C8B-B14F-4D97-AF65-F5344CB8AC3E}">
        <p14:creationId xmlns:p14="http://schemas.microsoft.com/office/powerpoint/2010/main" val="24492527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0D271-8E2B-3A47-B70A-81438C003719}"/>
              </a:ext>
            </a:extLst>
          </p:cNvPr>
          <p:cNvSpPr>
            <a:spLocks noGrp="1"/>
          </p:cNvSpPr>
          <p:nvPr>
            <p:ph type="title"/>
          </p:nvPr>
        </p:nvSpPr>
        <p:spPr/>
        <p:txBody>
          <a:bodyPr>
            <a:normAutofit fontScale="90000"/>
          </a:bodyPr>
          <a:lstStyle/>
          <a:p>
            <a:r>
              <a:rPr lang="en-US" altLang="zh-CN" b="1" dirty="0">
                <a:latin typeface="Microsoft YaHei UI" panose="020B0503020204020204" pitchFamily="34" charset="-122"/>
                <a:ea typeface="Microsoft YaHei UI" panose="020B0503020204020204" pitchFamily="34" charset="-122"/>
              </a:rPr>
              <a:t>TCP</a:t>
            </a:r>
            <a:r>
              <a:rPr lang="zh-CN" altLang="en-US" b="1" dirty="0">
                <a:latin typeface="Microsoft YaHei UI" panose="020B0503020204020204" pitchFamily="34" charset="-122"/>
                <a:ea typeface="Microsoft YaHei UI" panose="020B0503020204020204" pitchFamily="34" charset="-122"/>
              </a:rPr>
              <a:t>服务器端口分配模型</a:t>
            </a:r>
            <a:br>
              <a:rPr lang="zh-CN" altLang="en-US" b="1" dirty="0">
                <a:latin typeface="Microsoft YaHei UI" panose="020B0503020204020204" pitchFamily="34" charset="-122"/>
                <a:ea typeface="Microsoft YaHei UI" panose="020B0503020204020204" pitchFamily="34" charset="-122"/>
              </a:rPr>
            </a:br>
            <a:endParaRPr kumimoji="1" lang="zh-CN" altLang="en-US" dirty="0"/>
          </a:p>
        </p:txBody>
      </p:sp>
      <p:sp>
        <p:nvSpPr>
          <p:cNvPr id="4" name="Rectangle 2">
            <a:extLst>
              <a:ext uri="{FF2B5EF4-FFF2-40B4-BE49-F238E27FC236}">
                <a16:creationId xmlns:a16="http://schemas.microsoft.com/office/drawing/2014/main" id="{1E6A692A-9F91-6D43-9F0E-49DCDD32FA08}"/>
              </a:ext>
            </a:extLst>
          </p:cNvPr>
          <p:cNvSpPr>
            <a:spLocks noChangeArrowheads="1"/>
          </p:cNvSpPr>
          <p:nvPr/>
        </p:nvSpPr>
        <p:spPr bwMode="auto">
          <a:xfrm>
            <a:off x="3429000" y="1981200"/>
            <a:ext cx="15240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dirty="0"/>
              <a:t>Server</a:t>
            </a:r>
          </a:p>
        </p:txBody>
      </p:sp>
      <p:sp>
        <p:nvSpPr>
          <p:cNvPr id="5" name="Text Box 3">
            <a:extLst>
              <a:ext uri="{FF2B5EF4-FFF2-40B4-BE49-F238E27FC236}">
                <a16:creationId xmlns:a16="http://schemas.microsoft.com/office/drawing/2014/main" id="{B1D8A466-BA8E-3C4E-AA40-CFFD47BA9132}"/>
              </a:ext>
            </a:extLst>
          </p:cNvPr>
          <p:cNvSpPr txBox="1">
            <a:spLocks noChangeArrowheads="1"/>
          </p:cNvSpPr>
          <p:nvPr/>
        </p:nvSpPr>
        <p:spPr bwMode="auto">
          <a:xfrm>
            <a:off x="3657600" y="2528888"/>
            <a:ext cx="1111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{*:80, *.*}</a:t>
            </a:r>
          </a:p>
        </p:txBody>
      </p:sp>
      <p:sp>
        <p:nvSpPr>
          <p:cNvPr id="6" name="Rectangle 4">
            <a:extLst>
              <a:ext uri="{FF2B5EF4-FFF2-40B4-BE49-F238E27FC236}">
                <a16:creationId xmlns:a16="http://schemas.microsoft.com/office/drawing/2014/main" id="{089EB784-4730-F24D-8881-4E8DB7455EE5}"/>
              </a:ext>
            </a:extLst>
          </p:cNvPr>
          <p:cNvSpPr>
            <a:spLocks noChangeArrowheads="1"/>
          </p:cNvSpPr>
          <p:nvPr/>
        </p:nvSpPr>
        <p:spPr bwMode="auto">
          <a:xfrm>
            <a:off x="2971800" y="1524000"/>
            <a:ext cx="2514600" cy="4800600"/>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Text Box 5">
            <a:extLst>
              <a:ext uri="{FF2B5EF4-FFF2-40B4-BE49-F238E27FC236}">
                <a16:creationId xmlns:a16="http://schemas.microsoft.com/office/drawing/2014/main" id="{188E884B-E19F-FA43-9D0F-827E4C324CE3}"/>
              </a:ext>
            </a:extLst>
          </p:cNvPr>
          <p:cNvSpPr txBox="1">
            <a:spLocks noChangeArrowheads="1"/>
          </p:cNvSpPr>
          <p:nvPr/>
        </p:nvSpPr>
        <p:spPr bwMode="auto">
          <a:xfrm>
            <a:off x="3489325" y="1179513"/>
            <a:ext cx="16446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t>192.168.1.1</a:t>
            </a:r>
          </a:p>
          <a:p>
            <a:pPr eaLnBrk="1" hangingPunct="1"/>
            <a:r>
              <a:rPr lang="en-US" altLang="zh-CN" dirty="0"/>
              <a:t>202.14.13.227</a:t>
            </a:r>
          </a:p>
        </p:txBody>
      </p:sp>
      <p:sp>
        <p:nvSpPr>
          <p:cNvPr id="8" name="Rectangle 6">
            <a:extLst>
              <a:ext uri="{FF2B5EF4-FFF2-40B4-BE49-F238E27FC236}">
                <a16:creationId xmlns:a16="http://schemas.microsoft.com/office/drawing/2014/main" id="{E3C9D460-F40B-5145-8D3E-43DB881FF589}"/>
              </a:ext>
            </a:extLst>
          </p:cNvPr>
          <p:cNvSpPr>
            <a:spLocks noChangeArrowheads="1"/>
          </p:cNvSpPr>
          <p:nvPr/>
        </p:nvSpPr>
        <p:spPr bwMode="auto">
          <a:xfrm>
            <a:off x="7924800" y="1981200"/>
            <a:ext cx="15240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t>Client</a:t>
            </a:r>
          </a:p>
        </p:txBody>
      </p:sp>
      <p:sp>
        <p:nvSpPr>
          <p:cNvPr id="9" name="Rectangle 7">
            <a:extLst>
              <a:ext uri="{FF2B5EF4-FFF2-40B4-BE49-F238E27FC236}">
                <a16:creationId xmlns:a16="http://schemas.microsoft.com/office/drawing/2014/main" id="{8AFB2025-120C-244B-ADEC-AC2E0453E1C3}"/>
              </a:ext>
            </a:extLst>
          </p:cNvPr>
          <p:cNvSpPr>
            <a:spLocks noChangeArrowheads="1"/>
          </p:cNvSpPr>
          <p:nvPr/>
        </p:nvSpPr>
        <p:spPr bwMode="auto">
          <a:xfrm>
            <a:off x="7391400" y="1524000"/>
            <a:ext cx="2514600" cy="1676400"/>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Text Box 8">
            <a:extLst>
              <a:ext uri="{FF2B5EF4-FFF2-40B4-BE49-F238E27FC236}">
                <a16:creationId xmlns:a16="http://schemas.microsoft.com/office/drawing/2014/main" id="{AF0FA690-2A48-8748-92B0-81B0CF283343}"/>
              </a:ext>
            </a:extLst>
          </p:cNvPr>
          <p:cNvSpPr txBox="1">
            <a:spLocks noChangeArrowheads="1"/>
          </p:cNvSpPr>
          <p:nvPr/>
        </p:nvSpPr>
        <p:spPr bwMode="auto">
          <a:xfrm>
            <a:off x="7854950" y="1219201"/>
            <a:ext cx="1517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192.168.1.39</a:t>
            </a:r>
          </a:p>
        </p:txBody>
      </p:sp>
      <p:sp>
        <p:nvSpPr>
          <p:cNvPr id="11" name="Line 9">
            <a:extLst>
              <a:ext uri="{FF2B5EF4-FFF2-40B4-BE49-F238E27FC236}">
                <a16:creationId xmlns:a16="http://schemas.microsoft.com/office/drawing/2014/main" id="{7DA24744-12C4-9C40-A26B-35EA99E6526D}"/>
              </a:ext>
            </a:extLst>
          </p:cNvPr>
          <p:cNvSpPr>
            <a:spLocks noChangeShapeType="1"/>
          </p:cNvSpPr>
          <p:nvPr/>
        </p:nvSpPr>
        <p:spPr bwMode="auto">
          <a:xfrm flipH="1">
            <a:off x="4953000" y="2286000"/>
            <a:ext cx="2971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Text Box 10">
            <a:extLst>
              <a:ext uri="{FF2B5EF4-FFF2-40B4-BE49-F238E27FC236}">
                <a16:creationId xmlns:a16="http://schemas.microsoft.com/office/drawing/2014/main" id="{35E8B45B-EE8A-FB4A-9988-CD42680E90E3}"/>
              </a:ext>
            </a:extLst>
          </p:cNvPr>
          <p:cNvSpPr txBox="1">
            <a:spLocks noChangeArrowheads="1"/>
          </p:cNvSpPr>
          <p:nvPr/>
        </p:nvSpPr>
        <p:spPr bwMode="auto">
          <a:xfrm>
            <a:off x="5334000" y="1981200"/>
            <a:ext cx="2355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192.168.1.1:80, </a:t>
            </a:r>
          </a:p>
          <a:p>
            <a:pPr eaLnBrk="1" hangingPunct="1"/>
            <a:r>
              <a:rPr lang="en-US" altLang="zh-CN"/>
              <a:t>192.168.1.39:58999 }</a:t>
            </a:r>
          </a:p>
        </p:txBody>
      </p:sp>
      <p:sp>
        <p:nvSpPr>
          <p:cNvPr id="13" name="Rectangle 11">
            <a:extLst>
              <a:ext uri="{FF2B5EF4-FFF2-40B4-BE49-F238E27FC236}">
                <a16:creationId xmlns:a16="http://schemas.microsoft.com/office/drawing/2014/main" id="{A5DF7D0D-7DC7-804A-AC38-2E0637429BD4}"/>
              </a:ext>
            </a:extLst>
          </p:cNvPr>
          <p:cNvSpPr>
            <a:spLocks noChangeArrowheads="1"/>
          </p:cNvSpPr>
          <p:nvPr/>
        </p:nvSpPr>
        <p:spPr bwMode="auto">
          <a:xfrm>
            <a:off x="3429000" y="3429000"/>
            <a:ext cx="15240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t>Server</a:t>
            </a:r>
          </a:p>
        </p:txBody>
      </p:sp>
      <p:sp>
        <p:nvSpPr>
          <p:cNvPr id="14" name="Text Box 12">
            <a:extLst>
              <a:ext uri="{FF2B5EF4-FFF2-40B4-BE49-F238E27FC236}">
                <a16:creationId xmlns:a16="http://schemas.microsoft.com/office/drawing/2014/main" id="{3669C024-502E-5B43-B8B3-D95B7EBEEB74}"/>
              </a:ext>
            </a:extLst>
          </p:cNvPr>
          <p:cNvSpPr txBox="1">
            <a:spLocks noChangeArrowheads="1"/>
          </p:cNvSpPr>
          <p:nvPr/>
        </p:nvSpPr>
        <p:spPr bwMode="auto">
          <a:xfrm>
            <a:off x="1752600" y="1981200"/>
            <a:ext cx="1098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latin typeface="Microsoft YaHei UI" panose="020B0503020204020204" pitchFamily="34" charset="-122"/>
                <a:ea typeface="Microsoft YaHei UI" panose="020B0503020204020204" pitchFamily="34" charset="-122"/>
              </a:rPr>
              <a:t>服务器</a:t>
            </a:r>
          </a:p>
          <a:p>
            <a:pPr algn="ctr" eaLnBrk="1" hangingPunct="1"/>
            <a:r>
              <a:rPr lang="zh-CN" altLang="en-US" b="1" dirty="0">
                <a:latin typeface="Microsoft YaHei UI" panose="020B0503020204020204" pitchFamily="34" charset="-122"/>
                <a:ea typeface="Microsoft YaHei UI" panose="020B0503020204020204" pitchFamily="34" charset="-122"/>
              </a:rPr>
              <a:t>侦听实例</a:t>
            </a:r>
          </a:p>
        </p:txBody>
      </p:sp>
      <p:sp>
        <p:nvSpPr>
          <p:cNvPr id="15" name="Line 13">
            <a:extLst>
              <a:ext uri="{FF2B5EF4-FFF2-40B4-BE49-F238E27FC236}">
                <a16:creationId xmlns:a16="http://schemas.microsoft.com/office/drawing/2014/main" id="{65932E40-C8F8-994B-9E64-EF6B8201597C}"/>
              </a:ext>
            </a:extLst>
          </p:cNvPr>
          <p:cNvSpPr>
            <a:spLocks noChangeShapeType="1"/>
          </p:cNvSpPr>
          <p:nvPr/>
        </p:nvSpPr>
        <p:spPr bwMode="auto">
          <a:xfrm flipH="1">
            <a:off x="4953000" y="2286000"/>
            <a:ext cx="2971800" cy="1371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Text Box 14">
            <a:extLst>
              <a:ext uri="{FF2B5EF4-FFF2-40B4-BE49-F238E27FC236}">
                <a16:creationId xmlns:a16="http://schemas.microsoft.com/office/drawing/2014/main" id="{2D844D48-19D0-984D-87BB-59B6C0971E8D}"/>
              </a:ext>
            </a:extLst>
          </p:cNvPr>
          <p:cNvSpPr txBox="1">
            <a:spLocks noChangeArrowheads="1"/>
          </p:cNvSpPr>
          <p:nvPr/>
        </p:nvSpPr>
        <p:spPr bwMode="auto">
          <a:xfrm>
            <a:off x="3048000" y="4006850"/>
            <a:ext cx="2355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192.168.1.1:80, </a:t>
            </a:r>
          </a:p>
          <a:p>
            <a:pPr eaLnBrk="1" hangingPunct="1"/>
            <a:r>
              <a:rPr lang="en-US" altLang="zh-CN"/>
              <a:t>192.168.1.39:58999 }</a:t>
            </a:r>
          </a:p>
        </p:txBody>
      </p:sp>
      <p:sp>
        <p:nvSpPr>
          <p:cNvPr id="17" name="Line 15">
            <a:extLst>
              <a:ext uri="{FF2B5EF4-FFF2-40B4-BE49-F238E27FC236}">
                <a16:creationId xmlns:a16="http://schemas.microsoft.com/office/drawing/2014/main" id="{7EC140B4-CCB7-8A4F-AE61-AA6ABEA067A5}"/>
              </a:ext>
            </a:extLst>
          </p:cNvPr>
          <p:cNvSpPr>
            <a:spLocks noChangeShapeType="1"/>
          </p:cNvSpPr>
          <p:nvPr/>
        </p:nvSpPr>
        <p:spPr bwMode="auto">
          <a:xfrm>
            <a:off x="3657600" y="2590800"/>
            <a:ext cx="0" cy="83820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Text Box 16">
            <a:extLst>
              <a:ext uri="{FF2B5EF4-FFF2-40B4-BE49-F238E27FC236}">
                <a16:creationId xmlns:a16="http://schemas.microsoft.com/office/drawing/2014/main" id="{0AF9442A-80B2-BD43-B292-FB9C4E06AD97}"/>
              </a:ext>
            </a:extLst>
          </p:cNvPr>
          <p:cNvSpPr txBox="1">
            <a:spLocks noChangeArrowheads="1"/>
          </p:cNvSpPr>
          <p:nvPr/>
        </p:nvSpPr>
        <p:spPr bwMode="auto">
          <a:xfrm>
            <a:off x="1667851" y="3429000"/>
            <a:ext cx="12426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latin typeface="Microsoft YaHei UI" panose="020B0503020204020204" pitchFamily="34" charset="-122"/>
                <a:ea typeface="Microsoft YaHei UI" panose="020B0503020204020204" pitchFamily="34" charset="-122"/>
              </a:rPr>
              <a:t>服务器</a:t>
            </a:r>
          </a:p>
          <a:p>
            <a:pPr algn="ctr" eaLnBrk="1" hangingPunct="1"/>
            <a:r>
              <a:rPr lang="zh-CN" altLang="en-US" b="1" dirty="0">
                <a:latin typeface="Microsoft YaHei UI" panose="020B0503020204020204" pitchFamily="34" charset="-122"/>
                <a:ea typeface="Microsoft YaHei UI" panose="020B0503020204020204" pitchFamily="34" charset="-122"/>
              </a:rPr>
              <a:t>服务实例</a:t>
            </a:r>
            <a:r>
              <a:rPr lang="en-US" altLang="zh-CN" b="1" dirty="0">
                <a:latin typeface="Microsoft YaHei UI" panose="020B0503020204020204" pitchFamily="34" charset="-122"/>
                <a:ea typeface="Microsoft YaHei UI" panose="020B0503020204020204" pitchFamily="34" charset="-122"/>
              </a:rPr>
              <a:t>1</a:t>
            </a:r>
          </a:p>
        </p:txBody>
      </p:sp>
      <p:sp>
        <p:nvSpPr>
          <p:cNvPr id="19" name="Rectangle 17">
            <a:extLst>
              <a:ext uri="{FF2B5EF4-FFF2-40B4-BE49-F238E27FC236}">
                <a16:creationId xmlns:a16="http://schemas.microsoft.com/office/drawing/2014/main" id="{A93CC026-378C-8E49-8F89-88268B02B0A0}"/>
              </a:ext>
            </a:extLst>
          </p:cNvPr>
          <p:cNvSpPr>
            <a:spLocks noChangeArrowheads="1"/>
          </p:cNvSpPr>
          <p:nvPr/>
        </p:nvSpPr>
        <p:spPr bwMode="auto">
          <a:xfrm>
            <a:off x="7924800" y="4572000"/>
            <a:ext cx="15240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t>Client</a:t>
            </a:r>
          </a:p>
        </p:txBody>
      </p:sp>
      <p:sp>
        <p:nvSpPr>
          <p:cNvPr id="20" name="Rectangle 18">
            <a:extLst>
              <a:ext uri="{FF2B5EF4-FFF2-40B4-BE49-F238E27FC236}">
                <a16:creationId xmlns:a16="http://schemas.microsoft.com/office/drawing/2014/main" id="{FB124816-D7F8-4E42-B100-7C17DA8C2045}"/>
              </a:ext>
            </a:extLst>
          </p:cNvPr>
          <p:cNvSpPr>
            <a:spLocks noChangeArrowheads="1"/>
          </p:cNvSpPr>
          <p:nvPr/>
        </p:nvSpPr>
        <p:spPr bwMode="auto">
          <a:xfrm>
            <a:off x="7391400" y="4114800"/>
            <a:ext cx="2514600" cy="1676400"/>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Text Box 19">
            <a:extLst>
              <a:ext uri="{FF2B5EF4-FFF2-40B4-BE49-F238E27FC236}">
                <a16:creationId xmlns:a16="http://schemas.microsoft.com/office/drawing/2014/main" id="{C3C2096A-4732-CE4D-B2E2-D09A09401DCA}"/>
              </a:ext>
            </a:extLst>
          </p:cNvPr>
          <p:cNvSpPr txBox="1">
            <a:spLocks noChangeArrowheads="1"/>
          </p:cNvSpPr>
          <p:nvPr/>
        </p:nvSpPr>
        <p:spPr bwMode="auto">
          <a:xfrm>
            <a:off x="7981950" y="3810001"/>
            <a:ext cx="1390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202.8.32.78</a:t>
            </a:r>
          </a:p>
        </p:txBody>
      </p:sp>
      <p:sp>
        <p:nvSpPr>
          <p:cNvPr id="22" name="Line 20">
            <a:extLst>
              <a:ext uri="{FF2B5EF4-FFF2-40B4-BE49-F238E27FC236}">
                <a16:creationId xmlns:a16="http://schemas.microsoft.com/office/drawing/2014/main" id="{CCD47923-7200-9843-BA4E-CF93D0D8D0C5}"/>
              </a:ext>
            </a:extLst>
          </p:cNvPr>
          <p:cNvSpPr>
            <a:spLocks noChangeShapeType="1"/>
          </p:cNvSpPr>
          <p:nvPr/>
        </p:nvSpPr>
        <p:spPr bwMode="auto">
          <a:xfrm flipH="1" flipV="1">
            <a:off x="4953000" y="2286000"/>
            <a:ext cx="2971800" cy="2590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Text Box 21">
            <a:extLst>
              <a:ext uri="{FF2B5EF4-FFF2-40B4-BE49-F238E27FC236}">
                <a16:creationId xmlns:a16="http://schemas.microsoft.com/office/drawing/2014/main" id="{C9805D17-5B58-664A-B2A8-29761E640CA1}"/>
              </a:ext>
            </a:extLst>
          </p:cNvPr>
          <p:cNvSpPr txBox="1">
            <a:spLocks noChangeArrowheads="1"/>
          </p:cNvSpPr>
          <p:nvPr/>
        </p:nvSpPr>
        <p:spPr bwMode="auto">
          <a:xfrm>
            <a:off x="5334000" y="3657600"/>
            <a:ext cx="2228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202.14.13.227:80, </a:t>
            </a:r>
          </a:p>
          <a:p>
            <a:pPr eaLnBrk="1" hangingPunct="1"/>
            <a:r>
              <a:rPr lang="en-US" altLang="zh-CN"/>
              <a:t>202.8.32.78:61332 }</a:t>
            </a:r>
          </a:p>
        </p:txBody>
      </p:sp>
      <p:sp>
        <p:nvSpPr>
          <p:cNvPr id="24" name="Rectangle 22">
            <a:extLst>
              <a:ext uri="{FF2B5EF4-FFF2-40B4-BE49-F238E27FC236}">
                <a16:creationId xmlns:a16="http://schemas.microsoft.com/office/drawing/2014/main" id="{661FD69B-9AD5-284D-B69D-D3C6FC9B3D47}"/>
              </a:ext>
            </a:extLst>
          </p:cNvPr>
          <p:cNvSpPr>
            <a:spLocks noChangeArrowheads="1"/>
          </p:cNvSpPr>
          <p:nvPr/>
        </p:nvSpPr>
        <p:spPr bwMode="auto">
          <a:xfrm>
            <a:off x="3429000" y="4953000"/>
            <a:ext cx="15240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t>Server</a:t>
            </a:r>
          </a:p>
        </p:txBody>
      </p:sp>
      <p:sp>
        <p:nvSpPr>
          <p:cNvPr id="25" name="Text Box 23">
            <a:extLst>
              <a:ext uri="{FF2B5EF4-FFF2-40B4-BE49-F238E27FC236}">
                <a16:creationId xmlns:a16="http://schemas.microsoft.com/office/drawing/2014/main" id="{A1F135E8-64FE-9541-BDDC-F55ED007BA05}"/>
              </a:ext>
            </a:extLst>
          </p:cNvPr>
          <p:cNvSpPr txBox="1">
            <a:spLocks noChangeArrowheads="1"/>
          </p:cNvSpPr>
          <p:nvPr/>
        </p:nvSpPr>
        <p:spPr bwMode="auto">
          <a:xfrm>
            <a:off x="1661501" y="4921250"/>
            <a:ext cx="12426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Microsoft YaHei UI" panose="020B0503020204020204" pitchFamily="34" charset="-122"/>
                <a:ea typeface="Microsoft YaHei UI" panose="020B0503020204020204" pitchFamily="34" charset="-122"/>
              </a:rPr>
              <a:t>服务器</a:t>
            </a:r>
          </a:p>
          <a:p>
            <a:pPr algn="ctr" eaLnBrk="1" hangingPunct="1"/>
            <a:r>
              <a:rPr lang="zh-CN" altLang="en-US" b="1">
                <a:latin typeface="Microsoft YaHei UI" panose="020B0503020204020204" pitchFamily="34" charset="-122"/>
                <a:ea typeface="Microsoft YaHei UI" panose="020B0503020204020204" pitchFamily="34" charset="-122"/>
              </a:rPr>
              <a:t>服务实例</a:t>
            </a:r>
            <a:r>
              <a:rPr lang="en-US" altLang="zh-CN" b="1">
                <a:latin typeface="Microsoft YaHei UI" panose="020B0503020204020204" pitchFamily="34" charset="-122"/>
                <a:ea typeface="Microsoft YaHei UI" panose="020B0503020204020204" pitchFamily="34" charset="-122"/>
              </a:rPr>
              <a:t>2</a:t>
            </a:r>
          </a:p>
        </p:txBody>
      </p:sp>
      <p:sp>
        <p:nvSpPr>
          <p:cNvPr id="26" name="Line 24">
            <a:extLst>
              <a:ext uri="{FF2B5EF4-FFF2-40B4-BE49-F238E27FC236}">
                <a16:creationId xmlns:a16="http://schemas.microsoft.com/office/drawing/2014/main" id="{6988E9AC-A5C7-504C-AC98-EA86FF6E618D}"/>
              </a:ext>
            </a:extLst>
          </p:cNvPr>
          <p:cNvSpPr>
            <a:spLocks noChangeShapeType="1"/>
          </p:cNvSpPr>
          <p:nvPr/>
        </p:nvSpPr>
        <p:spPr bwMode="auto">
          <a:xfrm>
            <a:off x="4800600" y="2590800"/>
            <a:ext cx="0" cy="236220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Text Box 25">
            <a:extLst>
              <a:ext uri="{FF2B5EF4-FFF2-40B4-BE49-F238E27FC236}">
                <a16:creationId xmlns:a16="http://schemas.microsoft.com/office/drawing/2014/main" id="{DF347666-22FD-BE47-9D44-40CE0AF97F19}"/>
              </a:ext>
            </a:extLst>
          </p:cNvPr>
          <p:cNvSpPr txBox="1">
            <a:spLocks noChangeArrowheads="1"/>
          </p:cNvSpPr>
          <p:nvPr/>
        </p:nvSpPr>
        <p:spPr bwMode="auto">
          <a:xfrm>
            <a:off x="3028950" y="5530850"/>
            <a:ext cx="2228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202.14.13.227:80, </a:t>
            </a:r>
          </a:p>
          <a:p>
            <a:pPr eaLnBrk="1" hangingPunct="1"/>
            <a:r>
              <a:rPr lang="en-US" altLang="zh-CN"/>
              <a:t>202.8.32.78:61332 }</a:t>
            </a:r>
          </a:p>
        </p:txBody>
      </p:sp>
      <p:sp>
        <p:nvSpPr>
          <p:cNvPr id="28" name="Line 26">
            <a:extLst>
              <a:ext uri="{FF2B5EF4-FFF2-40B4-BE49-F238E27FC236}">
                <a16:creationId xmlns:a16="http://schemas.microsoft.com/office/drawing/2014/main" id="{A8947FA3-158B-D048-9B59-68B7B21D4B7B}"/>
              </a:ext>
            </a:extLst>
          </p:cNvPr>
          <p:cNvSpPr>
            <a:spLocks noChangeShapeType="1"/>
          </p:cNvSpPr>
          <p:nvPr/>
        </p:nvSpPr>
        <p:spPr bwMode="auto">
          <a:xfrm flipV="1">
            <a:off x="4953000" y="4876800"/>
            <a:ext cx="2971800" cy="3810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42438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fill="hold"/>
                                        <p:tgtEl>
                                          <p:spTgt spid="13"/>
                                        </p:tgtEl>
                                        <p:attrNameLst>
                                          <p:attrName>ppt_x</p:attrName>
                                        </p:attrNameLst>
                                      </p:cBhvr>
                                      <p:tavLst>
                                        <p:tav tm="0">
                                          <p:val>
                                            <p:strVal val="#ppt_x"/>
                                          </p:val>
                                        </p:tav>
                                        <p:tav tm="100000">
                                          <p:val>
                                            <p:strVal val="#ppt_x"/>
                                          </p:val>
                                        </p:tav>
                                      </p:tavLst>
                                    </p:anim>
                                    <p:anim calcmode="lin" valueType="num">
                                      <p:cBhvr additive="base">
                                        <p:cTn id="60" dur="500" fill="hold"/>
                                        <p:tgtEl>
                                          <p:spTgt spid="1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ppt_x"/>
                                          </p:val>
                                        </p:tav>
                                        <p:tav tm="100000">
                                          <p:val>
                                            <p:strVal val="#ppt_x"/>
                                          </p:val>
                                        </p:tav>
                                      </p:tavLst>
                                    </p:anim>
                                    <p:anim calcmode="lin" valueType="num">
                                      <p:cBhvr additive="base">
                                        <p:cTn id="68" dur="500" fill="hold"/>
                                        <p:tgtEl>
                                          <p:spTgt spid="1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500" fill="hold"/>
                                        <p:tgtEl>
                                          <p:spTgt spid="16"/>
                                        </p:tgtEl>
                                        <p:attrNameLst>
                                          <p:attrName>ppt_x</p:attrName>
                                        </p:attrNameLst>
                                      </p:cBhvr>
                                      <p:tavLst>
                                        <p:tav tm="0">
                                          <p:val>
                                            <p:strVal val="#ppt_x"/>
                                          </p:val>
                                        </p:tav>
                                        <p:tav tm="100000">
                                          <p:val>
                                            <p:strVal val="#ppt_x"/>
                                          </p:val>
                                        </p:tav>
                                      </p:tavLst>
                                    </p:anim>
                                    <p:anim calcmode="lin" valueType="num">
                                      <p:cBhvr additive="base">
                                        <p:cTn id="7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2" presetClass="exit" presetSubtype="4" fill="hold" grpId="1" nodeType="clickEffect">
                                  <p:stCondLst>
                                    <p:cond delay="0"/>
                                  </p:stCondLst>
                                  <p:childTnLst>
                                    <p:animEffect transition="out" filter="wipe(down)">
                                      <p:cBhvr>
                                        <p:cTn id="76" dur="500"/>
                                        <p:tgtEl>
                                          <p:spTgt spid="12"/>
                                        </p:tgtEl>
                                      </p:cBhvr>
                                    </p:animEffect>
                                    <p:set>
                                      <p:cBhvr>
                                        <p:cTn id="77" dur="1" fill="hold">
                                          <p:stCondLst>
                                            <p:cond delay="499"/>
                                          </p:stCondLst>
                                        </p:cTn>
                                        <p:tgtEl>
                                          <p:spTgt spid="12"/>
                                        </p:tgtEl>
                                        <p:attrNameLst>
                                          <p:attrName>style.visibility</p:attrName>
                                        </p:attrNameLst>
                                      </p:cBhvr>
                                      <p:to>
                                        <p:strVal val="hidden"/>
                                      </p:to>
                                    </p:set>
                                  </p:childTnLst>
                                </p:cTn>
                              </p:par>
                              <p:par>
                                <p:cTn id="78" presetID="22" presetClass="exit" presetSubtype="4" fill="hold" nodeType="withEffect">
                                  <p:stCondLst>
                                    <p:cond delay="0"/>
                                  </p:stCondLst>
                                  <p:childTnLst>
                                    <p:animEffect transition="out" filter="wipe(down)">
                                      <p:cBhvr>
                                        <p:cTn id="79" dur="500"/>
                                        <p:tgtEl>
                                          <p:spTgt spid="11"/>
                                        </p:tgtEl>
                                      </p:cBhvr>
                                    </p:animEffect>
                                    <p:set>
                                      <p:cBhvr>
                                        <p:cTn id="80" dur="1" fill="hold">
                                          <p:stCondLst>
                                            <p:cond delay="499"/>
                                          </p:stCondLst>
                                        </p:cTn>
                                        <p:tgtEl>
                                          <p:spTgt spid="11"/>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additive="base">
                                        <p:cTn id="85" dur="500" fill="hold"/>
                                        <p:tgtEl>
                                          <p:spTgt spid="19"/>
                                        </p:tgtEl>
                                        <p:attrNameLst>
                                          <p:attrName>ppt_x</p:attrName>
                                        </p:attrNameLst>
                                      </p:cBhvr>
                                      <p:tavLst>
                                        <p:tav tm="0">
                                          <p:val>
                                            <p:strVal val="#ppt_x"/>
                                          </p:val>
                                        </p:tav>
                                        <p:tav tm="100000">
                                          <p:val>
                                            <p:strVal val="#ppt_x"/>
                                          </p:val>
                                        </p:tav>
                                      </p:tavLst>
                                    </p:anim>
                                    <p:anim calcmode="lin" valueType="num">
                                      <p:cBhvr additive="base">
                                        <p:cTn id="86" dur="500" fill="hold"/>
                                        <p:tgtEl>
                                          <p:spTgt spid="19"/>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fill="hold"/>
                                        <p:tgtEl>
                                          <p:spTgt spid="20"/>
                                        </p:tgtEl>
                                        <p:attrNameLst>
                                          <p:attrName>ppt_x</p:attrName>
                                        </p:attrNameLst>
                                      </p:cBhvr>
                                      <p:tavLst>
                                        <p:tav tm="0">
                                          <p:val>
                                            <p:strVal val="#ppt_x"/>
                                          </p:val>
                                        </p:tav>
                                        <p:tav tm="100000">
                                          <p:val>
                                            <p:strVal val="#ppt_x"/>
                                          </p:val>
                                        </p:tav>
                                      </p:tavLst>
                                    </p:anim>
                                    <p:anim calcmode="lin" valueType="num">
                                      <p:cBhvr additive="base">
                                        <p:cTn id="90" dur="500" fill="hold"/>
                                        <p:tgtEl>
                                          <p:spTgt spid="20"/>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 calcmode="lin" valueType="num">
                                      <p:cBhvr additive="base">
                                        <p:cTn id="93" dur="500" fill="hold"/>
                                        <p:tgtEl>
                                          <p:spTgt spid="21"/>
                                        </p:tgtEl>
                                        <p:attrNameLst>
                                          <p:attrName>ppt_x</p:attrName>
                                        </p:attrNameLst>
                                      </p:cBhvr>
                                      <p:tavLst>
                                        <p:tav tm="0">
                                          <p:val>
                                            <p:strVal val="#ppt_x"/>
                                          </p:val>
                                        </p:tav>
                                        <p:tav tm="100000">
                                          <p:val>
                                            <p:strVal val="#ppt_x"/>
                                          </p:val>
                                        </p:tav>
                                      </p:tavLst>
                                    </p:anim>
                                    <p:anim calcmode="lin" valueType="num">
                                      <p:cBhvr additive="base">
                                        <p:cTn id="94" dur="500" fill="hold"/>
                                        <p:tgtEl>
                                          <p:spTgt spid="21"/>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22"/>
                                        </p:tgtEl>
                                        <p:attrNameLst>
                                          <p:attrName>style.visibility</p:attrName>
                                        </p:attrNameLst>
                                      </p:cBhvr>
                                      <p:to>
                                        <p:strVal val="visible"/>
                                      </p:to>
                                    </p:set>
                                    <p:anim calcmode="lin" valueType="num">
                                      <p:cBhvr additive="base">
                                        <p:cTn id="97" dur="500" fill="hold"/>
                                        <p:tgtEl>
                                          <p:spTgt spid="22"/>
                                        </p:tgtEl>
                                        <p:attrNameLst>
                                          <p:attrName>ppt_x</p:attrName>
                                        </p:attrNameLst>
                                      </p:cBhvr>
                                      <p:tavLst>
                                        <p:tav tm="0">
                                          <p:val>
                                            <p:strVal val="#ppt_x"/>
                                          </p:val>
                                        </p:tav>
                                        <p:tav tm="100000">
                                          <p:val>
                                            <p:strVal val="#ppt_x"/>
                                          </p:val>
                                        </p:tav>
                                      </p:tavLst>
                                    </p:anim>
                                    <p:anim calcmode="lin" valueType="num">
                                      <p:cBhvr additive="base">
                                        <p:cTn id="98" dur="500" fill="hold"/>
                                        <p:tgtEl>
                                          <p:spTgt spid="22"/>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23"/>
                                        </p:tgtEl>
                                        <p:attrNameLst>
                                          <p:attrName>style.visibility</p:attrName>
                                        </p:attrNameLst>
                                      </p:cBhvr>
                                      <p:to>
                                        <p:strVal val="visible"/>
                                      </p:to>
                                    </p:set>
                                    <p:anim calcmode="lin" valueType="num">
                                      <p:cBhvr additive="base">
                                        <p:cTn id="101" dur="500" fill="hold"/>
                                        <p:tgtEl>
                                          <p:spTgt spid="23"/>
                                        </p:tgtEl>
                                        <p:attrNameLst>
                                          <p:attrName>ppt_x</p:attrName>
                                        </p:attrNameLst>
                                      </p:cBhvr>
                                      <p:tavLst>
                                        <p:tav tm="0">
                                          <p:val>
                                            <p:strVal val="#ppt_x"/>
                                          </p:val>
                                        </p:tav>
                                        <p:tav tm="100000">
                                          <p:val>
                                            <p:strVal val="#ppt_x"/>
                                          </p:val>
                                        </p:tav>
                                      </p:tavLst>
                                    </p:anim>
                                    <p:anim calcmode="lin" valueType="num">
                                      <p:cBhvr additive="base">
                                        <p:cTn id="10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26"/>
                                        </p:tgtEl>
                                        <p:attrNameLst>
                                          <p:attrName>style.visibility</p:attrName>
                                        </p:attrNameLst>
                                      </p:cBhvr>
                                      <p:to>
                                        <p:strVal val="visible"/>
                                      </p:to>
                                    </p:set>
                                    <p:anim calcmode="lin" valueType="num">
                                      <p:cBhvr additive="base">
                                        <p:cTn id="107" dur="500" fill="hold"/>
                                        <p:tgtEl>
                                          <p:spTgt spid="26"/>
                                        </p:tgtEl>
                                        <p:attrNameLst>
                                          <p:attrName>ppt_x</p:attrName>
                                        </p:attrNameLst>
                                      </p:cBhvr>
                                      <p:tavLst>
                                        <p:tav tm="0">
                                          <p:val>
                                            <p:strVal val="#ppt_x"/>
                                          </p:val>
                                        </p:tav>
                                        <p:tav tm="100000">
                                          <p:val>
                                            <p:strVal val="#ppt_x"/>
                                          </p:val>
                                        </p:tav>
                                      </p:tavLst>
                                    </p:anim>
                                    <p:anim calcmode="lin" valueType="num">
                                      <p:cBhvr additive="base">
                                        <p:cTn id="10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24"/>
                                        </p:tgtEl>
                                        <p:attrNameLst>
                                          <p:attrName>style.visibility</p:attrName>
                                        </p:attrNameLst>
                                      </p:cBhvr>
                                      <p:to>
                                        <p:strVal val="visible"/>
                                      </p:to>
                                    </p:set>
                                    <p:anim calcmode="lin" valueType="num">
                                      <p:cBhvr additive="base">
                                        <p:cTn id="113" dur="500" fill="hold"/>
                                        <p:tgtEl>
                                          <p:spTgt spid="24"/>
                                        </p:tgtEl>
                                        <p:attrNameLst>
                                          <p:attrName>ppt_x</p:attrName>
                                        </p:attrNameLst>
                                      </p:cBhvr>
                                      <p:tavLst>
                                        <p:tav tm="0">
                                          <p:val>
                                            <p:strVal val="#ppt_x"/>
                                          </p:val>
                                        </p:tav>
                                        <p:tav tm="100000">
                                          <p:val>
                                            <p:strVal val="#ppt_x"/>
                                          </p:val>
                                        </p:tav>
                                      </p:tavLst>
                                    </p:anim>
                                    <p:anim calcmode="lin" valueType="num">
                                      <p:cBhvr additive="base">
                                        <p:cTn id="114" dur="500" fill="hold"/>
                                        <p:tgtEl>
                                          <p:spTgt spid="24"/>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anim calcmode="lin" valueType="num">
                                      <p:cBhvr additive="base">
                                        <p:cTn id="117" dur="500" fill="hold"/>
                                        <p:tgtEl>
                                          <p:spTgt spid="25"/>
                                        </p:tgtEl>
                                        <p:attrNameLst>
                                          <p:attrName>ppt_x</p:attrName>
                                        </p:attrNameLst>
                                      </p:cBhvr>
                                      <p:tavLst>
                                        <p:tav tm="0">
                                          <p:val>
                                            <p:strVal val="#ppt_x"/>
                                          </p:val>
                                        </p:tav>
                                        <p:tav tm="100000">
                                          <p:val>
                                            <p:strVal val="#ppt_x"/>
                                          </p:val>
                                        </p:tav>
                                      </p:tavLst>
                                    </p:anim>
                                    <p:anim calcmode="lin" valueType="num">
                                      <p:cBhvr additive="base">
                                        <p:cTn id="118" dur="500" fill="hold"/>
                                        <p:tgtEl>
                                          <p:spTgt spid="25"/>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27"/>
                                        </p:tgtEl>
                                        <p:attrNameLst>
                                          <p:attrName>style.visibility</p:attrName>
                                        </p:attrNameLst>
                                      </p:cBhvr>
                                      <p:to>
                                        <p:strVal val="visible"/>
                                      </p:to>
                                    </p:set>
                                    <p:anim calcmode="lin" valueType="num">
                                      <p:cBhvr additive="base">
                                        <p:cTn id="121" dur="500" fill="hold"/>
                                        <p:tgtEl>
                                          <p:spTgt spid="27"/>
                                        </p:tgtEl>
                                        <p:attrNameLst>
                                          <p:attrName>ppt_x</p:attrName>
                                        </p:attrNameLst>
                                      </p:cBhvr>
                                      <p:tavLst>
                                        <p:tav tm="0">
                                          <p:val>
                                            <p:strVal val="#ppt_x"/>
                                          </p:val>
                                        </p:tav>
                                        <p:tav tm="100000">
                                          <p:val>
                                            <p:strVal val="#ppt_x"/>
                                          </p:val>
                                        </p:tav>
                                      </p:tavLst>
                                    </p:anim>
                                    <p:anim calcmode="lin" valueType="num">
                                      <p:cBhvr additive="base">
                                        <p:cTn id="122" dur="500" fill="hold"/>
                                        <p:tgtEl>
                                          <p:spTgt spid="27"/>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28"/>
                                        </p:tgtEl>
                                        <p:attrNameLst>
                                          <p:attrName>style.visibility</p:attrName>
                                        </p:attrNameLst>
                                      </p:cBhvr>
                                      <p:to>
                                        <p:strVal val="visible"/>
                                      </p:to>
                                    </p:set>
                                    <p:anim calcmode="lin" valueType="num">
                                      <p:cBhvr additive="base">
                                        <p:cTn id="125" dur="500" fill="hold"/>
                                        <p:tgtEl>
                                          <p:spTgt spid="28"/>
                                        </p:tgtEl>
                                        <p:attrNameLst>
                                          <p:attrName>ppt_x</p:attrName>
                                        </p:attrNameLst>
                                      </p:cBhvr>
                                      <p:tavLst>
                                        <p:tav tm="0">
                                          <p:val>
                                            <p:strVal val="#ppt_x"/>
                                          </p:val>
                                        </p:tav>
                                        <p:tav tm="100000">
                                          <p:val>
                                            <p:strVal val="#ppt_x"/>
                                          </p:val>
                                        </p:tav>
                                      </p:tavLst>
                                    </p:anim>
                                    <p:anim calcmode="lin" valueType="num">
                                      <p:cBhvr additive="base">
                                        <p:cTn id="12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2" presetClass="exit" presetSubtype="4" fill="hold" grpId="1" nodeType="clickEffect">
                                  <p:stCondLst>
                                    <p:cond delay="0"/>
                                  </p:stCondLst>
                                  <p:childTnLst>
                                    <p:animEffect transition="out" filter="wipe(down)">
                                      <p:cBhvr>
                                        <p:cTn id="130" dur="500"/>
                                        <p:tgtEl>
                                          <p:spTgt spid="23"/>
                                        </p:tgtEl>
                                      </p:cBhvr>
                                    </p:animEffect>
                                    <p:set>
                                      <p:cBhvr>
                                        <p:cTn id="131" dur="1" fill="hold">
                                          <p:stCondLst>
                                            <p:cond delay="499"/>
                                          </p:stCondLst>
                                        </p:cTn>
                                        <p:tgtEl>
                                          <p:spTgt spid="23"/>
                                        </p:tgtEl>
                                        <p:attrNameLst>
                                          <p:attrName>style.visibility</p:attrName>
                                        </p:attrNameLst>
                                      </p:cBhvr>
                                      <p:to>
                                        <p:strVal val="hidden"/>
                                      </p:to>
                                    </p:set>
                                  </p:childTnLst>
                                </p:cTn>
                              </p:par>
                              <p:par>
                                <p:cTn id="132" presetID="22" presetClass="exit" presetSubtype="4" fill="hold" nodeType="withEffect">
                                  <p:stCondLst>
                                    <p:cond delay="0"/>
                                  </p:stCondLst>
                                  <p:childTnLst>
                                    <p:animEffect transition="out" filter="wipe(down)">
                                      <p:cBhvr>
                                        <p:cTn id="133" dur="500"/>
                                        <p:tgtEl>
                                          <p:spTgt spid="22"/>
                                        </p:tgtEl>
                                      </p:cBhvr>
                                    </p:animEffect>
                                    <p:set>
                                      <p:cBhvr>
                                        <p:cTn id="134"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animBg="1"/>
      <p:bldP spid="10" grpId="0"/>
      <p:bldP spid="12" grpId="0"/>
      <p:bldP spid="12" grpId="1"/>
      <p:bldP spid="13" grpId="0" animBg="1"/>
      <p:bldP spid="14" grpId="0"/>
      <p:bldP spid="16" grpId="0"/>
      <p:bldP spid="18" grpId="0"/>
      <p:bldP spid="19" grpId="0" animBg="1"/>
      <p:bldP spid="20" grpId="0" animBg="1"/>
      <p:bldP spid="21" grpId="0"/>
      <p:bldP spid="23" grpId="0"/>
      <p:bldP spid="23" grpId="1"/>
      <p:bldP spid="24" grpId="0" animBg="1"/>
      <p:bldP spid="25"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ABAFFF-9C2B-8848-BC82-EB40A1649AF7}"/>
              </a:ext>
            </a:extLst>
          </p:cNvPr>
          <p:cNvSpPr>
            <a:spLocks noGrp="1"/>
          </p:cNvSpPr>
          <p:nvPr>
            <p:ph type="title"/>
          </p:nvPr>
        </p:nvSpPr>
        <p:spPr/>
        <p:txBody>
          <a:bodyPr/>
          <a:lstStyle/>
          <a:p>
            <a:r>
              <a:rPr lang="zh-CN" altLang="en-US" dirty="0"/>
              <a:t>字节序</a:t>
            </a:r>
            <a:endParaRPr kumimoji="1" lang="zh-CN" altLang="en-US" sz="3600" dirty="0"/>
          </a:p>
        </p:txBody>
      </p:sp>
      <p:sp>
        <p:nvSpPr>
          <p:cNvPr id="3" name="内容占位符 2">
            <a:extLst>
              <a:ext uri="{FF2B5EF4-FFF2-40B4-BE49-F238E27FC236}">
                <a16:creationId xmlns:a16="http://schemas.microsoft.com/office/drawing/2014/main" id="{2B9D1A7C-9FA1-AA4B-890A-6EF42A653478}"/>
              </a:ext>
            </a:extLst>
          </p:cNvPr>
          <p:cNvSpPr>
            <a:spLocks noGrp="1"/>
          </p:cNvSpPr>
          <p:nvPr>
            <p:ph idx="1"/>
          </p:nvPr>
        </p:nvSpPr>
        <p:spPr/>
        <p:txBody>
          <a:bodyPr/>
          <a:lstStyle/>
          <a:p>
            <a:r>
              <a:rPr lang="en-US" altLang="zh-CN" i="1" dirty="0">
                <a:solidFill>
                  <a:srgbClr val="C00000"/>
                </a:solidFill>
              </a:rPr>
              <a:t>Big-Endian</a:t>
            </a:r>
          </a:p>
          <a:p>
            <a:pPr lvl="1"/>
            <a:r>
              <a:rPr lang="zh-CN" altLang="en-US" dirty="0"/>
              <a:t>以</a:t>
            </a:r>
            <a:r>
              <a:rPr lang="en-US" altLang="zh-CN" dirty="0"/>
              <a:t>unsigned short</a:t>
            </a:r>
            <a:r>
              <a:rPr lang="zh-CN" altLang="en-US" dirty="0"/>
              <a:t>类型的数据</a:t>
            </a:r>
            <a:r>
              <a:rPr lang="en-US" altLang="zh-CN" dirty="0"/>
              <a:t>0x0002</a:t>
            </a:r>
            <a:r>
              <a:rPr lang="zh-CN" altLang="en-US" dirty="0"/>
              <a:t>为例：</a:t>
            </a:r>
            <a:endParaRPr lang="en-US" altLang="zh-CN" dirty="0"/>
          </a:p>
          <a:p>
            <a:pPr lvl="2"/>
            <a:r>
              <a:rPr lang="zh-CN" altLang="en-US" dirty="0"/>
              <a:t>字节</a:t>
            </a:r>
            <a:r>
              <a:rPr lang="en-US" altLang="zh-CN" dirty="0"/>
              <a:t>0x00</a:t>
            </a:r>
            <a:r>
              <a:rPr lang="zh-CN" altLang="en-US" dirty="0"/>
              <a:t>放在低位地址标识的字节</a:t>
            </a:r>
            <a:endParaRPr lang="en-US" altLang="zh-CN" dirty="0"/>
          </a:p>
          <a:p>
            <a:pPr lvl="2"/>
            <a:r>
              <a:rPr lang="zh-CN" altLang="en-US" dirty="0"/>
              <a:t>字节</a:t>
            </a:r>
            <a:r>
              <a:rPr lang="en-US" altLang="zh-CN" dirty="0"/>
              <a:t>0x02</a:t>
            </a:r>
            <a:r>
              <a:rPr lang="zh-CN" altLang="en-US" dirty="0"/>
              <a:t>放在高位地址标识的字节</a:t>
            </a:r>
          </a:p>
          <a:p>
            <a:r>
              <a:rPr lang="en-US" altLang="zh-CN" i="1" dirty="0">
                <a:solidFill>
                  <a:srgbClr val="C00000"/>
                </a:solidFill>
              </a:rPr>
              <a:t>Little-Endian</a:t>
            </a:r>
          </a:p>
          <a:p>
            <a:pPr lvl="1"/>
            <a:r>
              <a:rPr lang="zh-CN" altLang="en-US" dirty="0"/>
              <a:t>以</a:t>
            </a:r>
            <a:r>
              <a:rPr lang="en-US" altLang="zh-CN" dirty="0"/>
              <a:t>unsigned short</a:t>
            </a:r>
            <a:r>
              <a:rPr lang="zh-CN" altLang="en-US" dirty="0"/>
              <a:t>类型的数据</a:t>
            </a:r>
            <a:r>
              <a:rPr lang="en-US" altLang="zh-CN" dirty="0"/>
              <a:t>0x0002</a:t>
            </a:r>
            <a:r>
              <a:rPr lang="zh-CN" altLang="en-US" dirty="0"/>
              <a:t>为例</a:t>
            </a:r>
            <a:endParaRPr lang="en-US" altLang="zh-CN" dirty="0"/>
          </a:p>
          <a:p>
            <a:pPr lvl="2"/>
            <a:r>
              <a:rPr lang="zh-CN" altLang="en-US" dirty="0"/>
              <a:t>字节</a:t>
            </a:r>
            <a:r>
              <a:rPr lang="en-US" altLang="zh-CN" dirty="0"/>
              <a:t>0x00</a:t>
            </a:r>
            <a:r>
              <a:rPr lang="zh-CN" altLang="en-US" dirty="0"/>
              <a:t>放在高位地址标识的字节</a:t>
            </a:r>
            <a:endParaRPr lang="en-US" altLang="zh-CN" dirty="0"/>
          </a:p>
          <a:p>
            <a:pPr lvl="2"/>
            <a:r>
              <a:rPr lang="zh-CN" altLang="en-US" dirty="0"/>
              <a:t>字节</a:t>
            </a:r>
            <a:r>
              <a:rPr lang="en-US" altLang="zh-CN" dirty="0"/>
              <a:t>0x02</a:t>
            </a:r>
            <a:r>
              <a:rPr lang="zh-CN" altLang="en-US" dirty="0"/>
              <a:t>放在低位地址标识的字节</a:t>
            </a:r>
          </a:p>
          <a:p>
            <a:endParaRPr kumimoji="1" lang="zh-CN" altLang="en-US" sz="2400" dirty="0"/>
          </a:p>
        </p:txBody>
      </p:sp>
      <p:pic>
        <p:nvPicPr>
          <p:cNvPr id="4" name="图片 3">
            <a:extLst>
              <a:ext uri="{FF2B5EF4-FFF2-40B4-BE49-F238E27FC236}">
                <a16:creationId xmlns:a16="http://schemas.microsoft.com/office/drawing/2014/main" id="{34B369A3-0469-C342-A82C-F12E8AAB1BA6}"/>
              </a:ext>
            </a:extLst>
          </p:cNvPr>
          <p:cNvPicPr>
            <a:picLocks noChangeAspect="1"/>
          </p:cNvPicPr>
          <p:nvPr/>
        </p:nvPicPr>
        <p:blipFill>
          <a:blip r:embed="rId2"/>
          <a:stretch>
            <a:fillRect/>
          </a:stretch>
        </p:blipFill>
        <p:spPr>
          <a:xfrm>
            <a:off x="6917266" y="4801372"/>
            <a:ext cx="4436534" cy="1216800"/>
          </a:xfrm>
          <a:prstGeom prst="rect">
            <a:avLst/>
          </a:prstGeom>
        </p:spPr>
      </p:pic>
      <p:pic>
        <p:nvPicPr>
          <p:cNvPr id="5" name="图片 4">
            <a:extLst>
              <a:ext uri="{FF2B5EF4-FFF2-40B4-BE49-F238E27FC236}">
                <a16:creationId xmlns:a16="http://schemas.microsoft.com/office/drawing/2014/main" id="{361D070D-6586-A545-8929-2DA3A2BC8A7B}"/>
              </a:ext>
            </a:extLst>
          </p:cNvPr>
          <p:cNvPicPr>
            <a:picLocks noChangeAspect="1"/>
          </p:cNvPicPr>
          <p:nvPr/>
        </p:nvPicPr>
        <p:blipFill>
          <a:blip r:embed="rId3"/>
          <a:stretch>
            <a:fillRect/>
          </a:stretch>
        </p:blipFill>
        <p:spPr>
          <a:xfrm>
            <a:off x="6917266" y="2288044"/>
            <a:ext cx="4436534" cy="1225250"/>
          </a:xfrm>
          <a:prstGeom prst="rect">
            <a:avLst/>
          </a:prstGeom>
        </p:spPr>
      </p:pic>
    </p:spTree>
    <p:extLst>
      <p:ext uri="{BB962C8B-B14F-4D97-AF65-F5344CB8AC3E}">
        <p14:creationId xmlns:p14="http://schemas.microsoft.com/office/powerpoint/2010/main" val="2669593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55159D-A950-ED4E-B4D4-2915119087B0}"/>
              </a:ext>
            </a:extLst>
          </p:cNvPr>
          <p:cNvSpPr>
            <a:spLocks noGrp="1"/>
          </p:cNvSpPr>
          <p:nvPr>
            <p:ph type="title"/>
          </p:nvPr>
        </p:nvSpPr>
        <p:spPr/>
        <p:txBody>
          <a:bodyPr/>
          <a:lstStyle/>
          <a:p>
            <a:r>
              <a:rPr kumimoji="1" lang="en-US" altLang="zh-CN" dirty="0"/>
              <a:t>fork</a:t>
            </a:r>
            <a:r>
              <a:rPr kumimoji="1" lang="zh-CN" altLang="en-US" dirty="0"/>
              <a:t>函数</a:t>
            </a:r>
          </a:p>
        </p:txBody>
      </p:sp>
      <p:sp>
        <p:nvSpPr>
          <p:cNvPr id="3" name="内容占位符 2">
            <a:extLst>
              <a:ext uri="{FF2B5EF4-FFF2-40B4-BE49-F238E27FC236}">
                <a16:creationId xmlns:a16="http://schemas.microsoft.com/office/drawing/2014/main" id="{56929E13-802D-7349-A2A7-48EC83D5F6F1}"/>
              </a:ext>
            </a:extLst>
          </p:cNvPr>
          <p:cNvSpPr>
            <a:spLocks noGrp="1"/>
          </p:cNvSpPr>
          <p:nvPr>
            <p:ph idx="1"/>
          </p:nvPr>
        </p:nvSpPr>
        <p:spPr>
          <a:xfrm>
            <a:off x="7609840" y="1056232"/>
            <a:ext cx="4363720" cy="4930033"/>
          </a:xfrm>
        </p:spPr>
        <p:txBody>
          <a:bodyPr>
            <a:normAutofit fontScale="77500" lnSpcReduction="20000"/>
          </a:bodyPr>
          <a:lstStyle/>
          <a:p>
            <a:r>
              <a:rPr lang="en-US" altLang="zh-CN" sz="2400" dirty="0">
                <a:latin typeface="Consolas" panose="020B0609020204030204" pitchFamily="49" charset="0"/>
              </a:rPr>
              <a:t>fork</a:t>
            </a:r>
            <a:r>
              <a:rPr lang="zh-CN" altLang="en-US" sz="2400" dirty="0">
                <a:latin typeface="Consolas" panose="020B0609020204030204" pitchFamily="49" charset="0"/>
              </a:rPr>
              <a:t>系统调用创建了一个子进程，子进程基本上是父进程的一个拷贝，这包括可执行代码、堆栈、堆等。</a:t>
            </a:r>
          </a:p>
          <a:p>
            <a:r>
              <a:rPr lang="en-US" altLang="zh-CN" sz="2400" dirty="0">
                <a:latin typeface="Consolas" panose="020B0609020204030204" pitchFamily="49" charset="0"/>
              </a:rPr>
              <a:t>Unix</a:t>
            </a:r>
            <a:r>
              <a:rPr lang="zh-CN" altLang="en-US" sz="2400" dirty="0">
                <a:latin typeface="Consolas" panose="020B0609020204030204" pitchFamily="49" charset="0"/>
              </a:rPr>
              <a:t>通常采用</a:t>
            </a:r>
            <a:r>
              <a:rPr lang="en-US" altLang="zh-CN" sz="2400" dirty="0">
                <a:solidFill>
                  <a:srgbClr val="C00000"/>
                </a:solidFill>
                <a:latin typeface="Consolas" panose="020B0609020204030204" pitchFamily="49" charset="0"/>
              </a:rPr>
              <a:t>copy-on-write</a:t>
            </a:r>
            <a:r>
              <a:rPr lang="zh-CN" altLang="en-US" sz="2400" dirty="0">
                <a:latin typeface="Consolas" panose="020B0609020204030204" pitchFamily="49" charset="0"/>
              </a:rPr>
              <a:t>的方式实现</a:t>
            </a:r>
            <a:r>
              <a:rPr lang="en-US" altLang="zh-CN" sz="2400" dirty="0">
                <a:latin typeface="Consolas" panose="020B0609020204030204" pitchFamily="49" charset="0"/>
              </a:rPr>
              <a:t>fork</a:t>
            </a:r>
            <a:r>
              <a:rPr lang="zh-CN" altLang="en-US" sz="2400" dirty="0">
                <a:latin typeface="Consolas" panose="020B0609020204030204" pitchFamily="49" charset="0"/>
              </a:rPr>
              <a:t>，父子进程通过共享虚拟内存的页表，只有当父子进程修改它的页表时，才会做拷贝动作。</a:t>
            </a:r>
          </a:p>
          <a:p>
            <a:r>
              <a:rPr lang="zh-CN" altLang="en-US" sz="2400" dirty="0">
                <a:latin typeface="Consolas" panose="020B0609020204030204" pitchFamily="49" charset="0"/>
              </a:rPr>
              <a:t>子进程会继承父进程打开的文件描述符，还会继承父进程的用户组、进程组、当前的工作目录、执行环境等。</a:t>
            </a:r>
          </a:p>
          <a:p>
            <a:r>
              <a:rPr lang="zh-CN" altLang="en-US" sz="2400" dirty="0">
                <a:latin typeface="Consolas" panose="020B0609020204030204" pitchFamily="49" charset="0"/>
              </a:rPr>
              <a:t>但是，</a:t>
            </a:r>
            <a:r>
              <a:rPr lang="zh-CN" altLang="en-US" sz="2400" dirty="0">
                <a:solidFill>
                  <a:srgbClr val="C00000"/>
                </a:solidFill>
                <a:latin typeface="Consolas" panose="020B0609020204030204" pitchFamily="49" charset="0"/>
              </a:rPr>
              <a:t>子进程拥有自己的</a:t>
            </a:r>
            <a:r>
              <a:rPr lang="en-US" altLang="zh-CN" sz="2400" dirty="0">
                <a:solidFill>
                  <a:srgbClr val="C00000"/>
                </a:solidFill>
                <a:latin typeface="Consolas" panose="020B0609020204030204" pitchFamily="49" charset="0"/>
              </a:rPr>
              <a:t>PID</a:t>
            </a:r>
            <a:r>
              <a:rPr lang="zh-CN" altLang="en-US" sz="2400" dirty="0">
                <a:solidFill>
                  <a:srgbClr val="C00000"/>
                </a:solidFill>
                <a:latin typeface="Consolas" panose="020B0609020204030204" pitchFamily="49" charset="0"/>
              </a:rPr>
              <a:t>、子进程的信号处理函数也会按照缺省方式初始化</a:t>
            </a:r>
            <a:r>
              <a:rPr lang="zh-CN" altLang="en-US" sz="2400" dirty="0">
                <a:latin typeface="Consolas" panose="020B0609020204030204" pitchFamily="49" charset="0"/>
              </a:rPr>
              <a:t>、子进程不会继承父进程的定时器，子进程的信号量也会被初始化。</a:t>
            </a:r>
            <a:endParaRPr lang="zh-CN" altLang="en-US" sz="2400" dirty="0"/>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r="13892"/>
          <a:stretch/>
        </p:blipFill>
        <p:spPr>
          <a:xfrm>
            <a:off x="87947" y="1277727"/>
            <a:ext cx="7389813" cy="4152900"/>
          </a:xfrm>
          <a:prstGeom prst="rect">
            <a:avLst/>
          </a:prstGeom>
        </p:spPr>
      </p:pic>
    </p:spTree>
    <p:extLst>
      <p:ext uri="{BB962C8B-B14F-4D97-AF65-F5344CB8AC3E}">
        <p14:creationId xmlns:p14="http://schemas.microsoft.com/office/powerpoint/2010/main" val="31569142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5"/>
          <p:cNvSpPr>
            <a:spLocks noChangeArrowheads="1"/>
          </p:cNvSpPr>
          <p:nvPr/>
        </p:nvSpPr>
        <p:spPr bwMode="auto">
          <a:xfrm>
            <a:off x="1295400" y="177800"/>
            <a:ext cx="82296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latin typeface="Microsoft YaHei UI" panose="020B0503020204020204" pitchFamily="34" charset="-122"/>
                <a:ea typeface="Microsoft YaHei UI" panose="020B0503020204020204" pitchFamily="34" charset="-122"/>
              </a:rPr>
              <a:t>fork</a:t>
            </a:r>
            <a:r>
              <a:rPr lang="zh-CN" altLang="en-US" sz="2800" b="1" dirty="0">
                <a:latin typeface="Microsoft YaHei UI" panose="020B0503020204020204" pitchFamily="34" charset="-122"/>
                <a:ea typeface="Microsoft YaHei UI" panose="020B0503020204020204" pitchFamily="34" charset="-122"/>
              </a:rPr>
              <a:t>函数返回一个整型的</a:t>
            </a:r>
            <a:r>
              <a:rPr lang="en-US" altLang="zh-CN" sz="2800" b="1" dirty="0">
                <a:latin typeface="Microsoft YaHei UI" panose="020B0503020204020204" pitchFamily="34" charset="-122"/>
                <a:ea typeface="Microsoft YaHei UI" panose="020B0503020204020204" pitchFamily="34" charset="-122"/>
              </a:rPr>
              <a:t>PID</a:t>
            </a:r>
            <a:r>
              <a:rPr lang="zh-CN" altLang="en-US" sz="2800" b="1" dirty="0">
                <a:latin typeface="Microsoft YaHei UI" panose="020B0503020204020204" pitchFamily="34" charset="-122"/>
                <a:ea typeface="Microsoft YaHei UI" panose="020B0503020204020204" pitchFamily="34" charset="-122"/>
              </a:rPr>
              <a:t>，父进程得到的是子进程的</a:t>
            </a:r>
            <a:r>
              <a:rPr lang="en-US" altLang="zh-CN" sz="2800" b="1" dirty="0">
                <a:latin typeface="Microsoft YaHei UI" panose="020B0503020204020204" pitchFamily="34" charset="-122"/>
                <a:ea typeface="Microsoft YaHei UI" panose="020B0503020204020204" pitchFamily="34" charset="-122"/>
              </a:rPr>
              <a:t>PID</a:t>
            </a:r>
            <a:r>
              <a:rPr lang="zh-CN" altLang="en-US" sz="2800" b="1" dirty="0">
                <a:latin typeface="Microsoft YaHei UI" panose="020B0503020204020204" pitchFamily="34" charset="-122"/>
                <a:ea typeface="Microsoft YaHei UI" panose="020B0503020204020204" pitchFamily="34" charset="-122"/>
              </a:rPr>
              <a:t>，子进程得到的是</a:t>
            </a:r>
            <a:r>
              <a:rPr lang="en-US" altLang="zh-CN" sz="2800" b="1" dirty="0">
                <a:latin typeface="Microsoft YaHei UI" panose="020B0503020204020204" pitchFamily="34" charset="-122"/>
                <a:ea typeface="Microsoft YaHei UI" panose="020B0503020204020204" pitchFamily="34" charset="-122"/>
              </a:rPr>
              <a:t>0</a:t>
            </a:r>
            <a:r>
              <a:rPr lang="zh-CN" altLang="en-US" sz="2800" b="1" dirty="0">
                <a:latin typeface="Microsoft YaHei UI" panose="020B0503020204020204" pitchFamily="34" charset="-122"/>
                <a:ea typeface="Microsoft YaHei UI" panose="020B0503020204020204" pitchFamily="34" charset="-122"/>
              </a:rPr>
              <a:t>。由此可判断当前进程是父进程还是子进程</a:t>
            </a:r>
            <a:r>
              <a:rPr lang="zh-CN" altLang="en-US" b="1" dirty="0">
                <a:latin typeface="Microsoft YaHei UI" panose="020B0503020204020204" pitchFamily="34" charset="-122"/>
                <a:ea typeface="Microsoft YaHei UI" panose="020B0503020204020204" pitchFamily="34" charset="-122"/>
              </a:rPr>
              <a:t>。</a:t>
            </a:r>
          </a:p>
        </p:txBody>
      </p:sp>
      <p:sp>
        <p:nvSpPr>
          <p:cNvPr id="16395" name="Text Box 11"/>
          <p:cNvSpPr txBox="1">
            <a:spLocks noChangeArrowheads="1"/>
          </p:cNvSpPr>
          <p:nvPr/>
        </p:nvSpPr>
        <p:spPr bwMode="auto">
          <a:xfrm>
            <a:off x="7620000" y="2057400"/>
            <a:ext cx="1936749" cy="19389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Microsoft YaHei UI" panose="020B0503020204020204" pitchFamily="34" charset="-122"/>
                <a:ea typeface="Microsoft YaHei UI" panose="020B0503020204020204" pitchFamily="34" charset="-122"/>
              </a:rPr>
              <a:t>pid = fork();</a:t>
            </a:r>
          </a:p>
          <a:p>
            <a:pPr eaLnBrk="1" hangingPunct="1"/>
            <a:r>
              <a:rPr lang="en-US" altLang="zh-CN" sz="2000" b="1">
                <a:latin typeface="Microsoft YaHei UI" panose="020B0503020204020204" pitchFamily="34" charset="-122"/>
                <a:ea typeface="Microsoft YaHei UI" panose="020B0503020204020204" pitchFamily="34" charset="-122"/>
              </a:rPr>
              <a:t>if (pid == 0) {</a:t>
            </a:r>
          </a:p>
          <a:p>
            <a:pPr eaLnBrk="1" hangingPunct="1"/>
            <a:r>
              <a:rPr lang="en-US" altLang="zh-CN" sz="2000" b="1">
                <a:latin typeface="Microsoft YaHei UI" panose="020B0503020204020204" pitchFamily="34" charset="-122"/>
                <a:ea typeface="Microsoft YaHei UI" panose="020B0503020204020204" pitchFamily="34" charset="-122"/>
              </a:rPr>
              <a:t>    /* </a:t>
            </a:r>
            <a:r>
              <a:rPr lang="zh-CN" altLang="en-US" sz="2000" b="1">
                <a:latin typeface="Microsoft YaHei UI" panose="020B0503020204020204" pitchFamily="34" charset="-122"/>
                <a:ea typeface="Microsoft YaHei UI" panose="020B0503020204020204" pitchFamily="34" charset="-122"/>
              </a:rPr>
              <a:t>子进程 *</a:t>
            </a:r>
            <a:r>
              <a:rPr lang="en-US" altLang="zh-CN" sz="2000" b="1">
                <a:latin typeface="Microsoft YaHei UI" panose="020B0503020204020204" pitchFamily="34" charset="-122"/>
                <a:ea typeface="Microsoft YaHei UI" panose="020B0503020204020204" pitchFamily="34" charset="-122"/>
              </a:rPr>
              <a:t>/</a:t>
            </a:r>
          </a:p>
          <a:p>
            <a:pPr eaLnBrk="1" hangingPunct="1"/>
            <a:r>
              <a:rPr lang="en-US" altLang="zh-CN" sz="2000" b="1">
                <a:latin typeface="Microsoft YaHei UI" panose="020B0503020204020204" pitchFamily="34" charset="-122"/>
                <a:ea typeface="Microsoft YaHei UI" panose="020B0503020204020204" pitchFamily="34" charset="-122"/>
              </a:rPr>
              <a:t>} else {</a:t>
            </a:r>
          </a:p>
          <a:p>
            <a:pPr eaLnBrk="1" hangingPunct="1"/>
            <a:r>
              <a:rPr lang="en-US" altLang="zh-CN" sz="2000" b="1">
                <a:latin typeface="Microsoft YaHei UI" panose="020B0503020204020204" pitchFamily="34" charset="-122"/>
                <a:ea typeface="Microsoft YaHei UI" panose="020B0503020204020204" pitchFamily="34" charset="-122"/>
              </a:rPr>
              <a:t>    /* </a:t>
            </a:r>
            <a:r>
              <a:rPr lang="zh-CN" altLang="en-US" sz="2000" b="1">
                <a:latin typeface="Microsoft YaHei UI" panose="020B0503020204020204" pitchFamily="34" charset="-122"/>
                <a:ea typeface="Microsoft YaHei UI" panose="020B0503020204020204" pitchFamily="34" charset="-122"/>
              </a:rPr>
              <a:t>父进程 *</a:t>
            </a:r>
            <a:r>
              <a:rPr lang="en-US" altLang="zh-CN" sz="2000" b="1">
                <a:latin typeface="Microsoft YaHei UI" panose="020B0503020204020204" pitchFamily="34" charset="-122"/>
                <a:ea typeface="Microsoft YaHei UI" panose="020B0503020204020204" pitchFamily="34" charset="-122"/>
              </a:rPr>
              <a:t>/</a:t>
            </a:r>
          </a:p>
          <a:p>
            <a:pPr eaLnBrk="1" hangingPunct="1"/>
            <a:r>
              <a:rPr lang="en-US" altLang="zh-CN" sz="2000" b="1">
                <a:latin typeface="Microsoft YaHei UI" panose="020B0503020204020204" pitchFamily="34" charset="-122"/>
                <a:ea typeface="Microsoft YaHei UI" panose="020B0503020204020204" pitchFamily="34" charset="-122"/>
              </a:rPr>
              <a:t>}</a:t>
            </a:r>
          </a:p>
        </p:txBody>
      </p:sp>
      <p:sp>
        <p:nvSpPr>
          <p:cNvPr id="16406" name="Rectangle 22"/>
          <p:cNvSpPr>
            <a:spLocks noChangeArrowheads="1"/>
          </p:cNvSpPr>
          <p:nvPr/>
        </p:nvSpPr>
        <p:spPr bwMode="auto">
          <a:xfrm>
            <a:off x="5410200" y="2590800"/>
            <a:ext cx="1828800" cy="3733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icrosoft YaHei UI" panose="020B0503020204020204" pitchFamily="34" charset="-122"/>
              <a:ea typeface="Microsoft YaHei UI" panose="020B0503020204020204" pitchFamily="34" charset="-122"/>
            </a:endParaRPr>
          </a:p>
        </p:txBody>
      </p:sp>
      <p:sp>
        <p:nvSpPr>
          <p:cNvPr id="16407" name="Rectangle 23"/>
          <p:cNvSpPr>
            <a:spLocks noChangeArrowheads="1"/>
          </p:cNvSpPr>
          <p:nvPr/>
        </p:nvSpPr>
        <p:spPr bwMode="auto">
          <a:xfrm>
            <a:off x="5410200" y="2590800"/>
            <a:ext cx="18288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latin typeface="Microsoft YaHei UI" panose="020B0503020204020204" pitchFamily="34" charset="-122"/>
                <a:ea typeface="Microsoft YaHei UI" panose="020B0503020204020204" pitchFamily="34" charset="-122"/>
              </a:rPr>
              <a:t>堆栈</a:t>
            </a:r>
          </a:p>
        </p:txBody>
      </p:sp>
      <p:sp>
        <p:nvSpPr>
          <p:cNvPr id="16409" name="Rectangle 25"/>
          <p:cNvSpPr>
            <a:spLocks noChangeArrowheads="1"/>
          </p:cNvSpPr>
          <p:nvPr/>
        </p:nvSpPr>
        <p:spPr bwMode="auto">
          <a:xfrm>
            <a:off x="5410200" y="4038600"/>
            <a:ext cx="1828800" cy="1143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latin typeface="Microsoft YaHei UI" panose="020B0503020204020204" pitchFamily="34" charset="-122"/>
                <a:ea typeface="Microsoft YaHei UI" panose="020B0503020204020204" pitchFamily="34" charset="-122"/>
              </a:rPr>
              <a:t>代码</a:t>
            </a:r>
          </a:p>
        </p:txBody>
      </p:sp>
      <p:sp>
        <p:nvSpPr>
          <p:cNvPr id="16411" name="Text Box 27"/>
          <p:cNvSpPr txBox="1">
            <a:spLocks noChangeArrowheads="1"/>
          </p:cNvSpPr>
          <p:nvPr/>
        </p:nvSpPr>
        <p:spPr bwMode="auto">
          <a:xfrm>
            <a:off x="5665372" y="1985936"/>
            <a:ext cx="114486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Microsoft YaHei UI" panose="020B0503020204020204" pitchFamily="34" charset="-122"/>
                <a:ea typeface="Microsoft YaHei UI" panose="020B0503020204020204" pitchFamily="34" charset="-122"/>
              </a:rPr>
              <a:t>进程</a:t>
            </a:r>
            <a:r>
              <a:rPr lang="en-US" altLang="zh-CN" sz="2800" b="1">
                <a:latin typeface="Microsoft YaHei UI" panose="020B0503020204020204" pitchFamily="34" charset="-122"/>
                <a:ea typeface="Microsoft YaHei UI" panose="020B0503020204020204" pitchFamily="34" charset="-122"/>
              </a:rPr>
              <a:t>P</a:t>
            </a:r>
          </a:p>
        </p:txBody>
      </p:sp>
      <p:sp>
        <p:nvSpPr>
          <p:cNvPr id="16412" name="Line 28"/>
          <p:cNvSpPr>
            <a:spLocks noChangeShapeType="1"/>
          </p:cNvSpPr>
          <p:nvPr/>
        </p:nvSpPr>
        <p:spPr bwMode="auto">
          <a:xfrm flipV="1">
            <a:off x="7239000" y="2057400"/>
            <a:ext cx="381000" cy="2286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16413" name="Line 29"/>
          <p:cNvSpPr>
            <a:spLocks noChangeShapeType="1"/>
          </p:cNvSpPr>
          <p:nvPr/>
        </p:nvSpPr>
        <p:spPr bwMode="auto">
          <a:xfrm flipH="1">
            <a:off x="8915400" y="1524000"/>
            <a:ext cx="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16414" name="Rectangle 30"/>
          <p:cNvSpPr>
            <a:spLocks noChangeArrowheads="1"/>
          </p:cNvSpPr>
          <p:nvPr/>
        </p:nvSpPr>
        <p:spPr bwMode="auto">
          <a:xfrm>
            <a:off x="2590800" y="2590800"/>
            <a:ext cx="1828800" cy="3733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icrosoft YaHei UI" panose="020B0503020204020204" pitchFamily="34" charset="-122"/>
              <a:ea typeface="Microsoft YaHei UI" panose="020B0503020204020204" pitchFamily="34" charset="-122"/>
            </a:endParaRPr>
          </a:p>
        </p:txBody>
      </p:sp>
      <p:sp>
        <p:nvSpPr>
          <p:cNvPr id="16415" name="Rectangle 31"/>
          <p:cNvSpPr>
            <a:spLocks noChangeArrowheads="1"/>
          </p:cNvSpPr>
          <p:nvPr/>
        </p:nvSpPr>
        <p:spPr bwMode="auto">
          <a:xfrm>
            <a:off x="2590800" y="2590800"/>
            <a:ext cx="18288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latin typeface="Microsoft YaHei UI" panose="020B0503020204020204" pitchFamily="34" charset="-122"/>
                <a:ea typeface="Microsoft YaHei UI" panose="020B0503020204020204" pitchFamily="34" charset="-122"/>
              </a:rPr>
              <a:t>堆栈</a:t>
            </a:r>
          </a:p>
        </p:txBody>
      </p:sp>
      <p:sp>
        <p:nvSpPr>
          <p:cNvPr id="16416" name="Rectangle 32"/>
          <p:cNvSpPr>
            <a:spLocks noChangeArrowheads="1"/>
          </p:cNvSpPr>
          <p:nvPr/>
        </p:nvSpPr>
        <p:spPr bwMode="auto">
          <a:xfrm>
            <a:off x="2590800" y="4038600"/>
            <a:ext cx="4648200" cy="1143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latin typeface="Microsoft YaHei UI" panose="020B0503020204020204" pitchFamily="34" charset="-122"/>
                <a:ea typeface="Microsoft YaHei UI" panose="020B0503020204020204" pitchFamily="34" charset="-122"/>
              </a:rPr>
              <a:t>代码共用</a:t>
            </a:r>
          </a:p>
        </p:txBody>
      </p:sp>
      <p:sp>
        <p:nvSpPr>
          <p:cNvPr id="16417" name="Text Box 33"/>
          <p:cNvSpPr txBox="1">
            <a:spLocks noChangeArrowheads="1"/>
          </p:cNvSpPr>
          <p:nvPr/>
        </p:nvSpPr>
        <p:spPr bwMode="auto">
          <a:xfrm>
            <a:off x="2833272" y="1985936"/>
            <a:ext cx="116570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Microsoft YaHei UI" panose="020B0503020204020204" pitchFamily="34" charset="-122"/>
                <a:ea typeface="Microsoft YaHei UI" panose="020B0503020204020204" pitchFamily="34" charset="-122"/>
              </a:rPr>
              <a:t>进程</a:t>
            </a:r>
            <a:r>
              <a:rPr lang="en-US" altLang="zh-CN" sz="2800" b="1">
                <a:latin typeface="Microsoft YaHei UI" panose="020B0503020204020204" pitchFamily="34" charset="-122"/>
                <a:ea typeface="Microsoft YaHei UI" panose="020B0503020204020204" pitchFamily="34" charset="-122"/>
              </a:rPr>
              <a:t>C</a:t>
            </a:r>
          </a:p>
        </p:txBody>
      </p:sp>
      <p:sp>
        <p:nvSpPr>
          <p:cNvPr id="16418" name="Line 34"/>
          <p:cNvSpPr>
            <a:spLocks noChangeShapeType="1"/>
          </p:cNvSpPr>
          <p:nvPr/>
        </p:nvSpPr>
        <p:spPr bwMode="auto">
          <a:xfrm flipH="1">
            <a:off x="4227576" y="2193009"/>
            <a:ext cx="1433034" cy="774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b="1">
              <a:latin typeface="Microsoft YaHei UI" panose="020B0503020204020204" pitchFamily="34" charset="-122"/>
              <a:ea typeface="Microsoft YaHei UI" panose="020B0503020204020204" pitchFamily="34" charset="-122"/>
            </a:endParaRPr>
          </a:p>
        </p:txBody>
      </p:sp>
      <p:sp>
        <p:nvSpPr>
          <p:cNvPr id="16419" name="Line 35"/>
          <p:cNvSpPr>
            <a:spLocks noChangeShapeType="1"/>
          </p:cNvSpPr>
          <p:nvPr/>
        </p:nvSpPr>
        <p:spPr bwMode="auto">
          <a:xfrm>
            <a:off x="7848600" y="1524000"/>
            <a:ext cx="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16420" name="Line 36"/>
          <p:cNvSpPr>
            <a:spLocks noChangeShapeType="1"/>
          </p:cNvSpPr>
          <p:nvPr/>
        </p:nvSpPr>
        <p:spPr bwMode="auto">
          <a:xfrm flipH="1">
            <a:off x="9982200" y="2895600"/>
            <a:ext cx="381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16421" name="Line 37"/>
          <p:cNvSpPr>
            <a:spLocks noChangeShapeType="1"/>
          </p:cNvSpPr>
          <p:nvPr/>
        </p:nvSpPr>
        <p:spPr bwMode="auto">
          <a:xfrm flipH="1">
            <a:off x="9982200" y="3505200"/>
            <a:ext cx="381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9390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411"/>
                                        </p:tgtEl>
                                        <p:attrNameLst>
                                          <p:attrName>style.visibility</p:attrName>
                                        </p:attrNameLst>
                                      </p:cBhvr>
                                      <p:to>
                                        <p:strVal val="visible"/>
                                      </p:to>
                                    </p:set>
                                    <p:anim calcmode="lin" valueType="num">
                                      <p:cBhvr additive="base">
                                        <p:cTn id="7" dur="500" fill="hold"/>
                                        <p:tgtEl>
                                          <p:spTgt spid="16411"/>
                                        </p:tgtEl>
                                        <p:attrNameLst>
                                          <p:attrName>ppt_x</p:attrName>
                                        </p:attrNameLst>
                                      </p:cBhvr>
                                      <p:tavLst>
                                        <p:tav tm="0">
                                          <p:val>
                                            <p:strVal val="#ppt_x"/>
                                          </p:val>
                                        </p:tav>
                                        <p:tav tm="100000">
                                          <p:val>
                                            <p:strVal val="#ppt_x"/>
                                          </p:val>
                                        </p:tav>
                                      </p:tavLst>
                                    </p:anim>
                                    <p:anim calcmode="lin" valueType="num">
                                      <p:cBhvr additive="base">
                                        <p:cTn id="8" dur="500" fill="hold"/>
                                        <p:tgtEl>
                                          <p:spTgt spid="1641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406"/>
                                        </p:tgtEl>
                                        <p:attrNameLst>
                                          <p:attrName>style.visibility</p:attrName>
                                        </p:attrNameLst>
                                      </p:cBhvr>
                                      <p:to>
                                        <p:strVal val="visible"/>
                                      </p:to>
                                    </p:set>
                                    <p:anim calcmode="lin" valueType="num">
                                      <p:cBhvr additive="base">
                                        <p:cTn id="13" dur="500" fill="hold"/>
                                        <p:tgtEl>
                                          <p:spTgt spid="16406"/>
                                        </p:tgtEl>
                                        <p:attrNameLst>
                                          <p:attrName>ppt_x</p:attrName>
                                        </p:attrNameLst>
                                      </p:cBhvr>
                                      <p:tavLst>
                                        <p:tav tm="0">
                                          <p:val>
                                            <p:strVal val="#ppt_x"/>
                                          </p:val>
                                        </p:tav>
                                        <p:tav tm="100000">
                                          <p:val>
                                            <p:strVal val="#ppt_x"/>
                                          </p:val>
                                        </p:tav>
                                      </p:tavLst>
                                    </p:anim>
                                    <p:anim calcmode="lin" valueType="num">
                                      <p:cBhvr additive="base">
                                        <p:cTn id="14" dur="500" fill="hold"/>
                                        <p:tgtEl>
                                          <p:spTgt spid="1640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407"/>
                                        </p:tgtEl>
                                        <p:attrNameLst>
                                          <p:attrName>style.visibility</p:attrName>
                                        </p:attrNameLst>
                                      </p:cBhvr>
                                      <p:to>
                                        <p:strVal val="visible"/>
                                      </p:to>
                                    </p:set>
                                    <p:anim calcmode="lin" valueType="num">
                                      <p:cBhvr additive="base">
                                        <p:cTn id="17" dur="500" fill="hold"/>
                                        <p:tgtEl>
                                          <p:spTgt spid="16407"/>
                                        </p:tgtEl>
                                        <p:attrNameLst>
                                          <p:attrName>ppt_x</p:attrName>
                                        </p:attrNameLst>
                                      </p:cBhvr>
                                      <p:tavLst>
                                        <p:tav tm="0">
                                          <p:val>
                                            <p:strVal val="#ppt_x"/>
                                          </p:val>
                                        </p:tav>
                                        <p:tav tm="100000">
                                          <p:val>
                                            <p:strVal val="#ppt_x"/>
                                          </p:val>
                                        </p:tav>
                                      </p:tavLst>
                                    </p:anim>
                                    <p:anim calcmode="lin" valueType="num">
                                      <p:cBhvr additive="base">
                                        <p:cTn id="18" dur="500" fill="hold"/>
                                        <p:tgtEl>
                                          <p:spTgt spid="1640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409"/>
                                        </p:tgtEl>
                                        <p:attrNameLst>
                                          <p:attrName>style.visibility</p:attrName>
                                        </p:attrNameLst>
                                      </p:cBhvr>
                                      <p:to>
                                        <p:strVal val="visible"/>
                                      </p:to>
                                    </p:set>
                                    <p:anim calcmode="lin" valueType="num">
                                      <p:cBhvr additive="base">
                                        <p:cTn id="21" dur="500" fill="hold"/>
                                        <p:tgtEl>
                                          <p:spTgt spid="16409"/>
                                        </p:tgtEl>
                                        <p:attrNameLst>
                                          <p:attrName>ppt_x</p:attrName>
                                        </p:attrNameLst>
                                      </p:cBhvr>
                                      <p:tavLst>
                                        <p:tav tm="0">
                                          <p:val>
                                            <p:strVal val="#ppt_x"/>
                                          </p:val>
                                        </p:tav>
                                        <p:tav tm="100000">
                                          <p:val>
                                            <p:strVal val="#ppt_x"/>
                                          </p:val>
                                        </p:tav>
                                      </p:tavLst>
                                    </p:anim>
                                    <p:anim calcmode="lin" valueType="num">
                                      <p:cBhvr additive="base">
                                        <p:cTn id="22" dur="500" fill="hold"/>
                                        <p:tgtEl>
                                          <p:spTgt spid="16409"/>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6412"/>
                                        </p:tgtEl>
                                        <p:attrNameLst>
                                          <p:attrName>style.visibility</p:attrName>
                                        </p:attrNameLst>
                                      </p:cBhvr>
                                      <p:to>
                                        <p:strVal val="visible"/>
                                      </p:to>
                                    </p:set>
                                    <p:anim calcmode="lin" valueType="num">
                                      <p:cBhvr additive="base">
                                        <p:cTn id="27" dur="500" fill="hold"/>
                                        <p:tgtEl>
                                          <p:spTgt spid="16412"/>
                                        </p:tgtEl>
                                        <p:attrNameLst>
                                          <p:attrName>ppt_x</p:attrName>
                                        </p:attrNameLst>
                                      </p:cBhvr>
                                      <p:tavLst>
                                        <p:tav tm="0">
                                          <p:val>
                                            <p:strVal val="#ppt_x"/>
                                          </p:val>
                                        </p:tav>
                                        <p:tav tm="100000">
                                          <p:val>
                                            <p:strVal val="#ppt_x"/>
                                          </p:val>
                                        </p:tav>
                                      </p:tavLst>
                                    </p:anim>
                                    <p:anim calcmode="lin" valueType="num">
                                      <p:cBhvr additive="base">
                                        <p:cTn id="28" dur="500" fill="hold"/>
                                        <p:tgtEl>
                                          <p:spTgt spid="16412"/>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6395"/>
                                        </p:tgtEl>
                                        <p:attrNameLst>
                                          <p:attrName>style.visibility</p:attrName>
                                        </p:attrNameLst>
                                      </p:cBhvr>
                                      <p:to>
                                        <p:strVal val="visible"/>
                                      </p:to>
                                    </p:set>
                                    <p:anim calcmode="lin" valueType="num">
                                      <p:cBhvr additive="base">
                                        <p:cTn id="33" dur="500" fill="hold"/>
                                        <p:tgtEl>
                                          <p:spTgt spid="16395"/>
                                        </p:tgtEl>
                                        <p:attrNameLst>
                                          <p:attrName>ppt_x</p:attrName>
                                        </p:attrNameLst>
                                      </p:cBhvr>
                                      <p:tavLst>
                                        <p:tav tm="0">
                                          <p:val>
                                            <p:strVal val="#ppt_x"/>
                                          </p:val>
                                        </p:tav>
                                        <p:tav tm="100000">
                                          <p:val>
                                            <p:strVal val="#ppt_x"/>
                                          </p:val>
                                        </p:tav>
                                      </p:tavLst>
                                    </p:anim>
                                    <p:anim calcmode="lin" valueType="num">
                                      <p:cBhvr additive="base">
                                        <p:cTn id="34" dur="500" fill="hold"/>
                                        <p:tgtEl>
                                          <p:spTgt spid="16395"/>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16413"/>
                                        </p:tgtEl>
                                        <p:attrNameLst>
                                          <p:attrName>style.visibility</p:attrName>
                                        </p:attrNameLst>
                                      </p:cBhvr>
                                      <p:to>
                                        <p:strVal val="visible"/>
                                      </p:to>
                                    </p:set>
                                    <p:anim calcmode="lin" valueType="num">
                                      <p:cBhvr additive="base">
                                        <p:cTn id="39" dur="500" fill="hold"/>
                                        <p:tgtEl>
                                          <p:spTgt spid="16413"/>
                                        </p:tgtEl>
                                        <p:attrNameLst>
                                          <p:attrName>ppt_x</p:attrName>
                                        </p:attrNameLst>
                                      </p:cBhvr>
                                      <p:tavLst>
                                        <p:tav tm="0">
                                          <p:val>
                                            <p:strVal val="#ppt_x"/>
                                          </p:val>
                                        </p:tav>
                                        <p:tav tm="100000">
                                          <p:val>
                                            <p:strVal val="#ppt_x"/>
                                          </p:val>
                                        </p:tav>
                                      </p:tavLst>
                                    </p:anim>
                                    <p:anim calcmode="lin" valueType="num">
                                      <p:cBhvr additive="base">
                                        <p:cTn id="40" dur="500" fill="hold"/>
                                        <p:tgtEl>
                                          <p:spTgt spid="16413"/>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nodeType="clickEffect">
                                  <p:stCondLst>
                                    <p:cond delay="0"/>
                                  </p:stCondLst>
                                  <p:childTnLst>
                                    <p:set>
                                      <p:cBhvr>
                                        <p:cTn id="44" dur="1" fill="hold">
                                          <p:stCondLst>
                                            <p:cond delay="0"/>
                                          </p:stCondLst>
                                        </p:cTn>
                                        <p:tgtEl>
                                          <p:spTgt spid="16418"/>
                                        </p:tgtEl>
                                        <p:attrNameLst>
                                          <p:attrName>style.visibility</p:attrName>
                                        </p:attrNameLst>
                                      </p:cBhvr>
                                      <p:to>
                                        <p:strVal val="visible"/>
                                      </p:to>
                                    </p:set>
                                    <p:anim calcmode="lin" valueType="num">
                                      <p:cBhvr additive="base">
                                        <p:cTn id="45" dur="500" fill="hold"/>
                                        <p:tgtEl>
                                          <p:spTgt spid="16418"/>
                                        </p:tgtEl>
                                        <p:attrNameLst>
                                          <p:attrName>ppt_x</p:attrName>
                                        </p:attrNameLst>
                                      </p:cBhvr>
                                      <p:tavLst>
                                        <p:tav tm="0">
                                          <p:val>
                                            <p:strVal val="#ppt_x"/>
                                          </p:val>
                                        </p:tav>
                                        <p:tav tm="100000">
                                          <p:val>
                                            <p:strVal val="#ppt_x"/>
                                          </p:val>
                                        </p:tav>
                                      </p:tavLst>
                                    </p:anim>
                                    <p:anim calcmode="lin" valueType="num">
                                      <p:cBhvr additive="base">
                                        <p:cTn id="46" dur="500" fill="hold"/>
                                        <p:tgtEl>
                                          <p:spTgt spid="16418"/>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6417"/>
                                        </p:tgtEl>
                                        <p:attrNameLst>
                                          <p:attrName>style.visibility</p:attrName>
                                        </p:attrNameLst>
                                      </p:cBhvr>
                                      <p:to>
                                        <p:strVal val="visible"/>
                                      </p:to>
                                    </p:set>
                                    <p:anim calcmode="lin" valueType="num">
                                      <p:cBhvr additive="base">
                                        <p:cTn id="51" dur="500" fill="hold"/>
                                        <p:tgtEl>
                                          <p:spTgt spid="16417"/>
                                        </p:tgtEl>
                                        <p:attrNameLst>
                                          <p:attrName>ppt_x</p:attrName>
                                        </p:attrNameLst>
                                      </p:cBhvr>
                                      <p:tavLst>
                                        <p:tav tm="0">
                                          <p:val>
                                            <p:strVal val="#ppt_x"/>
                                          </p:val>
                                        </p:tav>
                                        <p:tav tm="100000">
                                          <p:val>
                                            <p:strVal val="#ppt_x"/>
                                          </p:val>
                                        </p:tav>
                                      </p:tavLst>
                                    </p:anim>
                                    <p:anim calcmode="lin" valueType="num">
                                      <p:cBhvr additive="base">
                                        <p:cTn id="52" dur="500" fill="hold"/>
                                        <p:tgtEl>
                                          <p:spTgt spid="164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6414"/>
                                        </p:tgtEl>
                                        <p:attrNameLst>
                                          <p:attrName>style.visibility</p:attrName>
                                        </p:attrNameLst>
                                      </p:cBhvr>
                                      <p:to>
                                        <p:strVal val="visible"/>
                                      </p:to>
                                    </p:set>
                                    <p:anim calcmode="lin" valueType="num">
                                      <p:cBhvr additive="base">
                                        <p:cTn id="55" dur="500" fill="hold"/>
                                        <p:tgtEl>
                                          <p:spTgt spid="16414"/>
                                        </p:tgtEl>
                                        <p:attrNameLst>
                                          <p:attrName>ppt_x</p:attrName>
                                        </p:attrNameLst>
                                      </p:cBhvr>
                                      <p:tavLst>
                                        <p:tav tm="0">
                                          <p:val>
                                            <p:strVal val="#ppt_x"/>
                                          </p:val>
                                        </p:tav>
                                        <p:tav tm="100000">
                                          <p:val>
                                            <p:strVal val="#ppt_x"/>
                                          </p:val>
                                        </p:tav>
                                      </p:tavLst>
                                    </p:anim>
                                    <p:anim calcmode="lin" valueType="num">
                                      <p:cBhvr additive="base">
                                        <p:cTn id="56" dur="500" fill="hold"/>
                                        <p:tgtEl>
                                          <p:spTgt spid="1641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6416"/>
                                        </p:tgtEl>
                                        <p:attrNameLst>
                                          <p:attrName>style.visibility</p:attrName>
                                        </p:attrNameLst>
                                      </p:cBhvr>
                                      <p:to>
                                        <p:strVal val="visible"/>
                                      </p:to>
                                    </p:set>
                                    <p:anim calcmode="lin" valueType="num">
                                      <p:cBhvr additive="base">
                                        <p:cTn id="59" dur="500" fill="hold"/>
                                        <p:tgtEl>
                                          <p:spTgt spid="16416"/>
                                        </p:tgtEl>
                                        <p:attrNameLst>
                                          <p:attrName>ppt_x</p:attrName>
                                        </p:attrNameLst>
                                      </p:cBhvr>
                                      <p:tavLst>
                                        <p:tav tm="0">
                                          <p:val>
                                            <p:strVal val="#ppt_x"/>
                                          </p:val>
                                        </p:tav>
                                        <p:tav tm="100000">
                                          <p:val>
                                            <p:strVal val="#ppt_x"/>
                                          </p:val>
                                        </p:tav>
                                      </p:tavLst>
                                    </p:anim>
                                    <p:anim calcmode="lin" valueType="num">
                                      <p:cBhvr additive="base">
                                        <p:cTn id="60" dur="500" fill="hold"/>
                                        <p:tgtEl>
                                          <p:spTgt spid="16416"/>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nodeType="clickEffect">
                                  <p:stCondLst>
                                    <p:cond delay="0"/>
                                  </p:stCondLst>
                                  <p:childTnLst>
                                    <p:set>
                                      <p:cBhvr>
                                        <p:cTn id="64" dur="1" fill="hold">
                                          <p:stCondLst>
                                            <p:cond delay="0"/>
                                          </p:stCondLst>
                                        </p:cTn>
                                        <p:tgtEl>
                                          <p:spTgt spid="16419"/>
                                        </p:tgtEl>
                                        <p:attrNameLst>
                                          <p:attrName>style.visibility</p:attrName>
                                        </p:attrNameLst>
                                      </p:cBhvr>
                                      <p:to>
                                        <p:strVal val="visible"/>
                                      </p:to>
                                    </p:set>
                                    <p:anim calcmode="lin" valueType="num">
                                      <p:cBhvr additive="base">
                                        <p:cTn id="65" dur="500" fill="hold"/>
                                        <p:tgtEl>
                                          <p:spTgt spid="16419"/>
                                        </p:tgtEl>
                                        <p:attrNameLst>
                                          <p:attrName>ppt_x</p:attrName>
                                        </p:attrNameLst>
                                      </p:cBhvr>
                                      <p:tavLst>
                                        <p:tav tm="0">
                                          <p:val>
                                            <p:strVal val="#ppt_x"/>
                                          </p:val>
                                        </p:tav>
                                        <p:tav tm="100000">
                                          <p:val>
                                            <p:strVal val="#ppt_x"/>
                                          </p:val>
                                        </p:tav>
                                      </p:tavLst>
                                    </p:anim>
                                    <p:anim calcmode="lin" valueType="num">
                                      <p:cBhvr additive="base">
                                        <p:cTn id="66" dur="500" fill="hold"/>
                                        <p:tgtEl>
                                          <p:spTgt spid="16419"/>
                                        </p:tgtEl>
                                        <p:attrNameLst>
                                          <p:attrName>ppt_y</p:attrName>
                                        </p:attrNameLst>
                                      </p:cBhvr>
                                      <p:tavLst>
                                        <p:tav tm="0">
                                          <p:val>
                                            <p:strVal val="1+#ppt_h/2"/>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6415"/>
                                        </p:tgtEl>
                                        <p:attrNameLst>
                                          <p:attrName>style.visibility</p:attrName>
                                        </p:attrNameLst>
                                      </p:cBhvr>
                                      <p:to>
                                        <p:strVal val="visible"/>
                                      </p:to>
                                    </p:set>
                                    <p:anim calcmode="lin" valueType="num">
                                      <p:cBhvr additive="base">
                                        <p:cTn id="71" dur="500" fill="hold"/>
                                        <p:tgtEl>
                                          <p:spTgt spid="16415"/>
                                        </p:tgtEl>
                                        <p:attrNameLst>
                                          <p:attrName>ppt_x</p:attrName>
                                        </p:attrNameLst>
                                      </p:cBhvr>
                                      <p:tavLst>
                                        <p:tav tm="0">
                                          <p:val>
                                            <p:strVal val="#ppt_x"/>
                                          </p:val>
                                        </p:tav>
                                        <p:tav tm="100000">
                                          <p:val>
                                            <p:strVal val="#ppt_x"/>
                                          </p:val>
                                        </p:tav>
                                      </p:tavLst>
                                    </p:anim>
                                    <p:anim calcmode="lin" valueType="num">
                                      <p:cBhvr additive="base">
                                        <p:cTn id="72" dur="500" fill="hold"/>
                                        <p:tgtEl>
                                          <p:spTgt spid="16415"/>
                                        </p:tgtEl>
                                        <p:attrNameLst>
                                          <p:attrName>ppt_y</p:attrName>
                                        </p:attrNameLst>
                                      </p:cBhvr>
                                      <p:tavLst>
                                        <p:tav tm="0">
                                          <p:val>
                                            <p:strVal val="1+#ppt_h/2"/>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4" fill="hold" nodeType="clickEffect">
                                  <p:stCondLst>
                                    <p:cond delay="0"/>
                                  </p:stCondLst>
                                  <p:childTnLst>
                                    <p:set>
                                      <p:cBhvr>
                                        <p:cTn id="76" dur="1" fill="hold">
                                          <p:stCondLst>
                                            <p:cond delay="0"/>
                                          </p:stCondLst>
                                        </p:cTn>
                                        <p:tgtEl>
                                          <p:spTgt spid="16420"/>
                                        </p:tgtEl>
                                        <p:attrNameLst>
                                          <p:attrName>style.visibility</p:attrName>
                                        </p:attrNameLst>
                                      </p:cBhvr>
                                      <p:to>
                                        <p:strVal val="visible"/>
                                      </p:to>
                                    </p:set>
                                    <p:anim calcmode="lin" valueType="num">
                                      <p:cBhvr additive="base">
                                        <p:cTn id="77" dur="500" fill="hold"/>
                                        <p:tgtEl>
                                          <p:spTgt spid="16420"/>
                                        </p:tgtEl>
                                        <p:attrNameLst>
                                          <p:attrName>ppt_x</p:attrName>
                                        </p:attrNameLst>
                                      </p:cBhvr>
                                      <p:tavLst>
                                        <p:tav tm="0">
                                          <p:val>
                                            <p:strVal val="#ppt_x"/>
                                          </p:val>
                                        </p:tav>
                                        <p:tav tm="100000">
                                          <p:val>
                                            <p:strVal val="#ppt_x"/>
                                          </p:val>
                                        </p:tav>
                                      </p:tavLst>
                                    </p:anim>
                                    <p:anim calcmode="lin" valueType="num">
                                      <p:cBhvr additive="base">
                                        <p:cTn id="78" dur="500" fill="hold"/>
                                        <p:tgtEl>
                                          <p:spTgt spid="16420"/>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16421"/>
                                        </p:tgtEl>
                                        <p:attrNameLst>
                                          <p:attrName>style.visibility</p:attrName>
                                        </p:attrNameLst>
                                      </p:cBhvr>
                                      <p:to>
                                        <p:strVal val="visible"/>
                                      </p:to>
                                    </p:set>
                                    <p:anim calcmode="lin" valueType="num">
                                      <p:cBhvr additive="base">
                                        <p:cTn id="81" dur="500" fill="hold"/>
                                        <p:tgtEl>
                                          <p:spTgt spid="16421"/>
                                        </p:tgtEl>
                                        <p:attrNameLst>
                                          <p:attrName>ppt_x</p:attrName>
                                        </p:attrNameLst>
                                      </p:cBhvr>
                                      <p:tavLst>
                                        <p:tav tm="0">
                                          <p:val>
                                            <p:strVal val="#ppt_x"/>
                                          </p:val>
                                        </p:tav>
                                        <p:tav tm="100000">
                                          <p:val>
                                            <p:strVal val="#ppt_x"/>
                                          </p:val>
                                        </p:tav>
                                      </p:tavLst>
                                    </p:anim>
                                    <p:anim calcmode="lin" valueType="num">
                                      <p:cBhvr additive="base">
                                        <p:cTn id="82" dur="500" fill="hold"/>
                                        <p:tgtEl>
                                          <p:spTgt spid="164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5" grpId="0" animBg="1"/>
      <p:bldP spid="16406" grpId="0" animBg="1"/>
      <p:bldP spid="16407" grpId="0" animBg="1"/>
      <p:bldP spid="16409" grpId="0" animBg="1"/>
      <p:bldP spid="16411" grpId="0"/>
      <p:bldP spid="16414" grpId="0" animBg="1"/>
      <p:bldP spid="16415" grpId="0" animBg="1"/>
      <p:bldP spid="16416" grpId="0" animBg="1"/>
      <p:bldP spid="1641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8C300-0590-5441-9897-3871023B0C15}"/>
              </a:ext>
            </a:extLst>
          </p:cNvPr>
          <p:cNvSpPr>
            <a:spLocks noGrp="1"/>
          </p:cNvSpPr>
          <p:nvPr>
            <p:ph type="title"/>
          </p:nvPr>
        </p:nvSpPr>
        <p:spPr/>
        <p:txBody>
          <a:bodyPr/>
          <a:lstStyle/>
          <a:p>
            <a:r>
              <a:rPr kumimoji="1" lang="zh-CN" altLang="en-US" dirty="0"/>
              <a:t>简单多进程服务器范例</a:t>
            </a:r>
          </a:p>
        </p:txBody>
      </p:sp>
      <p:sp>
        <p:nvSpPr>
          <p:cNvPr id="3" name="内容占位符 2">
            <a:extLst>
              <a:ext uri="{FF2B5EF4-FFF2-40B4-BE49-F238E27FC236}">
                <a16:creationId xmlns:a16="http://schemas.microsoft.com/office/drawing/2014/main" id="{0ADD391D-EF46-8E4C-84EE-F742574910FA}"/>
              </a:ext>
            </a:extLst>
          </p:cNvPr>
          <p:cNvSpPr>
            <a:spLocks noGrp="1"/>
          </p:cNvSpPr>
          <p:nvPr>
            <p:ph idx="1"/>
          </p:nvPr>
        </p:nvSpPr>
        <p:spPr/>
        <p:txBody>
          <a:bodyPr>
            <a:normAutofit/>
          </a:bodyPr>
          <a:lstStyle/>
          <a:p>
            <a:r>
              <a:rPr kumimoji="1" lang="en-US" altLang="zh-CN" sz="2000" dirty="0"/>
              <a:t>unpv13e/</a:t>
            </a:r>
            <a:r>
              <a:rPr kumimoji="1" lang="en-US" altLang="zh-CN" sz="2000" dirty="0" err="1"/>
              <a:t>tcpcliserv</a:t>
            </a:r>
            <a:r>
              <a:rPr kumimoji="1" lang="en-US" altLang="zh-CN" sz="2000" dirty="0"/>
              <a:t>/tcpserv01.c</a:t>
            </a:r>
            <a:endParaRPr kumimoji="1" lang="zh-CN" altLang="en-US" sz="2000" dirty="0"/>
          </a:p>
        </p:txBody>
      </p:sp>
      <p:pic>
        <p:nvPicPr>
          <p:cNvPr id="4" name="图片 3">
            <a:extLst>
              <a:ext uri="{FF2B5EF4-FFF2-40B4-BE49-F238E27FC236}">
                <a16:creationId xmlns:a16="http://schemas.microsoft.com/office/drawing/2014/main" id="{7E60408F-DFEB-694B-BA0D-107EC41B76E0}"/>
              </a:ext>
            </a:extLst>
          </p:cNvPr>
          <p:cNvPicPr>
            <a:picLocks noChangeAspect="1"/>
          </p:cNvPicPr>
          <p:nvPr/>
        </p:nvPicPr>
        <p:blipFill>
          <a:blip r:embed="rId3"/>
          <a:stretch>
            <a:fillRect/>
          </a:stretch>
        </p:blipFill>
        <p:spPr>
          <a:xfrm>
            <a:off x="6313714" y="0"/>
            <a:ext cx="5878286" cy="6858000"/>
          </a:xfrm>
          <a:prstGeom prst="rect">
            <a:avLst/>
          </a:prstGeom>
        </p:spPr>
      </p:pic>
      <p:pic>
        <p:nvPicPr>
          <p:cNvPr id="5" name="图片 4">
            <a:extLst>
              <a:ext uri="{FF2B5EF4-FFF2-40B4-BE49-F238E27FC236}">
                <a16:creationId xmlns:a16="http://schemas.microsoft.com/office/drawing/2014/main" id="{C2464AE3-54F7-5648-AC4B-1AFDEC58130C}"/>
              </a:ext>
            </a:extLst>
          </p:cNvPr>
          <p:cNvPicPr>
            <a:picLocks noChangeAspect="1"/>
          </p:cNvPicPr>
          <p:nvPr/>
        </p:nvPicPr>
        <p:blipFill>
          <a:blip r:embed="rId4"/>
          <a:stretch>
            <a:fillRect/>
          </a:stretch>
        </p:blipFill>
        <p:spPr>
          <a:xfrm>
            <a:off x="990527" y="2203121"/>
            <a:ext cx="4159225" cy="3366992"/>
          </a:xfrm>
          <a:prstGeom prst="rect">
            <a:avLst/>
          </a:prstGeom>
        </p:spPr>
      </p:pic>
    </p:spTree>
    <p:extLst>
      <p:ext uri="{BB962C8B-B14F-4D97-AF65-F5344CB8AC3E}">
        <p14:creationId xmlns:p14="http://schemas.microsoft.com/office/powerpoint/2010/main" val="10870717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1F201-EF9D-AE45-B402-333EF35B9F97}"/>
              </a:ext>
            </a:extLst>
          </p:cNvPr>
          <p:cNvSpPr>
            <a:spLocks noGrp="1"/>
          </p:cNvSpPr>
          <p:nvPr>
            <p:ph type="title"/>
          </p:nvPr>
        </p:nvSpPr>
        <p:spPr/>
        <p:txBody>
          <a:bodyPr/>
          <a:lstStyle/>
          <a:p>
            <a:r>
              <a:rPr lang="zh-CN" altLang="en-US" dirty="0"/>
              <a:t>僵尸进程</a:t>
            </a:r>
            <a:endParaRPr kumimoji="1" lang="zh-CN" altLang="en-US" dirty="0"/>
          </a:p>
        </p:txBody>
      </p:sp>
      <p:sp>
        <p:nvSpPr>
          <p:cNvPr id="3" name="内容占位符 2">
            <a:extLst>
              <a:ext uri="{FF2B5EF4-FFF2-40B4-BE49-F238E27FC236}">
                <a16:creationId xmlns:a16="http://schemas.microsoft.com/office/drawing/2014/main" id="{223ABF35-7DFA-8D48-A51D-3C50BD9E874D}"/>
              </a:ext>
            </a:extLst>
          </p:cNvPr>
          <p:cNvSpPr>
            <a:spLocks noGrp="1"/>
          </p:cNvSpPr>
          <p:nvPr>
            <p:ph idx="1"/>
          </p:nvPr>
        </p:nvSpPr>
        <p:spPr>
          <a:xfrm>
            <a:off x="838200" y="1287887"/>
            <a:ext cx="10515600" cy="2989541"/>
          </a:xfrm>
        </p:spPr>
        <p:txBody>
          <a:bodyPr>
            <a:normAutofit fontScale="85000" lnSpcReduction="10000"/>
          </a:bodyPr>
          <a:lstStyle/>
          <a:p>
            <a:r>
              <a:rPr lang="zh-CN" altLang="en-US" dirty="0"/>
              <a:t>在</a:t>
            </a:r>
            <a:r>
              <a:rPr lang="en-US" altLang="zh-CN" dirty="0"/>
              <a:t>fork()/</a:t>
            </a:r>
            <a:r>
              <a:rPr lang="en-US" altLang="zh-CN" dirty="0" err="1"/>
              <a:t>execve</a:t>
            </a:r>
            <a:r>
              <a:rPr lang="en-US" altLang="zh-CN" dirty="0"/>
              <a:t>()</a:t>
            </a:r>
            <a:r>
              <a:rPr lang="zh-CN" altLang="en-US" dirty="0"/>
              <a:t>过程中，假设子进程结束时父进程仍存在，而父进程</a:t>
            </a:r>
            <a:r>
              <a:rPr lang="en-US" altLang="zh-CN" dirty="0"/>
              <a:t>fork()</a:t>
            </a:r>
            <a:r>
              <a:rPr lang="zh-CN" altLang="en-US" dirty="0"/>
              <a:t>之前既没安装</a:t>
            </a:r>
            <a:r>
              <a:rPr lang="en-US" altLang="zh-CN" dirty="0"/>
              <a:t>SIGCHLD</a:t>
            </a:r>
            <a:r>
              <a:rPr lang="zh-CN" altLang="en-US" dirty="0"/>
              <a:t>信号处理函数调用</a:t>
            </a:r>
            <a:r>
              <a:rPr lang="en-US" altLang="zh-CN" dirty="0"/>
              <a:t>wait()</a:t>
            </a:r>
            <a:r>
              <a:rPr lang="zh-CN" altLang="en-US" dirty="0"/>
              <a:t>或</a:t>
            </a:r>
            <a:r>
              <a:rPr lang="en-US" altLang="zh-CN" dirty="0" err="1"/>
              <a:t>waitpid</a:t>
            </a:r>
            <a:r>
              <a:rPr lang="en-US" altLang="zh-CN" dirty="0"/>
              <a:t>()</a:t>
            </a:r>
            <a:r>
              <a:rPr lang="zh-CN" altLang="en-US" dirty="0"/>
              <a:t>等待子进程结束，又没有显式忽略该信号，则子进程成为僵尸进程，无法正常结束。</a:t>
            </a:r>
            <a:endParaRPr lang="en-US" altLang="zh-CN" dirty="0"/>
          </a:p>
          <a:p>
            <a:r>
              <a:rPr lang="zh-CN" altLang="en-US" dirty="0"/>
              <a:t>此时即使是</a:t>
            </a:r>
            <a:r>
              <a:rPr lang="en-US" altLang="zh-CN" dirty="0"/>
              <a:t>root</a:t>
            </a:r>
            <a:r>
              <a:rPr lang="zh-CN" altLang="en-US" dirty="0"/>
              <a:t>身份</a:t>
            </a:r>
            <a:r>
              <a:rPr lang="en-US" altLang="zh-CN" dirty="0"/>
              <a:t>kill -9</a:t>
            </a:r>
            <a:r>
              <a:rPr lang="zh-CN" altLang="en-US" dirty="0"/>
              <a:t>也不能杀死僵尸进程。解决办法是杀死僵尸进程的父进程</a:t>
            </a:r>
            <a:r>
              <a:rPr lang="en-US" altLang="zh-CN" dirty="0"/>
              <a:t>(</a:t>
            </a:r>
            <a:r>
              <a:rPr lang="zh-CN" altLang="en-US" dirty="0"/>
              <a:t>僵尸进程的父进程必然存在</a:t>
            </a:r>
            <a:r>
              <a:rPr lang="en-US" altLang="zh-CN" dirty="0"/>
              <a:t>)</a:t>
            </a:r>
            <a:r>
              <a:rPr lang="zh-CN" altLang="en-US" dirty="0"/>
              <a:t>，使得僵尸进程变</a:t>
            </a:r>
            <a:r>
              <a:rPr lang="en-US" altLang="zh-CN" dirty="0"/>
              <a:t>“</a:t>
            </a:r>
            <a:r>
              <a:rPr lang="zh-CN" altLang="en-US" dirty="0"/>
              <a:t>孤儿进程</a:t>
            </a:r>
            <a:r>
              <a:rPr lang="en-US" altLang="zh-CN" dirty="0"/>
              <a:t>”</a:t>
            </a:r>
            <a:r>
              <a:rPr lang="zh-CN" altLang="en-US" dirty="0"/>
              <a:t>，即可过继给</a:t>
            </a:r>
            <a:r>
              <a:rPr lang="en-US" altLang="zh-CN" dirty="0"/>
              <a:t>1</a:t>
            </a:r>
            <a:r>
              <a:rPr lang="zh-CN" altLang="en-US" dirty="0"/>
              <a:t>号进程</a:t>
            </a:r>
            <a:r>
              <a:rPr lang="en-US" altLang="zh-CN" dirty="0" err="1"/>
              <a:t>init</a:t>
            </a:r>
            <a:r>
              <a:rPr lang="zh-CN" altLang="en-US" dirty="0"/>
              <a:t>，</a:t>
            </a:r>
            <a:r>
              <a:rPr lang="en-US" altLang="zh-CN" dirty="0" err="1"/>
              <a:t>init</a:t>
            </a:r>
            <a:r>
              <a:rPr lang="zh-CN" altLang="en-US" dirty="0"/>
              <a:t>会负责清理僵尸进程。</a:t>
            </a:r>
          </a:p>
          <a:p>
            <a:endParaRPr kumimoji="1" lang="zh-CN" altLang="en-US" dirty="0"/>
          </a:p>
        </p:txBody>
      </p:sp>
      <p:pic>
        <p:nvPicPr>
          <p:cNvPr id="4" name="图片 3">
            <a:extLst>
              <a:ext uri="{FF2B5EF4-FFF2-40B4-BE49-F238E27FC236}">
                <a16:creationId xmlns:a16="http://schemas.microsoft.com/office/drawing/2014/main" id="{3B5B1561-4AA3-7B4E-B17C-80C6E2B3B2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213" y="4322933"/>
            <a:ext cx="9679940" cy="1100729"/>
          </a:xfrm>
          <a:prstGeom prst="rect">
            <a:avLst/>
          </a:prstGeom>
        </p:spPr>
      </p:pic>
    </p:spTree>
    <p:extLst>
      <p:ext uri="{BB962C8B-B14F-4D97-AF65-F5344CB8AC3E}">
        <p14:creationId xmlns:p14="http://schemas.microsoft.com/office/powerpoint/2010/main" val="148879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5A888F-1B9C-7A49-A375-62DA3DD77A0C}"/>
              </a:ext>
            </a:extLst>
          </p:cNvPr>
          <p:cNvSpPr>
            <a:spLocks noGrp="1"/>
          </p:cNvSpPr>
          <p:nvPr>
            <p:ph type="title"/>
          </p:nvPr>
        </p:nvSpPr>
        <p:spPr/>
        <p:txBody>
          <a:bodyPr/>
          <a:lstStyle/>
          <a:p>
            <a:r>
              <a:rPr lang="zh-CN" altLang="en-US" dirty="0"/>
              <a:t>僵尸进程</a:t>
            </a:r>
            <a:endParaRPr kumimoji="1" lang="zh-CN" altLang="en-US" dirty="0"/>
          </a:p>
        </p:txBody>
      </p:sp>
      <p:sp>
        <p:nvSpPr>
          <p:cNvPr id="3" name="内容占位符 2">
            <a:extLst>
              <a:ext uri="{FF2B5EF4-FFF2-40B4-BE49-F238E27FC236}">
                <a16:creationId xmlns:a16="http://schemas.microsoft.com/office/drawing/2014/main" id="{82DF5629-F6F5-9B41-A850-5ACC5E634E6B}"/>
              </a:ext>
            </a:extLst>
          </p:cNvPr>
          <p:cNvSpPr>
            <a:spLocks noGrp="1"/>
          </p:cNvSpPr>
          <p:nvPr>
            <p:ph idx="1"/>
          </p:nvPr>
        </p:nvSpPr>
        <p:spPr/>
        <p:txBody>
          <a:bodyPr/>
          <a:lstStyle/>
          <a:p>
            <a:r>
              <a:rPr lang="zh-CN" altLang="en-US" dirty="0"/>
              <a:t>父进程通过</a:t>
            </a:r>
            <a:r>
              <a:rPr lang="en-US" altLang="zh-CN" dirty="0"/>
              <a:t>wait</a:t>
            </a:r>
            <a:r>
              <a:rPr lang="zh-CN" altLang="en-US" dirty="0"/>
              <a:t>和</a:t>
            </a:r>
            <a:r>
              <a:rPr lang="en-US" altLang="zh-CN" dirty="0" err="1"/>
              <a:t>waitpid</a:t>
            </a:r>
            <a:r>
              <a:rPr lang="zh-CN" altLang="en-US" dirty="0"/>
              <a:t>等函数等待子进程结束，但是可能会导致父进程挂起。</a:t>
            </a:r>
          </a:p>
          <a:p>
            <a:pPr lvl="1"/>
            <a:r>
              <a:rPr lang="zh-CN" altLang="en-US" dirty="0"/>
              <a:t>如果父进程很忙，那么可以用</a:t>
            </a:r>
            <a:r>
              <a:rPr lang="en-US" altLang="zh-CN" dirty="0"/>
              <a:t>signal</a:t>
            </a:r>
            <a:r>
              <a:rPr lang="zh-CN" altLang="en-US" dirty="0"/>
              <a:t>函数为</a:t>
            </a:r>
            <a:r>
              <a:rPr lang="en-US" altLang="zh-CN" dirty="0"/>
              <a:t>SIGCHLD</a:t>
            </a:r>
            <a:r>
              <a:rPr lang="zh-CN" altLang="en-US" dirty="0"/>
              <a:t>安装</a:t>
            </a:r>
            <a:r>
              <a:rPr lang="en-US" altLang="zh-CN" dirty="0"/>
              <a:t>handler</a:t>
            </a:r>
            <a:r>
              <a:rPr lang="zh-CN" altLang="en-US" dirty="0"/>
              <a:t>，因为子进程结束后， 父进程会收到该信号，可以在</a:t>
            </a:r>
            <a:r>
              <a:rPr lang="en-US" altLang="zh-CN" dirty="0"/>
              <a:t>handler</a:t>
            </a:r>
            <a:r>
              <a:rPr lang="zh-CN" altLang="en-US" dirty="0"/>
              <a:t>中调用</a:t>
            </a:r>
            <a:r>
              <a:rPr lang="en-US" altLang="zh-CN" dirty="0"/>
              <a:t>wait</a:t>
            </a:r>
            <a:r>
              <a:rPr lang="zh-CN" altLang="en-US" dirty="0"/>
              <a:t>搜索回收。</a:t>
            </a:r>
          </a:p>
          <a:p>
            <a:pPr lvl="1"/>
            <a:r>
              <a:rPr lang="zh-CN" altLang="en-US" dirty="0"/>
              <a:t>如果父进程不关心子进程什么时候结束，那么可以用</a:t>
            </a:r>
            <a:r>
              <a:rPr lang="en-US" altLang="zh-CN" dirty="0"/>
              <a:t>signal</a:t>
            </a:r>
            <a:r>
              <a:rPr lang="zh-CN" altLang="en-US" dirty="0"/>
              <a:t>（</a:t>
            </a:r>
            <a:r>
              <a:rPr lang="en-US" altLang="zh-CN" dirty="0"/>
              <a:t>SIGCHLD,SIG_IGN</a:t>
            </a:r>
            <a:r>
              <a:rPr lang="zh-CN" altLang="en-US" dirty="0"/>
              <a:t>） 通知内核，自己对子进程的结束不感兴趣，那么子进程结束后，内核会回收， 并不再给父进程发送信号。</a:t>
            </a:r>
          </a:p>
          <a:p>
            <a:endParaRPr kumimoji="1" lang="zh-CN" altLang="en-US" dirty="0"/>
          </a:p>
        </p:txBody>
      </p:sp>
    </p:spTree>
    <p:extLst>
      <p:ext uri="{BB962C8B-B14F-4D97-AF65-F5344CB8AC3E}">
        <p14:creationId xmlns:p14="http://schemas.microsoft.com/office/powerpoint/2010/main" val="31291447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44488-6E23-FD4A-92C6-03332DD3792E}"/>
              </a:ext>
            </a:extLst>
          </p:cNvPr>
          <p:cNvSpPr>
            <a:spLocks noGrp="1"/>
          </p:cNvSpPr>
          <p:nvPr>
            <p:ph type="title"/>
          </p:nvPr>
        </p:nvSpPr>
        <p:spPr/>
        <p:txBody>
          <a:bodyPr/>
          <a:lstStyle/>
          <a:p>
            <a:r>
              <a:rPr lang="zh-CN" altLang="en-US" dirty="0"/>
              <a:t>信号与</a:t>
            </a:r>
            <a:r>
              <a:rPr lang="en-US" altLang="zh-CN" dirty="0"/>
              <a:t>wait/</a:t>
            </a:r>
            <a:r>
              <a:rPr lang="en-US" altLang="zh-CN" dirty="0" err="1"/>
              <a:t>waitpid</a:t>
            </a:r>
            <a:endParaRPr kumimoji="1" lang="zh-CN" altLang="en-US" dirty="0"/>
          </a:p>
        </p:txBody>
      </p:sp>
      <p:sp>
        <p:nvSpPr>
          <p:cNvPr id="3" name="内容占位符 2">
            <a:extLst>
              <a:ext uri="{FF2B5EF4-FFF2-40B4-BE49-F238E27FC236}">
                <a16:creationId xmlns:a16="http://schemas.microsoft.com/office/drawing/2014/main" id="{F12A9D25-75DB-FB4F-8267-707141988505}"/>
              </a:ext>
            </a:extLst>
          </p:cNvPr>
          <p:cNvSpPr>
            <a:spLocks noGrp="1"/>
          </p:cNvSpPr>
          <p:nvPr>
            <p:ph idx="1"/>
          </p:nvPr>
        </p:nvSpPr>
        <p:spPr/>
        <p:txBody>
          <a:bodyPr/>
          <a:lstStyle/>
          <a:p>
            <a:r>
              <a:rPr lang="zh-CN" altLang="en-US" dirty="0">
                <a:latin typeface="Microsoft YaHei UI" panose="020B0503020204020204" pitchFamily="34" charset="-122"/>
              </a:rPr>
              <a:t>信号</a:t>
            </a:r>
          </a:p>
          <a:p>
            <a:pPr lvl="1"/>
            <a:r>
              <a:rPr lang="zh-CN" altLang="en-US" sz="2000" dirty="0">
                <a:latin typeface="Microsoft YaHei UI" panose="020B0503020204020204" pitchFamily="34" charset="-122"/>
              </a:rPr>
              <a:t>信号是进程的通知事件，或者称为“软件中断”，它是异步发生的。也就是说进程不可能事先知道信号何时会发生。</a:t>
            </a:r>
          </a:p>
          <a:p>
            <a:pPr lvl="2"/>
            <a:r>
              <a:rPr lang="zh-CN" altLang="en-US" dirty="0">
                <a:latin typeface="Microsoft YaHei UI" panose="020B0503020204020204" pitchFamily="34" charset="-122"/>
              </a:rPr>
              <a:t>软中断机理，操作系统对硬件中断的一种模拟</a:t>
            </a:r>
            <a:endParaRPr lang="en-US" altLang="zh-CN" dirty="0">
              <a:latin typeface="Microsoft YaHei UI" panose="020B0503020204020204" pitchFamily="34" charset="-122"/>
            </a:endParaRPr>
          </a:p>
          <a:p>
            <a:r>
              <a:rPr lang="zh-CN" altLang="en-US" sz="2400" dirty="0"/>
              <a:t>信号触发的时机：</a:t>
            </a:r>
          </a:p>
          <a:p>
            <a:pPr lvl="1"/>
            <a:r>
              <a:rPr lang="zh-CN" altLang="en-US" sz="1800" dirty="0"/>
              <a:t>从系统调用返回到进程空间之前</a:t>
            </a:r>
          </a:p>
          <a:p>
            <a:pPr lvl="1"/>
            <a:r>
              <a:rPr lang="zh-CN" altLang="en-US" sz="1800" dirty="0"/>
              <a:t>由于信号触发，主动将阻塞的进程唤醒</a:t>
            </a:r>
            <a:endParaRPr lang="en-US" altLang="zh-CN" sz="1800" dirty="0"/>
          </a:p>
          <a:p>
            <a:pPr lvl="2"/>
            <a:endParaRPr lang="zh-CN" altLang="en-US" sz="2400" dirty="0">
              <a:latin typeface="Microsoft YaHei UI" panose="020B0503020204020204" pitchFamily="34" charset="-122"/>
            </a:endParaRPr>
          </a:p>
          <a:p>
            <a:pPr lvl="3"/>
            <a:endParaRPr lang="en-US" altLang="zh-CN" dirty="0">
              <a:latin typeface="Microsoft YaHei UI" panose="020B0503020204020204" pitchFamily="34" charset="-122"/>
            </a:endParaRPr>
          </a:p>
          <a:p>
            <a:endParaRPr kumimoji="1" lang="zh-CN" altLang="en-US" dirty="0"/>
          </a:p>
        </p:txBody>
      </p:sp>
      <p:pic>
        <p:nvPicPr>
          <p:cNvPr id="4" name="Picture 2">
            <a:extLst>
              <a:ext uri="{FF2B5EF4-FFF2-40B4-BE49-F238E27FC236}">
                <a16:creationId xmlns:a16="http://schemas.microsoft.com/office/drawing/2014/main" id="{8A8731DA-A68B-0644-A7C6-D40116A7D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437" y="3362821"/>
            <a:ext cx="4918363" cy="252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659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1080" y="3870"/>
            <a:ext cx="9601200" cy="1142385"/>
          </a:xfrm>
        </p:spPr>
        <p:txBody>
          <a:bodyPr/>
          <a:lstStyle/>
          <a:p>
            <a:r>
              <a:rPr lang="en-US" altLang="zh-CN" sz="3600" dirty="0">
                <a:solidFill>
                  <a:schemeClr val="tx1"/>
                </a:solidFill>
              </a:rPr>
              <a:t>Linux</a:t>
            </a:r>
            <a:r>
              <a:rPr lang="zh-CN" altLang="en-US" sz="3600" dirty="0">
                <a:solidFill>
                  <a:schemeClr val="tx1"/>
                </a:solidFill>
              </a:rPr>
              <a:t>支持的信号列表</a:t>
            </a:r>
          </a:p>
        </p:txBody>
      </p:sp>
      <p:sp>
        <p:nvSpPr>
          <p:cNvPr id="6" name="矩形 5"/>
          <p:cNvSpPr/>
          <p:nvPr/>
        </p:nvSpPr>
        <p:spPr>
          <a:xfrm>
            <a:off x="6419736" y="6223049"/>
            <a:ext cx="5818644" cy="646331"/>
          </a:xfrm>
          <a:prstGeom prst="rect">
            <a:avLst/>
          </a:prstGeom>
        </p:spPr>
        <p:txBody>
          <a:bodyPr wrap="none">
            <a:spAutoFit/>
          </a:bodyPr>
          <a:lstStyle/>
          <a:p>
            <a:r>
              <a:rPr lang="en-US" altLang="zh-CN" dirty="0">
                <a:solidFill>
                  <a:srgbClr val="0070C0"/>
                </a:solidFill>
              </a:rPr>
              <a:t>Ref</a:t>
            </a:r>
            <a:r>
              <a:rPr lang="zh-CN" altLang="en-US" dirty="0">
                <a:solidFill>
                  <a:srgbClr val="0070C0"/>
                </a:solidFill>
              </a:rPr>
              <a:t>：</a:t>
            </a:r>
            <a:r>
              <a:rPr lang="en-US" altLang="zh-CN" dirty="0">
                <a:solidFill>
                  <a:srgbClr val="0070C0"/>
                </a:solidFill>
              </a:rPr>
              <a:t> </a:t>
            </a:r>
            <a:r>
              <a:rPr lang="en-US" altLang="zh-CN" dirty="0" err="1">
                <a:solidFill>
                  <a:srgbClr val="0070C0"/>
                </a:solidFill>
              </a:rPr>
              <a:t>linux</a:t>
            </a:r>
            <a:r>
              <a:rPr lang="zh-CN" altLang="en-US" dirty="0">
                <a:solidFill>
                  <a:srgbClr val="0070C0"/>
                </a:solidFill>
              </a:rPr>
              <a:t>网络编程 </a:t>
            </a:r>
            <a:r>
              <a:rPr lang="en-US" altLang="zh-CN" dirty="0">
                <a:solidFill>
                  <a:srgbClr val="0070C0"/>
                </a:solidFill>
              </a:rPr>
              <a:t>p124-126</a:t>
            </a:r>
            <a:endParaRPr lang="en-US" altLang="zh-CN" dirty="0"/>
          </a:p>
          <a:p>
            <a:r>
              <a:rPr lang="en-US" altLang="zh-CN" dirty="0">
                <a:solidFill>
                  <a:srgbClr val="0070C0"/>
                </a:solidFill>
              </a:rPr>
              <a:t>http://blog.csdn.net/baobao8505/article/details/1115820</a:t>
            </a:r>
            <a:endParaRPr lang="zh-CN" altLang="en-US" dirty="0">
              <a:solidFill>
                <a:srgbClr val="0070C0"/>
              </a:solidFill>
            </a:endParaRPr>
          </a:p>
        </p:txBody>
      </p:sp>
      <p:pic>
        <p:nvPicPr>
          <p:cNvPr id="7" name="内容占位符 3">
            <a:extLst>
              <a:ext uri="{FF2B5EF4-FFF2-40B4-BE49-F238E27FC236}">
                <a16:creationId xmlns:a16="http://schemas.microsoft.com/office/drawing/2014/main" id="{A62F8AE1-B32D-9641-9BBA-943FE875BD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4629" y="1335759"/>
            <a:ext cx="7786651" cy="5246130"/>
          </a:xfrm>
        </p:spPr>
      </p:pic>
      <p:pic>
        <p:nvPicPr>
          <p:cNvPr id="8" name="内容占位符 3">
            <a:extLst>
              <a:ext uri="{FF2B5EF4-FFF2-40B4-BE49-F238E27FC236}">
                <a16:creationId xmlns:a16="http://schemas.microsoft.com/office/drawing/2014/main" id="{F6E5F99E-E3E5-9149-8D46-220ED4EF0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029" y="1488159"/>
            <a:ext cx="7786651" cy="5246130"/>
          </a:xfrm>
        </p:spPr>
      </p:pic>
      <p:pic>
        <p:nvPicPr>
          <p:cNvPr id="9" name="内容占位符 3">
            <a:extLst>
              <a:ext uri="{FF2B5EF4-FFF2-40B4-BE49-F238E27FC236}">
                <a16:creationId xmlns:a16="http://schemas.microsoft.com/office/drawing/2014/main" id="{A4F31DB5-D4C2-0249-B40B-184426D8DC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697" y="976919"/>
            <a:ext cx="7786651" cy="5246130"/>
          </a:xfrm>
        </p:spPr>
      </p:pic>
      <p:pic>
        <p:nvPicPr>
          <p:cNvPr id="10" name="内容占位符 3">
            <a:extLst>
              <a:ext uri="{FF2B5EF4-FFF2-40B4-BE49-F238E27FC236}">
                <a16:creationId xmlns:a16="http://schemas.microsoft.com/office/drawing/2014/main" id="{A290510B-DBE0-6041-868C-A81F808CE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429" y="1640559"/>
            <a:ext cx="7786651" cy="5246130"/>
          </a:xfrm>
        </p:spPr>
      </p:pic>
      <p:pic>
        <p:nvPicPr>
          <p:cNvPr id="11" name="内容占位符 3">
            <a:extLst>
              <a:ext uri="{FF2B5EF4-FFF2-40B4-BE49-F238E27FC236}">
                <a16:creationId xmlns:a16="http://schemas.microsoft.com/office/drawing/2014/main" id="{06B5A6D5-BDB9-9645-B306-35F8BFADD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829" y="1792959"/>
            <a:ext cx="7786651" cy="5246130"/>
          </a:xfrm>
        </p:spPr>
      </p:pic>
      <p:sp>
        <p:nvSpPr>
          <p:cNvPr id="13" name="内容占位符 12">
            <a:extLst>
              <a:ext uri="{FF2B5EF4-FFF2-40B4-BE49-F238E27FC236}">
                <a16:creationId xmlns:a16="http://schemas.microsoft.com/office/drawing/2014/main" id="{F392DD00-F776-444C-9951-BDC47B760C7E}"/>
              </a:ext>
            </a:extLst>
          </p:cNvPr>
          <p:cNvSpPr>
            <a:spLocks noGrp="1"/>
          </p:cNvSpPr>
          <p:nvPr>
            <p:ph idx="1"/>
          </p:nvPr>
        </p:nvSpPr>
        <p:spPr>
          <a:xfrm>
            <a:off x="685936" y="4240057"/>
            <a:ext cx="8285344" cy="1954767"/>
          </a:xfrm>
        </p:spPr>
        <p:txBody>
          <a:bodyPr>
            <a:normAutofit/>
          </a:bodyPr>
          <a:lstStyle/>
          <a:p>
            <a:pPr algn="just"/>
            <a:r>
              <a:rPr lang="zh-CN" altLang="en-US" sz="2000" dirty="0"/>
              <a:t>列表中，编号为</a:t>
            </a:r>
            <a:r>
              <a:rPr lang="en-US" altLang="zh-CN" sz="2000" dirty="0"/>
              <a:t>1 ~ 31</a:t>
            </a:r>
            <a:r>
              <a:rPr lang="zh-CN" altLang="en-US" sz="2000" dirty="0"/>
              <a:t>的信号为传统</a:t>
            </a:r>
            <a:r>
              <a:rPr lang="en-US" altLang="zh-CN" sz="2000" dirty="0"/>
              <a:t>UNIX</a:t>
            </a:r>
            <a:r>
              <a:rPr lang="zh-CN" altLang="en-US" sz="2000" dirty="0"/>
              <a:t>支持的信号，是不可靠信号</a:t>
            </a:r>
            <a:r>
              <a:rPr lang="en-US" altLang="zh-CN" sz="2000" dirty="0"/>
              <a:t>(</a:t>
            </a:r>
            <a:r>
              <a:rPr lang="zh-CN" altLang="en-US" sz="2000" dirty="0"/>
              <a:t>非实时的</a:t>
            </a:r>
            <a:r>
              <a:rPr lang="en-US" altLang="zh-CN" sz="2000" dirty="0"/>
              <a:t>)</a:t>
            </a:r>
            <a:r>
              <a:rPr lang="zh-CN" altLang="en-US" sz="2000" dirty="0"/>
              <a:t>，编号为</a:t>
            </a:r>
            <a:r>
              <a:rPr lang="en-US" altLang="zh-CN" sz="2000" dirty="0"/>
              <a:t>32 ~ 63</a:t>
            </a:r>
            <a:r>
              <a:rPr lang="zh-CN" altLang="en-US" sz="2000" dirty="0"/>
              <a:t>的信号是后来扩充的，称做可靠信号</a:t>
            </a:r>
            <a:r>
              <a:rPr lang="en-US" altLang="zh-CN" sz="2000" dirty="0"/>
              <a:t>(</a:t>
            </a:r>
            <a:r>
              <a:rPr lang="zh-CN" altLang="en-US" sz="2000" dirty="0"/>
              <a:t>实时信号</a:t>
            </a:r>
            <a:r>
              <a:rPr lang="en-US" altLang="zh-CN" sz="2000" dirty="0"/>
              <a:t>)</a:t>
            </a:r>
            <a:r>
              <a:rPr lang="zh-CN" altLang="en-US" sz="2000" dirty="0"/>
              <a:t>。不可靠信号和可靠信号的区别在于前者不支持排队，可能会造成信号丢失，而后者不会。</a:t>
            </a:r>
          </a:p>
          <a:p>
            <a:pPr algn="just"/>
            <a:endParaRPr lang="zh-CN" altLang="en-US" sz="2000" dirty="0"/>
          </a:p>
        </p:txBody>
      </p:sp>
      <p:pic>
        <p:nvPicPr>
          <p:cNvPr id="14" name="图片 13">
            <a:extLst>
              <a:ext uri="{FF2B5EF4-FFF2-40B4-BE49-F238E27FC236}">
                <a16:creationId xmlns:a16="http://schemas.microsoft.com/office/drawing/2014/main" id="{15ABD643-FA2D-BD4E-9B19-65475F78BCCE}"/>
              </a:ext>
            </a:extLst>
          </p:cNvPr>
          <p:cNvPicPr>
            <a:picLocks noChangeAspect="1"/>
          </p:cNvPicPr>
          <p:nvPr/>
        </p:nvPicPr>
        <p:blipFill>
          <a:blip r:embed="rId3"/>
          <a:stretch>
            <a:fillRect/>
          </a:stretch>
        </p:blipFill>
        <p:spPr>
          <a:xfrm>
            <a:off x="889317" y="1126724"/>
            <a:ext cx="7162800" cy="2832100"/>
          </a:xfrm>
          <a:prstGeom prst="rect">
            <a:avLst/>
          </a:prstGeom>
        </p:spPr>
      </p:pic>
    </p:spTree>
    <p:extLst>
      <p:ext uri="{BB962C8B-B14F-4D97-AF65-F5344CB8AC3E}">
        <p14:creationId xmlns:p14="http://schemas.microsoft.com/office/powerpoint/2010/main" val="396464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body" idx="1"/>
          </p:nvPr>
        </p:nvSpPr>
        <p:spPr>
          <a:xfrm>
            <a:off x="1053885" y="685800"/>
            <a:ext cx="10469105" cy="5791200"/>
          </a:xfrm>
        </p:spPr>
        <p:txBody>
          <a:bodyPr>
            <a:noAutofit/>
          </a:bodyPr>
          <a:lstStyle/>
          <a:p>
            <a:pPr lvl="1" eaLnBrk="1" hangingPunct="1"/>
            <a:r>
              <a:rPr lang="zh-CN" altLang="en-US" sz="3600" b="1" dirty="0"/>
              <a:t>信号处理函数</a:t>
            </a:r>
          </a:p>
          <a:p>
            <a:pPr lvl="1" eaLnBrk="1" hangingPunct="1"/>
            <a:r>
              <a:rPr lang="en-US" altLang="zh-CN" dirty="0"/>
              <a:t>signal()/</a:t>
            </a:r>
            <a:r>
              <a:rPr lang="en-US" altLang="zh-CN" dirty="0" err="1"/>
              <a:t>sigaction</a:t>
            </a:r>
            <a:r>
              <a:rPr lang="en-US" altLang="zh-CN" dirty="0"/>
              <a:t>()</a:t>
            </a:r>
            <a:r>
              <a:rPr lang="zh-CN" altLang="en-US" dirty="0"/>
              <a:t>函数用于设置信号处理函数</a:t>
            </a:r>
          </a:p>
          <a:p>
            <a:pPr lvl="2"/>
            <a:r>
              <a:rPr lang="en-US" altLang="zh-CN" dirty="0"/>
              <a:t>signal</a:t>
            </a:r>
            <a:r>
              <a:rPr lang="zh-CN" altLang="en-US" dirty="0"/>
              <a:t>函数的使用方法简单，但并不属于 </a:t>
            </a:r>
            <a:r>
              <a:rPr lang="en-US" altLang="zh-CN" dirty="0"/>
              <a:t>POSIX </a:t>
            </a:r>
            <a:r>
              <a:rPr lang="zh-CN" altLang="en-US" dirty="0"/>
              <a:t>标准，在各类 </a:t>
            </a:r>
            <a:r>
              <a:rPr lang="en-US" altLang="zh-CN" dirty="0"/>
              <a:t>UNIX </a:t>
            </a:r>
            <a:r>
              <a:rPr lang="zh-CN" altLang="en-US" dirty="0"/>
              <a:t>平台上的实现不尽相同，因此其用途受一定限制。而 </a:t>
            </a:r>
            <a:r>
              <a:rPr lang="en-US" altLang="zh-CN" dirty="0"/>
              <a:t>POSIX </a:t>
            </a:r>
            <a:r>
              <a:rPr lang="zh-CN" altLang="en-US" dirty="0"/>
              <a:t>标准定义的信号处理接口是 </a:t>
            </a:r>
            <a:r>
              <a:rPr lang="en-US" altLang="zh-CN" dirty="0" err="1"/>
              <a:t>sigaction</a:t>
            </a:r>
            <a:r>
              <a:rPr lang="en-US" altLang="zh-CN" dirty="0"/>
              <a:t> </a:t>
            </a:r>
            <a:r>
              <a:rPr lang="zh-CN" altLang="en-US" dirty="0"/>
              <a:t>函数</a:t>
            </a:r>
            <a:endParaRPr lang="en-US" altLang="zh-CN" sz="3200" dirty="0">
              <a:solidFill>
                <a:srgbClr val="0070C0"/>
              </a:solidFill>
            </a:endParaRPr>
          </a:p>
        </p:txBody>
      </p:sp>
      <p:pic>
        <p:nvPicPr>
          <p:cNvPr id="3" name="图片 2">
            <a:extLst>
              <a:ext uri="{FF2B5EF4-FFF2-40B4-BE49-F238E27FC236}">
                <a16:creationId xmlns:a16="http://schemas.microsoft.com/office/drawing/2014/main" id="{9977993F-FD19-3044-9B35-97F3ABAF34DA}"/>
              </a:ext>
            </a:extLst>
          </p:cNvPr>
          <p:cNvPicPr>
            <a:picLocks noChangeAspect="1"/>
          </p:cNvPicPr>
          <p:nvPr/>
        </p:nvPicPr>
        <p:blipFill>
          <a:blip r:embed="rId2"/>
          <a:stretch>
            <a:fillRect/>
          </a:stretch>
        </p:blipFill>
        <p:spPr>
          <a:xfrm>
            <a:off x="5919135" y="4306799"/>
            <a:ext cx="5511800" cy="2082800"/>
          </a:xfrm>
          <a:prstGeom prst="rect">
            <a:avLst/>
          </a:prstGeom>
        </p:spPr>
      </p:pic>
      <p:pic>
        <p:nvPicPr>
          <p:cNvPr id="4" name="图片 3">
            <a:extLst>
              <a:ext uri="{FF2B5EF4-FFF2-40B4-BE49-F238E27FC236}">
                <a16:creationId xmlns:a16="http://schemas.microsoft.com/office/drawing/2014/main" id="{67468AC5-7908-4546-AB7E-A274D11F6EA1}"/>
              </a:ext>
            </a:extLst>
          </p:cNvPr>
          <p:cNvPicPr>
            <a:picLocks noChangeAspect="1"/>
          </p:cNvPicPr>
          <p:nvPr/>
        </p:nvPicPr>
        <p:blipFill>
          <a:blip r:embed="rId3"/>
          <a:stretch>
            <a:fillRect/>
          </a:stretch>
        </p:blipFill>
        <p:spPr>
          <a:xfrm>
            <a:off x="5919135" y="3366999"/>
            <a:ext cx="5499100" cy="939800"/>
          </a:xfrm>
          <a:prstGeom prst="rect">
            <a:avLst/>
          </a:prstGeom>
        </p:spPr>
      </p:pic>
      <p:sp>
        <p:nvSpPr>
          <p:cNvPr id="5" name="矩形 4">
            <a:extLst>
              <a:ext uri="{FF2B5EF4-FFF2-40B4-BE49-F238E27FC236}">
                <a16:creationId xmlns:a16="http://schemas.microsoft.com/office/drawing/2014/main" id="{91E3F025-8670-C14B-8538-5BD7CCFC6660}"/>
              </a:ext>
            </a:extLst>
          </p:cNvPr>
          <p:cNvSpPr/>
          <p:nvPr/>
        </p:nvSpPr>
        <p:spPr>
          <a:xfrm>
            <a:off x="0" y="3368704"/>
            <a:ext cx="5722756" cy="2919517"/>
          </a:xfrm>
          <a:prstGeom prst="rect">
            <a:avLst/>
          </a:prstGeom>
        </p:spPr>
        <p:txBody>
          <a:bodyPr wrap="square">
            <a:spAutoFit/>
          </a:bodyPr>
          <a:lstStyle/>
          <a:p>
            <a:pPr lvl="1">
              <a:lnSpc>
                <a:spcPct val="120000"/>
              </a:lnSpc>
            </a:pPr>
            <a:r>
              <a:rPr lang="en-US" altLang="zh-CN" sz="1400" dirty="0" err="1"/>
              <a:t>sa_handler</a:t>
            </a:r>
            <a:endParaRPr lang="en-US" altLang="zh-CN" sz="1400" dirty="0"/>
          </a:p>
          <a:p>
            <a:pPr lvl="2">
              <a:lnSpc>
                <a:spcPct val="120000"/>
              </a:lnSpc>
            </a:pPr>
            <a:r>
              <a:rPr lang="zh-CN" altLang="en-US" sz="1400" dirty="0"/>
              <a:t>信号处理函数</a:t>
            </a:r>
            <a:endParaRPr lang="en-US" altLang="zh-CN" sz="1400" dirty="0"/>
          </a:p>
          <a:p>
            <a:pPr lvl="1">
              <a:lnSpc>
                <a:spcPct val="120000"/>
              </a:lnSpc>
            </a:pPr>
            <a:r>
              <a:rPr lang="en-US" altLang="zh-CN" sz="1400" dirty="0" err="1"/>
              <a:t>sa_flags</a:t>
            </a:r>
            <a:endParaRPr lang="en-US" altLang="zh-CN" sz="1400" dirty="0"/>
          </a:p>
          <a:p>
            <a:pPr lvl="2">
              <a:lnSpc>
                <a:spcPct val="120000"/>
              </a:lnSpc>
            </a:pPr>
            <a:r>
              <a:rPr lang="zh-CN" altLang="en-US" sz="1400" dirty="0"/>
              <a:t>成员用于指定信号处理的行为，它可以是以下值的“按位或”组合</a:t>
            </a:r>
            <a:endParaRPr lang="en-US" altLang="zh-CN" sz="1400" dirty="0"/>
          </a:p>
          <a:p>
            <a:pPr lvl="3">
              <a:lnSpc>
                <a:spcPct val="120000"/>
              </a:lnSpc>
            </a:pPr>
            <a:r>
              <a:rPr lang="en-US" altLang="zh-CN" sz="1400" dirty="0"/>
              <a:t>SA_RESTART</a:t>
            </a:r>
            <a:r>
              <a:rPr lang="zh-CN" altLang="en-US" sz="1400" dirty="0"/>
              <a:t>：使被信号打断的系统调用自动重新发起。</a:t>
            </a:r>
          </a:p>
          <a:p>
            <a:pPr lvl="3">
              <a:lnSpc>
                <a:spcPct val="120000"/>
              </a:lnSpc>
            </a:pPr>
            <a:r>
              <a:rPr lang="en-US" altLang="zh-CN" sz="1400" dirty="0"/>
              <a:t>SA_NOCLDSTOP</a:t>
            </a:r>
            <a:r>
              <a:rPr lang="zh-CN" altLang="en-US" sz="1400" dirty="0"/>
              <a:t>：使父进程在它的子进程暂停或继续运行时不会收到 </a:t>
            </a:r>
            <a:r>
              <a:rPr lang="en-US" altLang="zh-CN" sz="1400" dirty="0"/>
              <a:t>SIGCHLD </a:t>
            </a:r>
            <a:r>
              <a:rPr lang="zh-CN" altLang="en-US" sz="1400" dirty="0"/>
              <a:t>信号。</a:t>
            </a:r>
          </a:p>
          <a:p>
            <a:pPr lvl="3">
              <a:lnSpc>
                <a:spcPct val="120000"/>
              </a:lnSpc>
            </a:pPr>
            <a:r>
              <a:rPr lang="en-US" altLang="zh-CN" sz="1400" dirty="0"/>
              <a:t>SA_NOCLDWAIT</a:t>
            </a:r>
            <a:r>
              <a:rPr lang="zh-CN" altLang="en-US" sz="1400" dirty="0"/>
              <a:t>：使父进程在它的子进程退出时不会收到 </a:t>
            </a:r>
            <a:r>
              <a:rPr lang="en-US" altLang="zh-CN" sz="1400" dirty="0"/>
              <a:t>SIGCHLD </a:t>
            </a:r>
            <a:r>
              <a:rPr lang="zh-CN" altLang="en-US" sz="1400" dirty="0"/>
              <a:t>信号，这时子进程如果退出也不会成为僵尸进程。</a:t>
            </a:r>
          </a:p>
        </p:txBody>
      </p:sp>
      <p:sp>
        <p:nvSpPr>
          <p:cNvPr id="6" name="矩形 5">
            <a:extLst>
              <a:ext uri="{FF2B5EF4-FFF2-40B4-BE49-F238E27FC236}">
                <a16:creationId xmlns:a16="http://schemas.microsoft.com/office/drawing/2014/main" id="{08BD923A-4F7A-EB4F-B02E-6A75150686CB}"/>
              </a:ext>
            </a:extLst>
          </p:cNvPr>
          <p:cNvSpPr/>
          <p:nvPr/>
        </p:nvSpPr>
        <p:spPr>
          <a:xfrm>
            <a:off x="5712740" y="2021951"/>
            <a:ext cx="6096000" cy="1345048"/>
          </a:xfrm>
          <a:prstGeom prst="rect">
            <a:avLst/>
          </a:prstGeom>
        </p:spPr>
        <p:txBody>
          <a:bodyPr>
            <a:spAutoFit/>
          </a:bodyPr>
          <a:lstStyle/>
          <a:p>
            <a:pPr lvl="2"/>
            <a:endParaRPr lang="zh-CN" altLang="en-US" dirty="0"/>
          </a:p>
          <a:p>
            <a:pPr lvl="3">
              <a:lnSpc>
                <a:spcPct val="120000"/>
              </a:lnSpc>
            </a:pPr>
            <a:r>
              <a:rPr lang="en-US" altLang="zh-CN" dirty="0">
                <a:solidFill>
                  <a:srgbClr val="0070C0"/>
                </a:solidFill>
              </a:rPr>
              <a:t>Linux</a:t>
            </a:r>
            <a:r>
              <a:rPr lang="zh-CN" altLang="en-US" dirty="0">
                <a:solidFill>
                  <a:srgbClr val="0070C0"/>
                </a:solidFill>
              </a:rPr>
              <a:t>下使用</a:t>
            </a:r>
            <a:r>
              <a:rPr lang="en-US" altLang="zh-CN" dirty="0">
                <a:solidFill>
                  <a:srgbClr val="0070C0"/>
                </a:solidFill>
              </a:rPr>
              <a:t>man</a:t>
            </a:r>
            <a:r>
              <a:rPr lang="zh-CN" altLang="en-US" dirty="0">
                <a:solidFill>
                  <a:srgbClr val="0070C0"/>
                </a:solidFill>
              </a:rPr>
              <a:t>命令看使用指南：</a:t>
            </a:r>
            <a:endParaRPr lang="en-US" altLang="zh-CN" dirty="0">
              <a:solidFill>
                <a:srgbClr val="0070C0"/>
              </a:solidFill>
            </a:endParaRPr>
          </a:p>
          <a:p>
            <a:pPr lvl="4">
              <a:lnSpc>
                <a:spcPct val="120000"/>
              </a:lnSpc>
            </a:pPr>
            <a:r>
              <a:rPr lang="en-US" altLang="zh-CN" dirty="0">
                <a:solidFill>
                  <a:srgbClr val="0070C0"/>
                </a:solidFill>
              </a:rPr>
              <a:t>man </a:t>
            </a:r>
            <a:r>
              <a:rPr lang="en-US" altLang="zh-CN" dirty="0" err="1">
                <a:solidFill>
                  <a:srgbClr val="0070C0"/>
                </a:solidFill>
              </a:rPr>
              <a:t>sigaction</a:t>
            </a:r>
            <a:r>
              <a:rPr lang="en-US" altLang="zh-CN" dirty="0">
                <a:solidFill>
                  <a:srgbClr val="0070C0"/>
                </a:solidFill>
              </a:rPr>
              <a:t>   </a:t>
            </a:r>
          </a:p>
          <a:p>
            <a:pPr lvl="4">
              <a:lnSpc>
                <a:spcPct val="120000"/>
              </a:lnSpc>
            </a:pPr>
            <a:r>
              <a:rPr lang="en-US" altLang="zh-CN" dirty="0">
                <a:solidFill>
                  <a:srgbClr val="0070C0"/>
                </a:solidFill>
              </a:rPr>
              <a:t>man 7 signal</a:t>
            </a:r>
          </a:p>
        </p:txBody>
      </p:sp>
    </p:spTree>
    <p:extLst>
      <p:ext uri="{BB962C8B-B14F-4D97-AF65-F5344CB8AC3E}">
        <p14:creationId xmlns:p14="http://schemas.microsoft.com/office/powerpoint/2010/main" val="64775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 calcmode="lin" valueType="num">
                                      <p:cBhvr additive="base">
                                        <p:cTn id="7" dur="500" fill="hold"/>
                                        <p:tgtEl>
                                          <p:spTgt spid="296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6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9699">
                                            <p:txEl>
                                              <p:pRg st="1" end="1"/>
                                            </p:txEl>
                                          </p:spTgt>
                                        </p:tgtEl>
                                        <p:attrNameLst>
                                          <p:attrName>style.visibility</p:attrName>
                                        </p:attrNameLst>
                                      </p:cBhvr>
                                      <p:to>
                                        <p:strVal val="visible"/>
                                      </p:to>
                                    </p:set>
                                    <p:anim calcmode="lin" valueType="num">
                                      <p:cBhvr additive="base">
                                        <p:cTn id="13" dur="500" fill="hold"/>
                                        <p:tgtEl>
                                          <p:spTgt spid="2969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6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699">
                                            <p:txEl>
                                              <p:pRg st="2" end="2"/>
                                            </p:txEl>
                                          </p:spTgt>
                                        </p:tgtEl>
                                        <p:attrNameLst>
                                          <p:attrName>style.visibility</p:attrName>
                                        </p:attrNameLst>
                                      </p:cBhvr>
                                      <p:to>
                                        <p:strVal val="visible"/>
                                      </p:to>
                                    </p:set>
                                    <p:anim calcmode="lin" valueType="num">
                                      <p:cBhvr additive="base">
                                        <p:cTn id="19" dur="500" fill="hold"/>
                                        <p:tgtEl>
                                          <p:spTgt spid="2969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69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1346738" y="3131271"/>
            <a:ext cx="9865402" cy="2327409"/>
          </a:xfrm>
        </p:spPr>
        <p:txBody>
          <a:bodyPr>
            <a:noAutofit/>
          </a:bodyPr>
          <a:lstStyle/>
          <a:p>
            <a:pPr eaLnBrk="1" hangingPunct="1"/>
            <a:r>
              <a:rPr lang="en-US" altLang="zh-CN" sz="3200" dirty="0"/>
              <a:t>SIGCHLD</a:t>
            </a:r>
            <a:r>
              <a:rPr lang="zh-CN" altLang="en-US" sz="3200" dirty="0"/>
              <a:t>信号与</a:t>
            </a:r>
            <a:r>
              <a:rPr lang="en-US" altLang="zh-CN" sz="3200" dirty="0"/>
              <a:t>wait()/</a:t>
            </a:r>
            <a:r>
              <a:rPr lang="en-US" altLang="zh-CN" sz="3200" dirty="0" err="1"/>
              <a:t>waitpid</a:t>
            </a:r>
            <a:r>
              <a:rPr lang="en-US" altLang="zh-CN" sz="3200" dirty="0"/>
              <a:t>()</a:t>
            </a:r>
          </a:p>
          <a:p>
            <a:pPr lvl="1" eaLnBrk="1" hangingPunct="1"/>
            <a:r>
              <a:rPr lang="zh-CN" altLang="en-US" sz="2800" dirty="0"/>
              <a:t>当子进程终止，</a:t>
            </a:r>
            <a:r>
              <a:rPr lang="en-US" altLang="zh-CN" sz="2800" dirty="0"/>
              <a:t>SIGCHLD</a:t>
            </a:r>
            <a:r>
              <a:rPr lang="zh-CN" altLang="en-US" sz="2800" dirty="0"/>
              <a:t>发向父进程</a:t>
            </a:r>
          </a:p>
          <a:p>
            <a:pPr lvl="1" eaLnBrk="1" hangingPunct="1"/>
            <a:r>
              <a:rPr lang="zh-CN" altLang="en-US" sz="2800" dirty="0"/>
              <a:t>父进程可以在</a:t>
            </a:r>
            <a:r>
              <a:rPr lang="en-US" altLang="zh-CN" sz="2800" dirty="0"/>
              <a:t>SIGCHLD</a:t>
            </a:r>
            <a:r>
              <a:rPr lang="zh-CN" altLang="en-US" sz="2800" dirty="0"/>
              <a:t>的信号处理函数中调用</a:t>
            </a:r>
            <a:r>
              <a:rPr lang="en-US" altLang="zh-CN" sz="2800" dirty="0"/>
              <a:t>wait/</a:t>
            </a:r>
            <a:r>
              <a:rPr lang="en-US" altLang="zh-CN" sz="2800" dirty="0" err="1"/>
              <a:t>waitpid</a:t>
            </a:r>
            <a:r>
              <a:rPr lang="zh-CN" altLang="en-US" sz="2800" dirty="0"/>
              <a:t>处理子进程的遗留状态</a:t>
            </a:r>
          </a:p>
        </p:txBody>
      </p:sp>
      <p:pic>
        <p:nvPicPr>
          <p:cNvPr id="4" name="Picture 4">
            <a:extLst>
              <a:ext uri="{FF2B5EF4-FFF2-40B4-BE49-F238E27FC236}">
                <a16:creationId xmlns:a16="http://schemas.microsoft.com/office/drawing/2014/main" id="{3A5E4D74-54DC-9942-A25A-15798EFF6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928" y="783773"/>
            <a:ext cx="10256557" cy="20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626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 calcmode="lin" valueType="num">
                                      <p:cBhvr additive="base">
                                        <p:cTn id="7" dur="500" fill="hold"/>
                                        <p:tgtEl>
                                          <p:spTgt spid="358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8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5843">
                                            <p:txEl>
                                              <p:pRg st="1" end="1"/>
                                            </p:txEl>
                                          </p:spTgt>
                                        </p:tgtEl>
                                        <p:attrNameLst>
                                          <p:attrName>style.visibility</p:attrName>
                                        </p:attrNameLst>
                                      </p:cBhvr>
                                      <p:to>
                                        <p:strVal val="visible"/>
                                      </p:to>
                                    </p:set>
                                    <p:anim calcmode="lin" valueType="num">
                                      <p:cBhvr additive="base">
                                        <p:cTn id="13" dur="500" fill="hold"/>
                                        <p:tgtEl>
                                          <p:spTgt spid="3584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58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5843">
                                            <p:txEl>
                                              <p:pRg st="2" end="2"/>
                                            </p:txEl>
                                          </p:spTgt>
                                        </p:tgtEl>
                                        <p:attrNameLst>
                                          <p:attrName>style.visibility</p:attrName>
                                        </p:attrNameLst>
                                      </p:cBhvr>
                                      <p:to>
                                        <p:strVal val="visible"/>
                                      </p:to>
                                    </p:set>
                                    <p:anim calcmode="lin" valueType="num">
                                      <p:cBhvr additive="base">
                                        <p:cTn id="19" dur="500" fill="hold"/>
                                        <p:tgtEl>
                                          <p:spTgt spid="3584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58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227992" y="78377"/>
            <a:ext cx="11364635" cy="4702278"/>
          </a:xfrm>
        </p:spPr>
        <p:txBody>
          <a:bodyPr>
            <a:noAutofit/>
          </a:bodyPr>
          <a:lstStyle/>
          <a:p>
            <a:r>
              <a:rPr lang="en-US" altLang="zh-CN" sz="2000" dirty="0"/>
              <a:t>wait</a:t>
            </a:r>
            <a:r>
              <a:rPr lang="zh-CN" altLang="en-US" sz="2000" dirty="0"/>
              <a:t>函数</a:t>
            </a:r>
          </a:p>
          <a:p>
            <a:pPr lvl="1"/>
            <a:r>
              <a:rPr lang="en-US" altLang="zh-CN" sz="2000" dirty="0" err="1"/>
              <a:t>statloc</a:t>
            </a:r>
            <a:r>
              <a:rPr lang="zh-CN" altLang="en-US" sz="2000" dirty="0"/>
              <a:t>参数用于返回子进程是由于何种原因终止，以及终止状态或终止子进程的信号是什么；</a:t>
            </a:r>
          </a:p>
          <a:p>
            <a:pPr lvl="1"/>
            <a:r>
              <a:rPr lang="zh-CN" altLang="en-US" sz="2000" dirty="0"/>
              <a:t>返回值是子进程的</a:t>
            </a:r>
            <a:r>
              <a:rPr lang="en-US" altLang="zh-CN" sz="2000" dirty="0" err="1"/>
              <a:t>pid</a:t>
            </a:r>
            <a:r>
              <a:rPr lang="zh-CN" altLang="en-US" sz="2000" dirty="0"/>
              <a:t>号，若无子进程终止，调用</a:t>
            </a:r>
            <a:r>
              <a:rPr lang="en-US" altLang="zh-CN" sz="2000" dirty="0"/>
              <a:t>wait</a:t>
            </a:r>
            <a:r>
              <a:rPr lang="zh-CN" altLang="en-US" sz="2000" dirty="0"/>
              <a:t>函数将阻塞，直至有一个子进程结束；</a:t>
            </a:r>
          </a:p>
          <a:p>
            <a:pPr lvl="2"/>
            <a:r>
              <a:rPr lang="zh-CN" altLang="en-US" sz="1600" dirty="0"/>
              <a:t>思考：如果在主程序中，而非</a:t>
            </a:r>
            <a:r>
              <a:rPr lang="en-US" altLang="zh-CN" sz="1600" dirty="0"/>
              <a:t>SIGCHLD</a:t>
            </a:r>
            <a:r>
              <a:rPr lang="zh-CN" altLang="en-US" sz="1600" dirty="0"/>
              <a:t>的信号处理函数中调用</a:t>
            </a:r>
            <a:r>
              <a:rPr lang="en-US" altLang="zh-CN" sz="1600" dirty="0"/>
              <a:t>wait</a:t>
            </a:r>
            <a:r>
              <a:rPr lang="zh-CN" altLang="en-US" sz="1600" dirty="0"/>
              <a:t>函数，会发生什么情况？</a:t>
            </a:r>
            <a:endParaRPr lang="en-US" altLang="zh-CN" sz="1600" dirty="0"/>
          </a:p>
          <a:p>
            <a:pPr marL="228600" lvl="1" algn="just">
              <a:lnSpc>
                <a:spcPct val="100000"/>
              </a:lnSpc>
              <a:spcBef>
                <a:spcPts val="1800"/>
              </a:spcBef>
            </a:pPr>
            <a:r>
              <a:rPr lang="en-US" altLang="zh-CN" sz="2000" dirty="0" err="1"/>
              <a:t>waitpid</a:t>
            </a:r>
            <a:r>
              <a:rPr lang="en-US" altLang="zh-CN" sz="2000" dirty="0"/>
              <a:t>()</a:t>
            </a:r>
            <a:r>
              <a:rPr lang="zh-CN" altLang="en-US" sz="2000" dirty="0"/>
              <a:t>函数</a:t>
            </a:r>
          </a:p>
          <a:p>
            <a:pPr lvl="2" algn="just">
              <a:lnSpc>
                <a:spcPct val="120000"/>
              </a:lnSpc>
            </a:pPr>
            <a:r>
              <a:rPr lang="en-US" altLang="zh-CN" dirty="0" err="1"/>
              <a:t>pid</a:t>
            </a:r>
            <a:r>
              <a:rPr lang="zh-CN" altLang="en-US" dirty="0"/>
              <a:t> </a:t>
            </a:r>
            <a:r>
              <a:rPr lang="en-US" altLang="zh-CN" dirty="0"/>
              <a:t>/</a:t>
            </a:r>
            <a:r>
              <a:rPr lang="zh-CN" altLang="en-US" dirty="0"/>
              <a:t> </a:t>
            </a:r>
            <a:r>
              <a:rPr lang="en-US" altLang="zh-CN" dirty="0"/>
              <a:t>options</a:t>
            </a:r>
          </a:p>
          <a:p>
            <a:pPr lvl="3" algn="just">
              <a:lnSpc>
                <a:spcPct val="120000"/>
              </a:lnSpc>
            </a:pPr>
            <a:r>
              <a:rPr lang="zh-CN" altLang="en-US" sz="2000" dirty="0"/>
              <a:t>提供了额外选项来控制</a:t>
            </a:r>
            <a:r>
              <a:rPr lang="en-US" altLang="zh-CN" sz="2000" dirty="0" err="1"/>
              <a:t>waitpid</a:t>
            </a:r>
            <a:r>
              <a:rPr lang="zh-CN" altLang="en-US" sz="2000" dirty="0"/>
              <a:t>，如</a:t>
            </a:r>
            <a:r>
              <a:rPr lang="en-US" altLang="zh-CN" sz="2000" dirty="0"/>
              <a:t>WNOHANG</a:t>
            </a:r>
            <a:r>
              <a:rPr lang="zh-CN" altLang="en-US" sz="2000" dirty="0"/>
              <a:t>，说明若</a:t>
            </a:r>
            <a:r>
              <a:rPr lang="en-US" altLang="zh-CN" sz="2000" dirty="0" err="1"/>
              <a:t>pid</a:t>
            </a:r>
            <a:r>
              <a:rPr lang="zh-CN" altLang="en-US" sz="2000" dirty="0"/>
              <a:t>指定的子进程没有结束，则</a:t>
            </a:r>
            <a:r>
              <a:rPr lang="en-US" altLang="zh-CN" sz="2000" dirty="0" err="1"/>
              <a:t>waitpid</a:t>
            </a:r>
            <a:r>
              <a:rPr lang="en-US" altLang="zh-CN" sz="2000" dirty="0"/>
              <a:t>()</a:t>
            </a:r>
            <a:r>
              <a:rPr lang="zh-CN" altLang="en-US" sz="2000" dirty="0"/>
              <a:t>函数返回</a:t>
            </a:r>
            <a:r>
              <a:rPr lang="en-US" altLang="zh-CN" sz="2000" dirty="0"/>
              <a:t>0</a:t>
            </a:r>
            <a:r>
              <a:rPr lang="zh-CN" altLang="en-US" sz="2000" dirty="0"/>
              <a:t>，不予以等待。若结束，则返回该子进程的</a:t>
            </a:r>
            <a:r>
              <a:rPr lang="en-US" altLang="zh-CN" sz="2000" dirty="0"/>
              <a:t>ID</a:t>
            </a:r>
            <a:r>
              <a:rPr lang="zh-CN" altLang="en-US" sz="2000" dirty="0"/>
              <a:t>。</a:t>
            </a:r>
          </a:p>
          <a:p>
            <a:pPr lvl="2" algn="just">
              <a:lnSpc>
                <a:spcPct val="120000"/>
              </a:lnSpc>
            </a:pPr>
            <a:r>
              <a:rPr lang="en-US" altLang="zh-CN" dirty="0" err="1"/>
              <a:t>waitpid</a:t>
            </a:r>
            <a:r>
              <a:rPr lang="en-US" altLang="zh-CN" dirty="0"/>
              <a:t>()</a:t>
            </a:r>
            <a:r>
              <a:rPr lang="zh-CN" altLang="en-US" dirty="0"/>
              <a:t>只有在处理完所有终止进程后才返回</a:t>
            </a:r>
          </a:p>
          <a:p>
            <a:pPr algn="just">
              <a:lnSpc>
                <a:spcPct val="120000"/>
              </a:lnSpc>
            </a:pPr>
            <a:r>
              <a:rPr lang="en-US" altLang="zh-CN" sz="2000" dirty="0"/>
              <a:t>wait/</a:t>
            </a:r>
            <a:r>
              <a:rPr lang="en-US" altLang="zh-CN" sz="2000" dirty="0" err="1"/>
              <a:t>waitpid</a:t>
            </a:r>
            <a:r>
              <a:rPr lang="zh-CN" altLang="en-US" sz="2000" dirty="0"/>
              <a:t>两个函数的区别</a:t>
            </a:r>
          </a:p>
          <a:p>
            <a:pPr lvl="1" algn="just">
              <a:lnSpc>
                <a:spcPct val="120000"/>
              </a:lnSpc>
            </a:pPr>
            <a:r>
              <a:rPr lang="en-US" altLang="zh-CN" sz="2000" dirty="0"/>
              <a:t>wait</a:t>
            </a:r>
            <a:r>
              <a:rPr lang="zh-CN" altLang="en-US" sz="2000" dirty="0"/>
              <a:t>函数只检查</a:t>
            </a:r>
            <a:r>
              <a:rPr lang="en-US" altLang="zh-CN" sz="2000" dirty="0"/>
              <a:t>1</a:t>
            </a:r>
            <a:r>
              <a:rPr lang="zh-CN" altLang="en-US" sz="2000" dirty="0"/>
              <a:t>次是否有子进程终止；</a:t>
            </a:r>
            <a:endParaRPr lang="en-US" altLang="zh-CN" sz="2000" dirty="0"/>
          </a:p>
          <a:p>
            <a:pPr lvl="1" algn="just">
              <a:lnSpc>
                <a:spcPct val="120000"/>
              </a:lnSpc>
            </a:pPr>
            <a:r>
              <a:rPr lang="zh-CN" altLang="en-US" sz="2000" dirty="0"/>
              <a:t>如果设置</a:t>
            </a:r>
            <a:r>
              <a:rPr lang="en-US" altLang="zh-CN" sz="2000" dirty="0" err="1"/>
              <a:t>pid</a:t>
            </a:r>
            <a:r>
              <a:rPr lang="en-US" altLang="zh-CN" sz="2000" dirty="0"/>
              <a:t>=-1</a:t>
            </a:r>
            <a:r>
              <a:rPr lang="zh-CN" altLang="en-US" sz="2000" dirty="0"/>
              <a:t>，</a:t>
            </a:r>
            <a:r>
              <a:rPr lang="en-US" altLang="zh-CN" sz="2000" dirty="0" err="1"/>
              <a:t>waitpid</a:t>
            </a:r>
            <a:r>
              <a:rPr lang="zh-CN" altLang="en-US" sz="2000" dirty="0"/>
              <a:t>将枚举检查是否有子进程终止，同</a:t>
            </a:r>
            <a:r>
              <a:rPr lang="en-US" altLang="zh-CN" sz="2000" dirty="0"/>
              <a:t>wait</a:t>
            </a:r>
            <a:endParaRPr lang="zh-CN" altLang="en-US" sz="2000" dirty="0"/>
          </a:p>
        </p:txBody>
      </p:sp>
      <p:graphicFrame>
        <p:nvGraphicFramePr>
          <p:cNvPr id="5" name="Group 37">
            <a:extLst>
              <a:ext uri="{FF2B5EF4-FFF2-40B4-BE49-F238E27FC236}">
                <a16:creationId xmlns:a16="http://schemas.microsoft.com/office/drawing/2014/main" id="{7BB2851E-F2F3-1845-866E-EF18995AC5A0}"/>
              </a:ext>
            </a:extLst>
          </p:cNvPr>
          <p:cNvGraphicFramePr>
            <a:graphicFrameLocks/>
          </p:cNvGraphicFramePr>
          <p:nvPr>
            <p:extLst>
              <p:ext uri="{D42A27DB-BD31-4B8C-83A1-F6EECF244321}">
                <p14:modId xmlns:p14="http://schemas.microsoft.com/office/powerpoint/2010/main" val="3477165040"/>
              </p:ext>
            </p:extLst>
          </p:nvPr>
        </p:nvGraphicFramePr>
        <p:xfrm>
          <a:off x="3013479" y="5254052"/>
          <a:ext cx="5228394" cy="1499235"/>
        </p:xfrm>
        <a:graphic>
          <a:graphicData uri="http://schemas.openxmlformats.org/drawingml/2006/table">
            <a:tbl>
              <a:tblPr/>
              <a:tblGrid>
                <a:gridCol w="635225">
                  <a:extLst>
                    <a:ext uri="{9D8B030D-6E8A-4147-A177-3AD203B41FA5}">
                      <a16:colId xmlns:a16="http://schemas.microsoft.com/office/drawing/2014/main" val="20000"/>
                    </a:ext>
                  </a:extLst>
                </a:gridCol>
                <a:gridCol w="4593169">
                  <a:extLst>
                    <a:ext uri="{9D8B030D-6E8A-4147-A177-3AD203B41FA5}">
                      <a16:colId xmlns:a16="http://schemas.microsoft.com/office/drawing/2014/main" val="20001"/>
                    </a:ext>
                  </a:extLst>
                </a:gridCol>
              </a:tblGrid>
              <a:tr h="180975">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0" i="0" u="none" strike="noStrike" cap="none" normalizeH="0" baseline="0" dirty="0" err="1">
                          <a:ln>
                            <a:noFill/>
                          </a:ln>
                          <a:solidFill>
                            <a:schemeClr val="tx1"/>
                          </a:solidFill>
                          <a:effectLst/>
                          <a:latin typeface="Microsoft YaHei UI" panose="020B0503020204020204" pitchFamily="34" charset="-122"/>
                          <a:ea typeface="Microsoft YaHei UI" panose="020B0503020204020204" pitchFamily="34" charset="-122"/>
                        </a:rPr>
                        <a:t>pid</a:t>
                      </a:r>
                      <a:endParaRPr kumimoji="0" lang="en-US" altLang="zh-CN" sz="12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2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含义</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8300">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&lt;-1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2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 等待进程组识别码为 </a:t>
                      </a:r>
                      <a:r>
                        <a:rPr kumimoji="0" lang="en-US" altLang="zh-CN" sz="1200" b="0" i="0" u="none" strike="noStrike" cap="none" normalizeH="0" baseline="0" dirty="0" err="1">
                          <a:ln>
                            <a:noFill/>
                          </a:ln>
                          <a:solidFill>
                            <a:schemeClr val="tx1"/>
                          </a:solidFill>
                          <a:effectLst/>
                          <a:latin typeface="Microsoft YaHei UI" panose="020B0503020204020204" pitchFamily="34" charset="-122"/>
                          <a:ea typeface="Microsoft YaHei UI" panose="020B0503020204020204" pitchFamily="34" charset="-122"/>
                        </a:rPr>
                        <a:t>pid</a:t>
                      </a:r>
                      <a:r>
                        <a:rPr kumimoji="0" lang="en-US" altLang="zh-CN" sz="12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 </a:t>
                      </a:r>
                      <a:r>
                        <a:rPr kumimoji="0" lang="zh-CN" altLang="en-US" sz="12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绝对值的任何子进程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7975">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0" i="0" u="none" strike="noStrike" cap="none" normalizeH="0" baseline="0">
                          <a:ln>
                            <a:noFill/>
                          </a:ln>
                          <a:solidFill>
                            <a:schemeClr val="tx1"/>
                          </a:solidFill>
                          <a:effectLst/>
                          <a:latin typeface="Microsoft YaHei UI" panose="020B0503020204020204" pitchFamily="34" charset="-122"/>
                          <a:ea typeface="Microsoft YaHei UI" panose="020B0503020204020204" pitchFamily="34"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2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等待任意子进程，相当与</a:t>
                      </a:r>
                      <a:r>
                        <a:rPr kumimoji="0" lang="en-US" altLang="zh-CN" sz="12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wait()</a:t>
                      </a:r>
                      <a:endParaRPr kumimoji="0" lang="zh-CN" altLang="en-US" sz="12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7650">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0" i="0" u="none" strike="noStrike" cap="none" normalizeH="0" baseline="0">
                          <a:ln>
                            <a:noFill/>
                          </a:ln>
                          <a:solidFill>
                            <a:schemeClr val="tx1"/>
                          </a:solidFill>
                          <a:effectLst/>
                          <a:latin typeface="Microsoft YaHei UI" panose="020B0503020204020204" pitchFamily="34" charset="-122"/>
                          <a:ea typeface="Microsoft YaHei UI" panose="020B0503020204020204" pitchFamily="34"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2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等待进程组识别码与目前进程相同的任何子进程。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80975">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0" i="0" u="none" strike="noStrike" cap="none" normalizeH="0" baseline="0">
                          <a:ln>
                            <a:noFill/>
                          </a:ln>
                          <a:solidFill>
                            <a:schemeClr val="tx1"/>
                          </a:solidFill>
                          <a:effectLst/>
                          <a:latin typeface="Microsoft YaHei UI" panose="020B0503020204020204" pitchFamily="34" charset="-122"/>
                          <a:ea typeface="Microsoft YaHei UI" panose="020B0503020204020204" pitchFamily="34" charset="-122"/>
                        </a:rPr>
                        <a:t>&gt;0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2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等待任何子进程识别码为 </a:t>
                      </a:r>
                      <a:r>
                        <a:rPr kumimoji="0" lang="en-US" altLang="zh-CN" sz="1200" b="0" i="0" u="none" strike="noStrike" cap="none" normalizeH="0" baseline="0" dirty="0" err="1">
                          <a:ln>
                            <a:noFill/>
                          </a:ln>
                          <a:solidFill>
                            <a:schemeClr val="tx1"/>
                          </a:solidFill>
                          <a:effectLst/>
                          <a:latin typeface="Microsoft YaHei UI" panose="020B0503020204020204" pitchFamily="34" charset="-122"/>
                          <a:ea typeface="Microsoft YaHei UI" panose="020B0503020204020204" pitchFamily="34" charset="-122"/>
                        </a:rPr>
                        <a:t>pid</a:t>
                      </a:r>
                      <a:r>
                        <a:rPr kumimoji="0" lang="en-US" altLang="zh-CN" sz="12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 </a:t>
                      </a:r>
                      <a:r>
                        <a:rPr kumimoji="0" lang="zh-CN" altLang="en-US" sz="1200" b="0" i="0" u="none" strike="noStrike" cap="none" normalizeH="0" baseline="0" dirty="0">
                          <a:ln>
                            <a:noFill/>
                          </a:ln>
                          <a:solidFill>
                            <a:schemeClr val="tx1"/>
                          </a:solidFill>
                          <a:effectLst/>
                          <a:latin typeface="Microsoft YaHei UI" panose="020B0503020204020204" pitchFamily="34" charset="-122"/>
                          <a:ea typeface="Microsoft YaHei UI" panose="020B0503020204020204" pitchFamily="34" charset="-122"/>
                        </a:rPr>
                        <a:t>的子进程。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矩形 5">
            <a:extLst>
              <a:ext uri="{FF2B5EF4-FFF2-40B4-BE49-F238E27FC236}">
                <a16:creationId xmlns:a16="http://schemas.microsoft.com/office/drawing/2014/main" id="{00176258-B532-4C4A-A01F-63D1E9361531}"/>
              </a:ext>
            </a:extLst>
          </p:cNvPr>
          <p:cNvSpPr/>
          <p:nvPr/>
        </p:nvSpPr>
        <p:spPr>
          <a:xfrm>
            <a:off x="2780036" y="4850934"/>
            <a:ext cx="5633910" cy="338554"/>
          </a:xfrm>
          <a:prstGeom prst="rect">
            <a:avLst/>
          </a:prstGeom>
        </p:spPr>
        <p:txBody>
          <a:bodyPr wrap="square">
            <a:spAutoFit/>
          </a:bodyPr>
          <a:lstStyle/>
          <a:p>
            <a:r>
              <a:rPr lang="en-US" altLang="zh-CN" sz="1600" dirty="0" err="1">
                <a:latin typeface="Consolas" panose="020B0609020204030204" pitchFamily="49" charset="0"/>
              </a:rPr>
              <a:t>pid_t</a:t>
            </a:r>
            <a:r>
              <a:rPr lang="en-US" altLang="zh-CN" sz="1600" dirty="0">
                <a:latin typeface="Consolas" panose="020B0609020204030204" pitchFamily="49" charset="0"/>
              </a:rPr>
              <a:t> </a:t>
            </a:r>
            <a:r>
              <a:rPr lang="en-US" altLang="zh-CN" sz="1600" dirty="0" err="1">
                <a:latin typeface="Consolas" panose="020B0609020204030204" pitchFamily="49" charset="0"/>
              </a:rPr>
              <a:t>waitpid</a:t>
            </a:r>
            <a:r>
              <a:rPr lang="en-US" altLang="zh-CN" sz="1600" dirty="0">
                <a:latin typeface="Consolas" panose="020B0609020204030204" pitchFamily="49" charset="0"/>
              </a:rPr>
              <a:t>(</a:t>
            </a:r>
            <a:r>
              <a:rPr lang="en-US" altLang="zh-CN" sz="1600" dirty="0" err="1">
                <a:latin typeface="Consolas" panose="020B0609020204030204" pitchFamily="49" charset="0"/>
              </a:rPr>
              <a:t>pid_t</a:t>
            </a:r>
            <a:r>
              <a:rPr lang="en-US" altLang="zh-CN" sz="1600" dirty="0">
                <a:latin typeface="Consolas" panose="020B0609020204030204" pitchFamily="49" charset="0"/>
              </a:rPr>
              <a:t> </a:t>
            </a:r>
            <a:r>
              <a:rPr lang="en-US" altLang="zh-CN" sz="1600" dirty="0" err="1">
                <a:latin typeface="Consolas" panose="020B0609020204030204" pitchFamily="49" charset="0"/>
              </a:rPr>
              <a:t>pid,int</a:t>
            </a:r>
            <a:r>
              <a:rPr lang="en-US" altLang="zh-CN" sz="1600" dirty="0">
                <a:latin typeface="Consolas" panose="020B0609020204030204" pitchFamily="49" charset="0"/>
              </a:rPr>
              <a:t> * </a:t>
            </a:r>
            <a:r>
              <a:rPr lang="en-US" altLang="zh-CN" sz="1600" dirty="0" err="1">
                <a:latin typeface="Consolas" panose="020B0609020204030204" pitchFamily="49" charset="0"/>
              </a:rPr>
              <a:t>status,int</a:t>
            </a:r>
            <a:r>
              <a:rPr lang="en-US" altLang="zh-CN" sz="1600" dirty="0">
                <a:latin typeface="Consolas" panose="020B0609020204030204" pitchFamily="49" charset="0"/>
              </a:rPr>
              <a:t> options);</a:t>
            </a:r>
            <a:endParaRPr lang="zh-CN" altLang="en-US" sz="1600" dirty="0">
              <a:latin typeface="Consolas" panose="020B0609020204030204" pitchFamily="49" charset="0"/>
            </a:endParaRPr>
          </a:p>
        </p:txBody>
      </p:sp>
    </p:spTree>
    <p:extLst>
      <p:ext uri="{BB962C8B-B14F-4D97-AF65-F5344CB8AC3E}">
        <p14:creationId xmlns:p14="http://schemas.microsoft.com/office/powerpoint/2010/main" val="255339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 calcmode="lin" valueType="num">
                                      <p:cBhvr additive="base">
                                        <p:cTn id="7" dur="500" fill="hold"/>
                                        <p:tgtEl>
                                          <p:spTgt spid="358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8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5843">
                                            <p:txEl>
                                              <p:pRg st="1" end="1"/>
                                            </p:txEl>
                                          </p:spTgt>
                                        </p:tgtEl>
                                        <p:attrNameLst>
                                          <p:attrName>style.visibility</p:attrName>
                                        </p:attrNameLst>
                                      </p:cBhvr>
                                      <p:to>
                                        <p:strVal val="visible"/>
                                      </p:to>
                                    </p:set>
                                    <p:anim calcmode="lin" valueType="num">
                                      <p:cBhvr additive="base">
                                        <p:cTn id="13" dur="500" fill="hold"/>
                                        <p:tgtEl>
                                          <p:spTgt spid="3584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58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5843">
                                            <p:txEl>
                                              <p:pRg st="2" end="2"/>
                                            </p:txEl>
                                          </p:spTgt>
                                        </p:tgtEl>
                                        <p:attrNameLst>
                                          <p:attrName>style.visibility</p:attrName>
                                        </p:attrNameLst>
                                      </p:cBhvr>
                                      <p:to>
                                        <p:strVal val="visible"/>
                                      </p:to>
                                    </p:set>
                                    <p:anim calcmode="lin" valueType="num">
                                      <p:cBhvr additive="base">
                                        <p:cTn id="19" dur="500" fill="hold"/>
                                        <p:tgtEl>
                                          <p:spTgt spid="3584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58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5843">
                                            <p:txEl>
                                              <p:pRg st="3" end="3"/>
                                            </p:txEl>
                                          </p:spTgt>
                                        </p:tgtEl>
                                        <p:attrNameLst>
                                          <p:attrName>style.visibility</p:attrName>
                                        </p:attrNameLst>
                                      </p:cBhvr>
                                      <p:to>
                                        <p:strVal val="visible"/>
                                      </p:to>
                                    </p:set>
                                    <p:anim calcmode="lin" valueType="num">
                                      <p:cBhvr additive="base">
                                        <p:cTn id="25" dur="500" fill="hold"/>
                                        <p:tgtEl>
                                          <p:spTgt spid="3584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584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5843">
                                            <p:txEl>
                                              <p:pRg st="4" end="4"/>
                                            </p:txEl>
                                          </p:spTgt>
                                        </p:tgtEl>
                                        <p:attrNameLst>
                                          <p:attrName>style.visibility</p:attrName>
                                        </p:attrNameLst>
                                      </p:cBhvr>
                                      <p:to>
                                        <p:strVal val="visible"/>
                                      </p:to>
                                    </p:set>
                                    <p:anim calcmode="lin" valueType="num">
                                      <p:cBhvr additive="base">
                                        <p:cTn id="31" dur="500" fill="hold"/>
                                        <p:tgtEl>
                                          <p:spTgt spid="3584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584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5843">
                                            <p:txEl>
                                              <p:pRg st="5" end="5"/>
                                            </p:txEl>
                                          </p:spTgt>
                                        </p:tgtEl>
                                        <p:attrNameLst>
                                          <p:attrName>style.visibility</p:attrName>
                                        </p:attrNameLst>
                                      </p:cBhvr>
                                      <p:to>
                                        <p:strVal val="visible"/>
                                      </p:to>
                                    </p:set>
                                    <p:anim calcmode="lin" valueType="num">
                                      <p:cBhvr additive="base">
                                        <p:cTn id="37" dur="500" fill="hold"/>
                                        <p:tgtEl>
                                          <p:spTgt spid="3584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584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5843">
                                            <p:txEl>
                                              <p:pRg st="6" end="6"/>
                                            </p:txEl>
                                          </p:spTgt>
                                        </p:tgtEl>
                                        <p:attrNameLst>
                                          <p:attrName>style.visibility</p:attrName>
                                        </p:attrNameLst>
                                      </p:cBhvr>
                                      <p:to>
                                        <p:strVal val="visible"/>
                                      </p:to>
                                    </p:set>
                                    <p:anim calcmode="lin" valueType="num">
                                      <p:cBhvr additive="base">
                                        <p:cTn id="43" dur="500" fill="hold"/>
                                        <p:tgtEl>
                                          <p:spTgt spid="3584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584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5843">
                                            <p:txEl>
                                              <p:pRg st="7" end="7"/>
                                            </p:txEl>
                                          </p:spTgt>
                                        </p:tgtEl>
                                        <p:attrNameLst>
                                          <p:attrName>style.visibility</p:attrName>
                                        </p:attrNameLst>
                                      </p:cBhvr>
                                      <p:to>
                                        <p:strVal val="visible"/>
                                      </p:to>
                                    </p:set>
                                    <p:anim calcmode="lin" valueType="num">
                                      <p:cBhvr additive="base">
                                        <p:cTn id="49" dur="500" fill="hold"/>
                                        <p:tgtEl>
                                          <p:spTgt spid="3584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584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5843">
                                            <p:txEl>
                                              <p:pRg st="8" end="8"/>
                                            </p:txEl>
                                          </p:spTgt>
                                        </p:tgtEl>
                                        <p:attrNameLst>
                                          <p:attrName>style.visibility</p:attrName>
                                        </p:attrNameLst>
                                      </p:cBhvr>
                                      <p:to>
                                        <p:strVal val="visible"/>
                                      </p:to>
                                    </p:set>
                                    <p:anim calcmode="lin" valueType="num">
                                      <p:cBhvr additive="base">
                                        <p:cTn id="55" dur="500" fill="hold"/>
                                        <p:tgtEl>
                                          <p:spTgt spid="3584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584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5843">
                                            <p:txEl>
                                              <p:pRg st="9" end="9"/>
                                            </p:txEl>
                                          </p:spTgt>
                                        </p:tgtEl>
                                        <p:attrNameLst>
                                          <p:attrName>style.visibility</p:attrName>
                                        </p:attrNameLst>
                                      </p:cBhvr>
                                      <p:to>
                                        <p:strVal val="visible"/>
                                      </p:to>
                                    </p:set>
                                    <p:anim calcmode="lin" valueType="num">
                                      <p:cBhvr additive="base">
                                        <p:cTn id="61" dur="500" fill="hold"/>
                                        <p:tgtEl>
                                          <p:spTgt spid="3584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584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5843">
                                            <p:txEl>
                                              <p:pRg st="10" end="10"/>
                                            </p:txEl>
                                          </p:spTgt>
                                        </p:tgtEl>
                                        <p:attrNameLst>
                                          <p:attrName>style.visibility</p:attrName>
                                        </p:attrNameLst>
                                      </p:cBhvr>
                                      <p:to>
                                        <p:strVal val="visible"/>
                                      </p:to>
                                    </p:set>
                                    <p:anim calcmode="lin" valueType="num">
                                      <p:cBhvr additive="base">
                                        <p:cTn id="67" dur="500" fill="hold"/>
                                        <p:tgtEl>
                                          <p:spTgt spid="3584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584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500" fill="hold"/>
                                        <p:tgtEl>
                                          <p:spTgt spid="5"/>
                                        </p:tgtEl>
                                        <p:attrNameLst>
                                          <p:attrName>ppt_x</p:attrName>
                                        </p:attrNameLst>
                                      </p:cBhvr>
                                      <p:tavLst>
                                        <p:tav tm="0">
                                          <p:val>
                                            <p:strVal val="#ppt_x"/>
                                          </p:val>
                                        </p:tav>
                                        <p:tav tm="100000">
                                          <p:val>
                                            <p:strVal val="#ppt_x"/>
                                          </p:val>
                                        </p:tav>
                                      </p:tavLst>
                                    </p:anim>
                                    <p:anim calcmode="lin" valueType="num">
                                      <p:cBhvr additive="base">
                                        <p:cTn id="7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DED165-4D2A-4340-A0BE-E11E186C0D08}"/>
              </a:ext>
            </a:extLst>
          </p:cNvPr>
          <p:cNvSpPr>
            <a:spLocks noGrp="1"/>
          </p:cNvSpPr>
          <p:nvPr>
            <p:ph type="title"/>
          </p:nvPr>
        </p:nvSpPr>
        <p:spPr/>
        <p:txBody>
          <a:bodyPr/>
          <a:lstStyle/>
          <a:p>
            <a:r>
              <a:rPr lang="zh-CN" altLang="en-US" dirty="0"/>
              <a:t>字节序</a:t>
            </a:r>
            <a:endParaRPr kumimoji="1" lang="zh-CN" altLang="en-US" dirty="0"/>
          </a:p>
        </p:txBody>
      </p:sp>
      <p:sp>
        <p:nvSpPr>
          <p:cNvPr id="3" name="内容占位符 2">
            <a:extLst>
              <a:ext uri="{FF2B5EF4-FFF2-40B4-BE49-F238E27FC236}">
                <a16:creationId xmlns:a16="http://schemas.microsoft.com/office/drawing/2014/main" id="{8F22C68A-54A2-7746-A255-5CFCF108418C}"/>
              </a:ext>
            </a:extLst>
          </p:cNvPr>
          <p:cNvSpPr>
            <a:spLocks noGrp="1"/>
          </p:cNvSpPr>
          <p:nvPr>
            <p:ph idx="1"/>
          </p:nvPr>
        </p:nvSpPr>
        <p:spPr/>
        <p:txBody>
          <a:bodyPr/>
          <a:lstStyle/>
          <a:p>
            <a:pPr>
              <a:lnSpc>
                <a:spcPct val="110000"/>
              </a:lnSpc>
            </a:pPr>
            <a:r>
              <a:rPr lang="en-US" altLang="zh-CN" i="1" dirty="0">
                <a:solidFill>
                  <a:srgbClr val="C00000"/>
                </a:solidFill>
              </a:rPr>
              <a:t>Network-Endian</a:t>
            </a:r>
          </a:p>
          <a:p>
            <a:pPr lvl="1">
              <a:lnSpc>
                <a:spcPct val="110000"/>
              </a:lnSpc>
            </a:pPr>
            <a:r>
              <a:rPr lang="zh-CN" altLang="en-US" dirty="0"/>
              <a:t>网络字节顺序是</a:t>
            </a:r>
            <a:r>
              <a:rPr lang="en-US" altLang="zh-CN" dirty="0"/>
              <a:t>TCP/IP</a:t>
            </a:r>
            <a:r>
              <a:rPr lang="zh-CN" altLang="en-US" dirty="0"/>
              <a:t>中规定好的一种数据表示格式，它与具体的</a:t>
            </a:r>
            <a:r>
              <a:rPr lang="en-US" altLang="zh-CN" dirty="0"/>
              <a:t>CPU</a:t>
            </a:r>
            <a:r>
              <a:rPr lang="zh-CN" altLang="en-US" dirty="0"/>
              <a:t>类型、操作系统等无关，从而可以保证数据在不同主机之间传输时能够被正确解释。</a:t>
            </a:r>
            <a:endParaRPr lang="en-US" altLang="zh-CN" dirty="0"/>
          </a:p>
          <a:p>
            <a:pPr lvl="1">
              <a:lnSpc>
                <a:spcPct val="110000"/>
              </a:lnSpc>
            </a:pPr>
            <a:r>
              <a:rPr lang="zh-CN" altLang="en-US" dirty="0">
                <a:solidFill>
                  <a:srgbClr val="C00000"/>
                </a:solidFill>
              </a:rPr>
              <a:t>网络字节顺序采用</a:t>
            </a:r>
            <a:r>
              <a:rPr lang="en-US" altLang="zh-CN" dirty="0">
                <a:solidFill>
                  <a:srgbClr val="C00000"/>
                </a:solidFill>
              </a:rPr>
              <a:t>Big-Endian</a:t>
            </a:r>
            <a:r>
              <a:rPr lang="zh-CN" altLang="en-US" dirty="0">
                <a:solidFill>
                  <a:srgbClr val="C00000"/>
                </a:solidFill>
              </a:rPr>
              <a:t>排序方式，总是从低位地址开始传输。</a:t>
            </a:r>
            <a:endParaRPr lang="en-US" altLang="zh-CN" dirty="0">
              <a:solidFill>
                <a:srgbClr val="C00000"/>
              </a:solidFill>
            </a:endParaRPr>
          </a:p>
          <a:p>
            <a:pPr lvl="1">
              <a:lnSpc>
                <a:spcPct val="110000"/>
              </a:lnSpc>
            </a:pPr>
            <a:r>
              <a:rPr lang="zh-CN" altLang="en-US" dirty="0"/>
              <a:t>发送数据包时，程序将主机字节序转换为网络字节序；接受收数据包时，则将网络字节序转换为主机字节序。 </a:t>
            </a:r>
          </a:p>
        </p:txBody>
      </p:sp>
    </p:spTree>
    <p:extLst>
      <p:ext uri="{BB962C8B-B14F-4D97-AF65-F5344CB8AC3E}">
        <p14:creationId xmlns:p14="http://schemas.microsoft.com/office/powerpoint/2010/main" val="3698188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zh-CN" altLang="en-US" dirty="0"/>
              <a:t>多进程服务器修订版</a:t>
            </a:r>
          </a:p>
        </p:txBody>
      </p:sp>
      <p:sp>
        <p:nvSpPr>
          <p:cNvPr id="4" name="矩形 3"/>
          <p:cNvSpPr/>
          <p:nvPr/>
        </p:nvSpPr>
        <p:spPr>
          <a:xfrm>
            <a:off x="551164" y="1764761"/>
            <a:ext cx="3638560" cy="1538883"/>
          </a:xfrm>
          <a:prstGeom prst="rect">
            <a:avLst/>
          </a:prstGeom>
        </p:spPr>
        <p:txBody>
          <a:bodyPr wrap="square">
            <a:spAutoFit/>
          </a:bodyPr>
          <a:lstStyle/>
          <a:p>
            <a:pPr lvl="2"/>
            <a:r>
              <a:rPr lang="en-US" altLang="zh-CN" sz="2000" dirty="0" err="1"/>
              <a:t>tcpcliserv</a:t>
            </a:r>
            <a:r>
              <a:rPr lang="en-US" altLang="zh-CN" sz="2000" dirty="0"/>
              <a:t>/tcpserv02.c</a:t>
            </a:r>
          </a:p>
          <a:p>
            <a:pPr lvl="2"/>
            <a:r>
              <a:rPr lang="en" altLang="zh-CN" dirty="0" err="1"/>
              <a:t>sigchldwait.c</a:t>
            </a:r>
            <a:endParaRPr lang="en" altLang="zh-CN" dirty="0"/>
          </a:p>
          <a:p>
            <a:pPr lvl="2"/>
            <a:r>
              <a:rPr lang="en" altLang="zh-CN" dirty="0" err="1"/>
              <a:t>sig_chld_waitpid.c</a:t>
            </a:r>
            <a:endParaRPr lang="en" altLang="zh-CN" dirty="0"/>
          </a:p>
          <a:p>
            <a:pPr lvl="2"/>
            <a:endParaRPr lang="en" altLang="zh-CN" dirty="0"/>
          </a:p>
          <a:p>
            <a:pPr lvl="2"/>
            <a:endParaRPr lang="zh-CN" altLang="en-US" sz="2000" dirty="0"/>
          </a:p>
        </p:txBody>
      </p:sp>
      <p:pic>
        <p:nvPicPr>
          <p:cNvPr id="5" name="图片 4">
            <a:extLst>
              <a:ext uri="{FF2B5EF4-FFF2-40B4-BE49-F238E27FC236}">
                <a16:creationId xmlns:a16="http://schemas.microsoft.com/office/drawing/2014/main" id="{76F38960-A366-EE41-904D-8CB1CC6FC556}"/>
              </a:ext>
            </a:extLst>
          </p:cNvPr>
          <p:cNvPicPr>
            <a:picLocks noChangeAspect="1"/>
          </p:cNvPicPr>
          <p:nvPr/>
        </p:nvPicPr>
        <p:blipFill>
          <a:blip r:embed="rId2"/>
          <a:stretch>
            <a:fillRect/>
          </a:stretch>
        </p:blipFill>
        <p:spPr>
          <a:xfrm>
            <a:off x="6743549" y="0"/>
            <a:ext cx="5448451" cy="6858000"/>
          </a:xfrm>
          <a:prstGeom prst="rect">
            <a:avLst/>
          </a:prstGeom>
        </p:spPr>
      </p:pic>
      <p:pic>
        <p:nvPicPr>
          <p:cNvPr id="6" name="图片 5">
            <a:extLst>
              <a:ext uri="{FF2B5EF4-FFF2-40B4-BE49-F238E27FC236}">
                <a16:creationId xmlns:a16="http://schemas.microsoft.com/office/drawing/2014/main" id="{7C370537-66A9-7B49-AD7E-1CF0B7DCCE3C}"/>
              </a:ext>
            </a:extLst>
          </p:cNvPr>
          <p:cNvPicPr>
            <a:picLocks noChangeAspect="1"/>
          </p:cNvPicPr>
          <p:nvPr/>
        </p:nvPicPr>
        <p:blipFill>
          <a:blip r:embed="rId3"/>
          <a:stretch>
            <a:fillRect/>
          </a:stretch>
        </p:blipFill>
        <p:spPr>
          <a:xfrm>
            <a:off x="261698" y="2749646"/>
            <a:ext cx="2837443" cy="1934967"/>
          </a:xfrm>
          <a:prstGeom prst="rect">
            <a:avLst/>
          </a:prstGeom>
        </p:spPr>
      </p:pic>
      <p:pic>
        <p:nvPicPr>
          <p:cNvPr id="7" name="图片 6">
            <a:extLst>
              <a:ext uri="{FF2B5EF4-FFF2-40B4-BE49-F238E27FC236}">
                <a16:creationId xmlns:a16="http://schemas.microsoft.com/office/drawing/2014/main" id="{9F04E5B9-5D4D-9C42-8A0E-7CF03F23A121}"/>
              </a:ext>
            </a:extLst>
          </p:cNvPr>
          <p:cNvPicPr>
            <a:picLocks noChangeAspect="1"/>
          </p:cNvPicPr>
          <p:nvPr/>
        </p:nvPicPr>
        <p:blipFill>
          <a:blip r:embed="rId4"/>
          <a:stretch>
            <a:fillRect/>
          </a:stretch>
        </p:blipFill>
        <p:spPr>
          <a:xfrm>
            <a:off x="3099141" y="2749645"/>
            <a:ext cx="3433687" cy="1934967"/>
          </a:xfrm>
          <a:prstGeom prst="rect">
            <a:avLst/>
          </a:prstGeom>
        </p:spPr>
      </p:pic>
      <p:sp>
        <p:nvSpPr>
          <p:cNvPr id="8" name="矩形 7">
            <a:extLst>
              <a:ext uri="{FF2B5EF4-FFF2-40B4-BE49-F238E27FC236}">
                <a16:creationId xmlns:a16="http://schemas.microsoft.com/office/drawing/2014/main" id="{80A8598E-FBE8-4D4A-A361-D587D5326288}"/>
              </a:ext>
            </a:extLst>
          </p:cNvPr>
          <p:cNvSpPr/>
          <p:nvPr/>
        </p:nvSpPr>
        <p:spPr>
          <a:xfrm>
            <a:off x="693495" y="5394330"/>
            <a:ext cx="6050054" cy="319639"/>
          </a:xfrm>
          <a:prstGeom prst="rect">
            <a:avLst/>
          </a:prstGeom>
        </p:spPr>
        <p:txBody>
          <a:bodyPr wrap="none">
            <a:spAutoFit/>
          </a:bodyPr>
          <a:lstStyle/>
          <a:p>
            <a:pPr>
              <a:lnSpc>
                <a:spcPct val="80000"/>
              </a:lnSpc>
              <a:buNone/>
            </a:pPr>
            <a:r>
              <a:rPr lang="zh-CN" altLang="en-US" dirty="0">
                <a:solidFill>
                  <a:srgbClr val="FF0000"/>
                </a:solidFill>
              </a:rPr>
              <a:t>实际应用中，若要更细粒度的控制，应该使用</a:t>
            </a:r>
            <a:r>
              <a:rPr lang="en-US" altLang="zh-CN" dirty="0" err="1">
                <a:solidFill>
                  <a:srgbClr val="FF0000"/>
                </a:solidFill>
              </a:rPr>
              <a:t>sigaction</a:t>
            </a:r>
            <a:r>
              <a:rPr lang="en-US" altLang="zh-CN" dirty="0">
                <a:solidFill>
                  <a:srgbClr val="FF0000"/>
                </a:solidFill>
              </a:rPr>
              <a:t>()</a:t>
            </a:r>
            <a:r>
              <a:rPr lang="zh-CN" altLang="en-US" dirty="0">
                <a:solidFill>
                  <a:srgbClr val="FF0000"/>
                </a:solidFill>
              </a:rPr>
              <a:t>。</a:t>
            </a:r>
            <a:endParaRPr lang="en-US" altLang="zh-CN"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367616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zh-CN" altLang="en-US" dirty="0"/>
              <a:t>多线程服务器</a:t>
            </a:r>
          </a:p>
        </p:txBody>
      </p:sp>
      <p:sp>
        <p:nvSpPr>
          <p:cNvPr id="4099" name="Rectangle 3"/>
          <p:cNvSpPr>
            <a:spLocks noGrp="1" noChangeArrowheads="1"/>
          </p:cNvSpPr>
          <p:nvPr>
            <p:ph type="body" idx="1"/>
          </p:nvPr>
        </p:nvSpPr>
        <p:spPr/>
        <p:txBody>
          <a:bodyPr/>
          <a:lstStyle/>
          <a:p>
            <a:pPr eaLnBrk="1" hangingPunct="1"/>
            <a:r>
              <a:rPr lang="zh-CN" altLang="en-US" dirty="0"/>
              <a:t>线程</a:t>
            </a:r>
          </a:p>
          <a:p>
            <a:pPr eaLnBrk="1" hangingPunct="1"/>
            <a:r>
              <a:rPr lang="en-US" altLang="zh-CN" dirty="0"/>
              <a:t>shutdown</a:t>
            </a:r>
            <a:r>
              <a:rPr lang="zh-CN" altLang="en-US" dirty="0"/>
              <a:t>函数</a:t>
            </a:r>
          </a:p>
          <a:p>
            <a:pPr eaLnBrk="1" hangingPunct="1"/>
            <a:r>
              <a:rPr lang="zh-CN" altLang="en-US" dirty="0"/>
              <a:t>多线程客户端</a:t>
            </a:r>
          </a:p>
          <a:p>
            <a:pPr eaLnBrk="1" hangingPunct="1"/>
            <a:r>
              <a:rPr lang="zh-CN" altLang="en-US" dirty="0"/>
              <a:t>多线程服务器</a:t>
            </a:r>
          </a:p>
          <a:p>
            <a:pPr eaLnBrk="1" hangingPunct="1"/>
            <a:r>
              <a:rPr lang="zh-CN" altLang="en-US" dirty="0"/>
              <a:t>线程安全</a:t>
            </a:r>
          </a:p>
          <a:p>
            <a:pPr eaLnBrk="1" hangingPunct="1"/>
            <a:endParaRPr lang="en-US" altLang="zh-CN" dirty="0"/>
          </a:p>
        </p:txBody>
      </p:sp>
      <p:sp>
        <p:nvSpPr>
          <p:cNvPr id="2" name="矩形 1"/>
          <p:cNvSpPr/>
          <p:nvPr/>
        </p:nvSpPr>
        <p:spPr>
          <a:xfrm>
            <a:off x="4433104" y="6257925"/>
            <a:ext cx="7569843" cy="400110"/>
          </a:xfrm>
          <a:prstGeom prst="rect">
            <a:avLst/>
          </a:prstGeom>
        </p:spPr>
        <p:txBody>
          <a:bodyPr wrap="square">
            <a:spAutoFit/>
          </a:bodyPr>
          <a:lstStyle/>
          <a:p>
            <a:pPr lvl="2"/>
            <a:r>
              <a:rPr lang="en-US" altLang="zh-CN" sz="2000" dirty="0">
                <a:solidFill>
                  <a:srgbClr val="0070C0"/>
                </a:solidFill>
              </a:rPr>
              <a:t>Ref</a:t>
            </a:r>
            <a:r>
              <a:rPr lang="zh-CN" altLang="en-US" sz="2000" dirty="0">
                <a:solidFill>
                  <a:srgbClr val="0070C0"/>
                </a:solidFill>
              </a:rPr>
              <a:t>：</a:t>
            </a:r>
            <a:r>
              <a:rPr lang="en-US" altLang="zh-CN" sz="2000" dirty="0">
                <a:solidFill>
                  <a:srgbClr val="0070C0"/>
                </a:solidFill>
              </a:rPr>
              <a:t>UNP  P534 chapter 26</a:t>
            </a:r>
            <a:r>
              <a:rPr lang="zh-CN" altLang="en-US" sz="2000" dirty="0">
                <a:solidFill>
                  <a:srgbClr val="0070C0"/>
                </a:solidFill>
              </a:rPr>
              <a:t>，</a:t>
            </a:r>
            <a:r>
              <a:rPr lang="en-US" altLang="zh-CN" sz="2000" dirty="0" err="1">
                <a:solidFill>
                  <a:srgbClr val="0070C0"/>
                </a:solidFill>
              </a:rPr>
              <a:t>linux</a:t>
            </a:r>
            <a:r>
              <a:rPr lang="zh-CN" altLang="en-US" sz="2000" dirty="0">
                <a:solidFill>
                  <a:srgbClr val="0070C0"/>
                </a:solidFill>
              </a:rPr>
              <a:t>网络编程 </a:t>
            </a:r>
            <a:r>
              <a:rPr lang="en-US" altLang="zh-CN" sz="2000" dirty="0">
                <a:solidFill>
                  <a:srgbClr val="0070C0"/>
                </a:solidFill>
              </a:rPr>
              <a:t>P127 4.4</a:t>
            </a:r>
            <a:r>
              <a:rPr lang="zh-CN" altLang="en-US" sz="2000" dirty="0">
                <a:solidFill>
                  <a:srgbClr val="0070C0"/>
                </a:solidFill>
              </a:rPr>
              <a:t>节</a:t>
            </a:r>
            <a:endParaRPr lang="en-US" altLang="zh-CN" sz="2000" dirty="0">
              <a:solidFill>
                <a:srgbClr val="0070C0"/>
              </a:solidFill>
            </a:endParaRPr>
          </a:p>
        </p:txBody>
      </p:sp>
    </p:spTree>
    <p:extLst>
      <p:ext uri="{BB962C8B-B14F-4D97-AF65-F5344CB8AC3E}">
        <p14:creationId xmlns:p14="http://schemas.microsoft.com/office/powerpoint/2010/main" val="331176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a:t>1. </a:t>
            </a:r>
            <a:r>
              <a:rPr lang="zh-CN" altLang="en-US"/>
              <a:t>线程</a:t>
            </a:r>
          </a:p>
        </p:txBody>
      </p:sp>
      <p:sp>
        <p:nvSpPr>
          <p:cNvPr id="9219" name="Rectangle 3"/>
          <p:cNvSpPr>
            <a:spLocks noGrp="1" noChangeArrowheads="1"/>
          </p:cNvSpPr>
          <p:nvPr>
            <p:ph type="body" idx="1"/>
          </p:nvPr>
        </p:nvSpPr>
        <p:spPr>
          <a:xfrm>
            <a:off x="1046135" y="1325105"/>
            <a:ext cx="10810067" cy="5075695"/>
          </a:xfrm>
        </p:spPr>
        <p:txBody>
          <a:bodyPr>
            <a:noAutofit/>
          </a:bodyPr>
          <a:lstStyle/>
          <a:p>
            <a:pPr eaLnBrk="1" hangingPunct="1">
              <a:lnSpc>
                <a:spcPct val="120000"/>
              </a:lnSpc>
            </a:pPr>
            <a:r>
              <a:rPr lang="zh-CN" altLang="en-US" sz="2800" dirty="0"/>
              <a:t>线程可以看成是一种轻量进程，它是</a:t>
            </a:r>
            <a:r>
              <a:rPr lang="en-US" altLang="zh-CN" sz="2800" dirty="0"/>
              <a:t>CPU</a:t>
            </a:r>
            <a:r>
              <a:rPr lang="zh-CN" altLang="en-US" sz="2800" dirty="0"/>
              <a:t>调度的基本单位。多个线程同处于一个进程中，此时进程弱化为一个资源容器，进程不再是调度的基本单位</a:t>
            </a:r>
          </a:p>
          <a:p>
            <a:pPr eaLnBrk="1" hangingPunct="1">
              <a:lnSpc>
                <a:spcPct val="120000"/>
              </a:lnSpc>
            </a:pPr>
            <a:r>
              <a:rPr lang="zh-CN" altLang="en-US" sz="2800" dirty="0"/>
              <a:t>进程是资源的容器，线程是容器内活动的对象</a:t>
            </a:r>
          </a:p>
        </p:txBody>
      </p:sp>
    </p:spTree>
    <p:extLst>
      <p:ext uri="{BB962C8B-B14F-4D97-AF65-F5344CB8AC3E}">
        <p14:creationId xmlns:p14="http://schemas.microsoft.com/office/powerpoint/2010/main" val="192154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 calcmode="lin" valueType="num">
                                      <p:cBhvr additive="base">
                                        <p:cTn id="7" dur="500" fill="hold"/>
                                        <p:tgtEl>
                                          <p:spTgt spid="92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219">
                                            <p:txEl>
                                              <p:pRg st="1" end="1"/>
                                            </p:txEl>
                                          </p:spTgt>
                                        </p:tgtEl>
                                        <p:attrNameLst>
                                          <p:attrName>style.visibility</p:attrName>
                                        </p:attrNameLst>
                                      </p:cBhvr>
                                      <p:to>
                                        <p:strVal val="visible"/>
                                      </p:to>
                                    </p:set>
                                    <p:anim calcmode="lin" valueType="num">
                                      <p:cBhvr additive="base">
                                        <p:cTn id="13" dur="500" fill="hold"/>
                                        <p:tgtEl>
                                          <p:spTgt spid="92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21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95400" y="573437"/>
            <a:ext cx="10576302" cy="5684488"/>
          </a:xfrm>
        </p:spPr>
        <p:txBody>
          <a:bodyPr>
            <a:normAutofit/>
          </a:bodyPr>
          <a:lstStyle/>
          <a:p>
            <a:pPr>
              <a:lnSpc>
                <a:spcPct val="120000"/>
              </a:lnSpc>
            </a:pPr>
            <a:r>
              <a:rPr lang="zh-CN" altLang="en-US" sz="2800" dirty="0"/>
              <a:t>同一进程的多个线程间存在着资源共享，但是有些是线程独有的</a:t>
            </a:r>
          </a:p>
          <a:p>
            <a:pPr>
              <a:lnSpc>
                <a:spcPct val="120000"/>
              </a:lnSpc>
              <a:buNone/>
            </a:pPr>
            <a:r>
              <a:rPr lang="zh-CN" altLang="en-US" sz="2800" dirty="0">
                <a:solidFill>
                  <a:schemeClr val="hlink"/>
                </a:solidFill>
              </a:rPr>
              <a:t>	</a:t>
            </a:r>
            <a:r>
              <a:rPr lang="zh-CN" altLang="en-US" sz="2400" dirty="0">
                <a:solidFill>
                  <a:schemeClr val="hlink"/>
                </a:solidFill>
              </a:rPr>
              <a:t>	</a:t>
            </a:r>
            <a:r>
              <a:rPr lang="en-US" altLang="zh-CN" dirty="0"/>
              <a:t>Shared			Private</a:t>
            </a:r>
          </a:p>
          <a:p>
            <a:pPr lvl="1">
              <a:lnSpc>
                <a:spcPct val="120000"/>
              </a:lnSpc>
            </a:pPr>
            <a:r>
              <a:rPr lang="en-US" altLang="zh-CN" sz="2800" dirty="0"/>
              <a:t>Process instructions	thread ID</a:t>
            </a:r>
          </a:p>
          <a:p>
            <a:pPr lvl="1">
              <a:lnSpc>
                <a:spcPct val="120000"/>
              </a:lnSpc>
            </a:pPr>
            <a:r>
              <a:rPr lang="en-US" altLang="zh-CN" sz="2800" dirty="0"/>
              <a:t>most data			set of registers</a:t>
            </a:r>
          </a:p>
          <a:p>
            <a:pPr lvl="1">
              <a:lnSpc>
                <a:spcPct val="120000"/>
              </a:lnSpc>
            </a:pPr>
            <a:r>
              <a:rPr lang="en-US" altLang="zh-CN" sz="2800" dirty="0"/>
              <a:t>open files		</a:t>
            </a:r>
            <a:r>
              <a:rPr lang="en-US" altLang="zh-CN" sz="2800" dirty="0">
                <a:solidFill>
                  <a:srgbClr val="FF0000"/>
                </a:solidFill>
              </a:rPr>
              <a:t>	</a:t>
            </a:r>
            <a:r>
              <a:rPr lang="en-US" altLang="zh-CN" sz="2800" dirty="0"/>
              <a:t>stack</a:t>
            </a:r>
          </a:p>
          <a:p>
            <a:pPr lvl="1">
              <a:lnSpc>
                <a:spcPct val="120000"/>
              </a:lnSpc>
            </a:pPr>
            <a:r>
              <a:rPr lang="en-US" altLang="zh-CN" sz="2800" dirty="0"/>
              <a:t>signal handlers		</a:t>
            </a:r>
            <a:r>
              <a:rPr lang="en-US" altLang="zh-CN" sz="2800" dirty="0" err="1"/>
              <a:t>errno</a:t>
            </a:r>
            <a:endParaRPr lang="en-US" altLang="zh-CN" sz="2800" dirty="0"/>
          </a:p>
          <a:p>
            <a:pPr lvl="1">
              <a:lnSpc>
                <a:spcPct val="120000"/>
              </a:lnSpc>
            </a:pPr>
            <a:r>
              <a:rPr lang="en-US" altLang="zh-CN" sz="2800" dirty="0"/>
              <a:t>user and group ID		signal mask</a:t>
            </a:r>
          </a:p>
          <a:p>
            <a:endParaRPr lang="zh-CN" altLang="en-US" dirty="0"/>
          </a:p>
        </p:txBody>
      </p:sp>
    </p:spTree>
    <p:extLst>
      <p:ext uri="{BB962C8B-B14F-4D97-AF65-F5344CB8AC3E}">
        <p14:creationId xmlns:p14="http://schemas.microsoft.com/office/powerpoint/2010/main" val="370809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0" y="503694"/>
            <a:ext cx="8229600" cy="5439905"/>
          </a:xfrm>
        </p:spPr>
        <p:txBody>
          <a:bodyPr>
            <a:normAutofit/>
          </a:bodyPr>
          <a:lstStyle/>
          <a:p>
            <a:pPr eaLnBrk="1" hangingPunct="1"/>
            <a:r>
              <a:rPr lang="en-US" altLang="zh-CN" sz="3200" dirty="0"/>
              <a:t>POSIX</a:t>
            </a:r>
            <a:r>
              <a:rPr lang="zh-CN" altLang="en-US" sz="3200" dirty="0"/>
              <a:t>线程库</a:t>
            </a:r>
            <a:r>
              <a:rPr lang="en-US" altLang="zh-CN" sz="3200" dirty="0"/>
              <a:t>——</a:t>
            </a:r>
            <a:r>
              <a:rPr lang="en-US" altLang="zh-CN" sz="3200" dirty="0" err="1"/>
              <a:t>PThreads</a:t>
            </a:r>
            <a:endParaRPr lang="en-US" altLang="zh-CN" sz="3200" dirty="0"/>
          </a:p>
          <a:p>
            <a:pPr lvl="1" eaLnBrk="1" hangingPunct="1"/>
            <a:r>
              <a:rPr lang="zh-CN" altLang="en-US" sz="2800" dirty="0"/>
              <a:t>线程创建</a:t>
            </a:r>
          </a:p>
          <a:p>
            <a:pPr lvl="1" eaLnBrk="1" hangingPunct="1"/>
            <a:endParaRPr lang="zh-CN" altLang="en-US" sz="2800" dirty="0"/>
          </a:p>
          <a:p>
            <a:pPr lvl="1" eaLnBrk="1" hangingPunct="1"/>
            <a:endParaRPr lang="zh-CN" altLang="en-US" sz="2800" dirty="0"/>
          </a:p>
          <a:p>
            <a:pPr lvl="1" eaLnBrk="1" hangingPunct="1"/>
            <a:endParaRPr lang="zh-CN" altLang="en-US" sz="2800" dirty="0"/>
          </a:p>
          <a:p>
            <a:pPr lvl="1" eaLnBrk="1" hangingPunct="1"/>
            <a:endParaRPr lang="zh-CN" altLang="en-US" sz="2800" dirty="0"/>
          </a:p>
          <a:p>
            <a:pPr lvl="1" eaLnBrk="1" hangingPunct="1"/>
            <a:endParaRPr lang="zh-CN" altLang="en-US" sz="2800" dirty="0"/>
          </a:p>
          <a:p>
            <a:pPr lvl="2" eaLnBrk="1" hangingPunct="1"/>
            <a:endParaRPr lang="zh-CN" altLang="en-US" sz="2400" dirty="0"/>
          </a:p>
          <a:p>
            <a:pPr lvl="2" eaLnBrk="1" hangingPunct="1"/>
            <a:endParaRPr lang="zh-CN" altLang="en-US" sz="2400" dirty="0"/>
          </a:p>
        </p:txBody>
      </p:sp>
      <p:sp>
        <p:nvSpPr>
          <p:cNvPr id="10244" name="Text Box 4"/>
          <p:cNvSpPr txBox="1">
            <a:spLocks noChangeArrowheads="1"/>
          </p:cNvSpPr>
          <p:nvPr/>
        </p:nvSpPr>
        <p:spPr bwMode="auto">
          <a:xfrm>
            <a:off x="256784" y="1833968"/>
            <a:ext cx="7421563"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latin typeface="Consolas" panose="020B0609020204030204" pitchFamily="49" charset="0"/>
              </a:rPr>
              <a:t>#include &lt;</a:t>
            </a:r>
            <a:r>
              <a:rPr lang="en-US" altLang="zh-CN" sz="2800" b="1" dirty="0" err="1">
                <a:latin typeface="Consolas" panose="020B0609020204030204" pitchFamily="49" charset="0"/>
              </a:rPr>
              <a:t>pthread.h</a:t>
            </a:r>
            <a:r>
              <a:rPr lang="en-US" altLang="zh-CN" sz="2800" b="1" dirty="0">
                <a:latin typeface="Consolas" panose="020B0609020204030204" pitchFamily="49" charset="0"/>
              </a:rPr>
              <a:t>&gt;</a:t>
            </a:r>
          </a:p>
          <a:p>
            <a:pPr eaLnBrk="1" hangingPunct="1"/>
            <a:r>
              <a:rPr lang="en-US" altLang="zh-CN" sz="2800" b="1" dirty="0" err="1">
                <a:latin typeface="Consolas" panose="020B0609020204030204" pitchFamily="49" charset="0"/>
              </a:rPr>
              <a:t>int</a:t>
            </a:r>
            <a:r>
              <a:rPr lang="en-US" altLang="zh-CN" sz="2800" b="1" dirty="0">
                <a:latin typeface="Consolas" panose="020B0609020204030204" pitchFamily="49" charset="0"/>
              </a:rPr>
              <a:t> </a:t>
            </a:r>
            <a:r>
              <a:rPr lang="en-US" altLang="zh-CN" sz="2800" b="1" dirty="0" err="1">
                <a:latin typeface="Consolas" panose="020B0609020204030204" pitchFamily="49" charset="0"/>
              </a:rPr>
              <a:t>pthread_create</a:t>
            </a:r>
            <a:endParaRPr lang="en-US" altLang="zh-CN" sz="2800" b="1" dirty="0">
              <a:latin typeface="Consolas" panose="020B0609020204030204" pitchFamily="49" charset="0"/>
            </a:endParaRPr>
          </a:p>
          <a:p>
            <a:pPr eaLnBrk="1" hangingPunct="1"/>
            <a:r>
              <a:rPr lang="en-US" altLang="zh-CN" sz="2800" b="1" dirty="0">
                <a:latin typeface="Consolas" panose="020B0609020204030204" pitchFamily="49" charset="0"/>
              </a:rPr>
              <a:t>(</a:t>
            </a:r>
          </a:p>
          <a:p>
            <a:pPr eaLnBrk="1" hangingPunct="1"/>
            <a:r>
              <a:rPr lang="en-US" altLang="zh-CN" sz="2800" b="1" dirty="0">
                <a:latin typeface="Consolas" panose="020B0609020204030204" pitchFamily="49" charset="0"/>
              </a:rPr>
              <a:t>	</a:t>
            </a:r>
            <a:r>
              <a:rPr lang="en-US" altLang="zh-CN" sz="2800" b="1" dirty="0" err="1">
                <a:latin typeface="Consolas" panose="020B0609020204030204" pitchFamily="49" charset="0"/>
              </a:rPr>
              <a:t>pthread_t</a:t>
            </a:r>
            <a:r>
              <a:rPr lang="en-US" altLang="zh-CN" sz="2800" b="1" dirty="0">
                <a:latin typeface="Consolas" panose="020B0609020204030204" pitchFamily="49" charset="0"/>
              </a:rPr>
              <a:t> *</a:t>
            </a:r>
            <a:r>
              <a:rPr lang="en-US" altLang="zh-CN" sz="2800" b="1" dirty="0" err="1">
                <a:latin typeface="Consolas" panose="020B0609020204030204" pitchFamily="49" charset="0"/>
              </a:rPr>
              <a:t>tid</a:t>
            </a:r>
            <a:r>
              <a:rPr lang="en-US" altLang="zh-CN" sz="2800" b="1" dirty="0">
                <a:latin typeface="Consolas" panose="020B0609020204030204" pitchFamily="49" charset="0"/>
              </a:rPr>
              <a:t>, </a:t>
            </a:r>
          </a:p>
          <a:p>
            <a:pPr eaLnBrk="1" hangingPunct="1"/>
            <a:r>
              <a:rPr lang="en-US" altLang="zh-CN" sz="2800" b="1" dirty="0">
                <a:latin typeface="Consolas" panose="020B0609020204030204" pitchFamily="49" charset="0"/>
              </a:rPr>
              <a:t>	</a:t>
            </a:r>
            <a:r>
              <a:rPr lang="en-US" altLang="zh-CN" sz="2800" b="1" dirty="0" err="1">
                <a:latin typeface="Consolas" panose="020B0609020204030204" pitchFamily="49" charset="0"/>
              </a:rPr>
              <a:t>const</a:t>
            </a:r>
            <a:r>
              <a:rPr lang="en-US" altLang="zh-CN" sz="2800" b="1" dirty="0">
                <a:latin typeface="Consolas" panose="020B0609020204030204" pitchFamily="49" charset="0"/>
              </a:rPr>
              <a:t> </a:t>
            </a:r>
            <a:r>
              <a:rPr lang="en-US" altLang="zh-CN" sz="2800" b="1" dirty="0" err="1">
                <a:latin typeface="Consolas" panose="020B0609020204030204" pitchFamily="49" charset="0"/>
              </a:rPr>
              <a:t>pthread_attr_t</a:t>
            </a:r>
            <a:r>
              <a:rPr lang="en-US" altLang="zh-CN" sz="2800" b="1" dirty="0">
                <a:latin typeface="Consolas" panose="020B0609020204030204" pitchFamily="49" charset="0"/>
              </a:rPr>
              <a:t> *</a:t>
            </a:r>
            <a:r>
              <a:rPr lang="en-US" altLang="zh-CN" sz="2800" b="1" dirty="0" err="1">
                <a:latin typeface="Consolas" panose="020B0609020204030204" pitchFamily="49" charset="0"/>
              </a:rPr>
              <a:t>attr</a:t>
            </a:r>
            <a:r>
              <a:rPr lang="en-US" altLang="zh-CN" sz="2800" b="1" dirty="0">
                <a:latin typeface="Consolas" panose="020B0609020204030204" pitchFamily="49" charset="0"/>
              </a:rPr>
              <a:t>, </a:t>
            </a:r>
          </a:p>
          <a:p>
            <a:pPr eaLnBrk="1" hangingPunct="1"/>
            <a:r>
              <a:rPr lang="en-US" altLang="zh-CN" sz="2800" b="1" dirty="0">
                <a:latin typeface="Consolas" panose="020B0609020204030204" pitchFamily="49" charset="0"/>
              </a:rPr>
              <a:t>	void </a:t>
            </a:r>
            <a:r>
              <a:rPr lang="zh-CN" altLang="en-US" sz="2800" b="1" dirty="0">
                <a:latin typeface="Consolas" panose="020B0609020204030204" pitchFamily="49" charset="0"/>
              </a:rPr>
              <a:t>*</a:t>
            </a:r>
            <a:r>
              <a:rPr lang="en-US" altLang="zh-CN" sz="2800" b="1" dirty="0">
                <a:latin typeface="Consolas" panose="020B0609020204030204" pitchFamily="49" charset="0"/>
              </a:rPr>
              <a:t>(*</a:t>
            </a:r>
            <a:r>
              <a:rPr lang="en-US" altLang="zh-CN" sz="2800" b="1" dirty="0" err="1">
                <a:latin typeface="Consolas" panose="020B0609020204030204" pitchFamily="49" charset="0"/>
              </a:rPr>
              <a:t>func</a:t>
            </a:r>
            <a:r>
              <a:rPr lang="en-US" altLang="zh-CN" sz="2800" b="1" dirty="0">
                <a:latin typeface="Consolas" panose="020B0609020204030204" pitchFamily="49" charset="0"/>
              </a:rPr>
              <a:t>)(void *), </a:t>
            </a:r>
          </a:p>
          <a:p>
            <a:pPr eaLnBrk="1" hangingPunct="1"/>
            <a:r>
              <a:rPr lang="en-US" altLang="zh-CN" sz="2800" b="1" dirty="0">
                <a:latin typeface="Consolas" panose="020B0609020204030204" pitchFamily="49" charset="0"/>
              </a:rPr>
              <a:t>	void *</a:t>
            </a:r>
            <a:r>
              <a:rPr lang="en-US" altLang="zh-CN" sz="2800" b="1" dirty="0" err="1">
                <a:latin typeface="Consolas" panose="020B0609020204030204" pitchFamily="49" charset="0"/>
              </a:rPr>
              <a:t>arg</a:t>
            </a:r>
            <a:endParaRPr lang="en-US" altLang="zh-CN" sz="2800" b="1" dirty="0">
              <a:latin typeface="Consolas" panose="020B0609020204030204" pitchFamily="49" charset="0"/>
            </a:endParaRPr>
          </a:p>
          <a:p>
            <a:pPr eaLnBrk="1" hangingPunct="1"/>
            <a:r>
              <a:rPr lang="en-US" altLang="zh-CN" sz="2800" b="1" dirty="0">
                <a:latin typeface="Consolas" panose="020B0609020204030204" pitchFamily="49" charset="0"/>
              </a:rPr>
              <a:t>);</a:t>
            </a:r>
          </a:p>
          <a:p>
            <a:pPr eaLnBrk="1" hangingPunct="1"/>
            <a:r>
              <a:rPr lang="en-US" altLang="zh-CN" sz="2800" b="1" dirty="0">
                <a:latin typeface="Consolas" panose="020B0609020204030204" pitchFamily="49" charset="0"/>
              </a:rPr>
              <a:t>returns: 0 if OK, !=0, error.</a:t>
            </a:r>
          </a:p>
        </p:txBody>
      </p:sp>
      <p:sp>
        <p:nvSpPr>
          <p:cNvPr id="2" name="矩形 1"/>
          <p:cNvSpPr/>
          <p:nvPr/>
        </p:nvSpPr>
        <p:spPr>
          <a:xfrm>
            <a:off x="5837695" y="2480299"/>
            <a:ext cx="6096000" cy="3108543"/>
          </a:xfrm>
          <a:prstGeom prst="rect">
            <a:avLst/>
          </a:prstGeom>
        </p:spPr>
        <p:txBody>
          <a:bodyPr>
            <a:spAutoFit/>
          </a:bodyPr>
          <a:lstStyle/>
          <a:p>
            <a:pPr lvl="2"/>
            <a:r>
              <a:rPr lang="en-US" altLang="zh-CN" sz="2800" dirty="0" err="1">
                <a:latin typeface="Microsoft YaHei UI" panose="020B0503020204020204" pitchFamily="34" charset="-122"/>
                <a:ea typeface="Microsoft YaHei UI" panose="020B0503020204020204" pitchFamily="34" charset="-122"/>
              </a:rPr>
              <a:t>tid</a:t>
            </a:r>
            <a:r>
              <a:rPr lang="en-US" altLang="zh-CN" sz="2800" dirty="0">
                <a:latin typeface="Microsoft YaHei UI" panose="020B0503020204020204" pitchFamily="34" charset="-122"/>
                <a:ea typeface="Microsoft YaHei UI" panose="020B0503020204020204" pitchFamily="34" charset="-122"/>
              </a:rPr>
              <a:t>	</a:t>
            </a:r>
            <a:r>
              <a:rPr lang="zh-CN" altLang="en-US" sz="2800" dirty="0">
                <a:latin typeface="Microsoft YaHei UI" panose="020B0503020204020204" pitchFamily="34" charset="-122"/>
                <a:ea typeface="Microsoft YaHei UI" panose="020B0503020204020204" pitchFamily="34" charset="-122"/>
              </a:rPr>
              <a:t>线程</a:t>
            </a:r>
            <a:r>
              <a:rPr lang="en-US" altLang="zh-CN" sz="2800" dirty="0">
                <a:latin typeface="Microsoft YaHei UI" panose="020B0503020204020204" pitchFamily="34" charset="-122"/>
                <a:ea typeface="Microsoft YaHei UI" panose="020B0503020204020204" pitchFamily="34" charset="-122"/>
              </a:rPr>
              <a:t>ID</a:t>
            </a:r>
            <a:r>
              <a:rPr lang="zh-CN" altLang="en-US" sz="2800" dirty="0">
                <a:latin typeface="Microsoft YaHei UI" panose="020B0503020204020204" pitchFamily="34" charset="-122"/>
                <a:ea typeface="Microsoft YaHei UI" panose="020B0503020204020204" pitchFamily="34" charset="-122"/>
              </a:rPr>
              <a:t>，</a:t>
            </a:r>
            <a:r>
              <a:rPr lang="en-US" altLang="zh-CN" sz="2800" dirty="0">
                <a:latin typeface="Microsoft YaHei UI" panose="020B0503020204020204" pitchFamily="34" charset="-122"/>
                <a:ea typeface="Microsoft YaHei UI" panose="020B0503020204020204" pitchFamily="34" charset="-122"/>
              </a:rPr>
              <a:t>OUT</a:t>
            </a:r>
          </a:p>
          <a:p>
            <a:pPr lvl="2"/>
            <a:r>
              <a:rPr lang="en-US" altLang="zh-CN" sz="2800" dirty="0" err="1">
                <a:latin typeface="Microsoft YaHei UI" panose="020B0503020204020204" pitchFamily="34" charset="-122"/>
                <a:ea typeface="Microsoft YaHei UI" panose="020B0503020204020204" pitchFamily="34" charset="-122"/>
              </a:rPr>
              <a:t>attr</a:t>
            </a:r>
            <a:r>
              <a:rPr lang="en-US" altLang="zh-CN" sz="2800" dirty="0">
                <a:latin typeface="Microsoft YaHei UI" panose="020B0503020204020204" pitchFamily="34" charset="-122"/>
                <a:ea typeface="Microsoft YaHei UI" panose="020B0503020204020204" pitchFamily="34" charset="-122"/>
              </a:rPr>
              <a:t>	</a:t>
            </a:r>
            <a:r>
              <a:rPr lang="zh-CN" altLang="en-US" sz="2800" dirty="0">
                <a:latin typeface="Microsoft YaHei UI" panose="020B0503020204020204" pitchFamily="34" charset="-122"/>
                <a:ea typeface="Microsoft YaHei UI" panose="020B0503020204020204" pitchFamily="34" charset="-122"/>
              </a:rPr>
              <a:t>线程属性，</a:t>
            </a:r>
            <a:r>
              <a:rPr lang="en-US" altLang="zh-CN" sz="2800" dirty="0">
                <a:latin typeface="Microsoft YaHei UI" panose="020B0503020204020204" pitchFamily="34" charset="-122"/>
                <a:ea typeface="Microsoft YaHei UI" panose="020B0503020204020204" pitchFamily="34" charset="-122"/>
              </a:rPr>
              <a:t>IN</a:t>
            </a:r>
          </a:p>
          <a:p>
            <a:pPr lvl="2"/>
            <a:r>
              <a:rPr lang="en-US" altLang="zh-CN" sz="2800" dirty="0" err="1">
                <a:latin typeface="Microsoft YaHei UI" panose="020B0503020204020204" pitchFamily="34" charset="-122"/>
                <a:ea typeface="Microsoft YaHei UI" panose="020B0503020204020204" pitchFamily="34" charset="-122"/>
              </a:rPr>
              <a:t>func</a:t>
            </a:r>
            <a:r>
              <a:rPr lang="en-US" altLang="zh-CN" sz="2800" dirty="0">
                <a:latin typeface="Microsoft YaHei UI" panose="020B0503020204020204" pitchFamily="34" charset="-122"/>
                <a:ea typeface="Microsoft YaHei UI" panose="020B0503020204020204" pitchFamily="34" charset="-122"/>
              </a:rPr>
              <a:t>	</a:t>
            </a:r>
            <a:r>
              <a:rPr lang="zh-CN" altLang="en-US" sz="2800" dirty="0">
                <a:latin typeface="Microsoft YaHei UI" panose="020B0503020204020204" pitchFamily="34" charset="-122"/>
                <a:ea typeface="Microsoft YaHei UI" panose="020B0503020204020204" pitchFamily="34" charset="-122"/>
              </a:rPr>
              <a:t>线程执行函数，</a:t>
            </a:r>
            <a:r>
              <a:rPr lang="en-US" altLang="zh-CN" sz="2800" dirty="0">
                <a:latin typeface="Microsoft YaHei UI" panose="020B0503020204020204" pitchFamily="34" charset="-122"/>
                <a:ea typeface="Microsoft YaHei UI" panose="020B0503020204020204" pitchFamily="34" charset="-122"/>
              </a:rPr>
              <a:t>IN</a:t>
            </a:r>
          </a:p>
          <a:p>
            <a:pPr lvl="2"/>
            <a:r>
              <a:rPr lang="en-US" altLang="zh-CN" sz="2800" dirty="0" err="1">
                <a:latin typeface="Microsoft YaHei UI" panose="020B0503020204020204" pitchFamily="34" charset="-122"/>
                <a:ea typeface="Microsoft YaHei UI" panose="020B0503020204020204" pitchFamily="34" charset="-122"/>
              </a:rPr>
              <a:t>arg</a:t>
            </a:r>
            <a:r>
              <a:rPr lang="en-US" altLang="zh-CN" sz="2800" dirty="0">
                <a:latin typeface="Microsoft YaHei UI" panose="020B0503020204020204" pitchFamily="34" charset="-122"/>
                <a:ea typeface="Microsoft YaHei UI" panose="020B0503020204020204" pitchFamily="34" charset="-122"/>
              </a:rPr>
              <a:t>	</a:t>
            </a:r>
            <a:r>
              <a:rPr lang="zh-CN" altLang="en-US" sz="2800" dirty="0">
                <a:latin typeface="Microsoft YaHei UI" panose="020B0503020204020204" pitchFamily="34" charset="-122"/>
                <a:ea typeface="Microsoft YaHei UI" panose="020B0503020204020204" pitchFamily="34" charset="-122"/>
              </a:rPr>
              <a:t>线程执行函数的参数，</a:t>
            </a:r>
            <a:r>
              <a:rPr lang="en-US" altLang="zh-CN" sz="2800" dirty="0">
                <a:latin typeface="Microsoft YaHei UI" panose="020B0503020204020204" pitchFamily="34" charset="-122"/>
                <a:ea typeface="Microsoft YaHei UI" panose="020B0503020204020204" pitchFamily="34" charset="-122"/>
              </a:rPr>
              <a:t>IN</a:t>
            </a:r>
          </a:p>
          <a:p>
            <a:pPr lvl="2"/>
            <a:endParaRPr lang="en-US" altLang="zh-CN" sz="2800" dirty="0">
              <a:latin typeface="Microsoft YaHei UI" panose="020B0503020204020204" pitchFamily="34" charset="-122"/>
              <a:ea typeface="Microsoft YaHei UI" panose="020B0503020204020204" pitchFamily="34" charset="-122"/>
            </a:endParaRPr>
          </a:p>
          <a:p>
            <a:pPr lvl="2"/>
            <a:r>
              <a:rPr lang="zh-CN" altLang="en-US" sz="2800" dirty="0">
                <a:latin typeface="Microsoft YaHei UI" panose="020B0503020204020204" pitchFamily="34" charset="-122"/>
                <a:ea typeface="Microsoft YaHei UI" panose="020B0503020204020204" pitchFamily="34" charset="-122"/>
              </a:rPr>
              <a:t>特别注意：返回值</a:t>
            </a:r>
            <a:r>
              <a:rPr lang="en-US" altLang="zh-CN" sz="2800" dirty="0">
                <a:latin typeface="Microsoft YaHei UI" panose="020B0503020204020204" pitchFamily="34" charset="-122"/>
                <a:ea typeface="Microsoft YaHei UI" panose="020B0503020204020204" pitchFamily="34" charset="-122"/>
              </a:rPr>
              <a:t>&gt;0</a:t>
            </a:r>
            <a:r>
              <a:rPr lang="zh-CN" altLang="en-US" sz="2800" dirty="0">
                <a:latin typeface="Microsoft YaHei UI" panose="020B0503020204020204" pitchFamily="34" charset="-122"/>
                <a:ea typeface="Microsoft YaHei UI" panose="020B0503020204020204" pitchFamily="34" charset="-122"/>
              </a:rPr>
              <a:t>表示错误，但</a:t>
            </a:r>
            <a:r>
              <a:rPr lang="en-US" altLang="zh-CN" sz="2800" dirty="0" err="1">
                <a:latin typeface="Microsoft YaHei UI" panose="020B0503020204020204" pitchFamily="34" charset="-122"/>
                <a:ea typeface="Microsoft YaHei UI" panose="020B0503020204020204" pitchFamily="34" charset="-122"/>
              </a:rPr>
              <a:t>errno</a:t>
            </a:r>
            <a:r>
              <a:rPr lang="zh-CN" altLang="en-US" sz="2800" dirty="0">
                <a:latin typeface="Microsoft YaHei UI" panose="020B0503020204020204" pitchFamily="34" charset="-122"/>
                <a:ea typeface="Microsoft YaHei UI" panose="020B0503020204020204" pitchFamily="34" charset="-122"/>
              </a:rPr>
              <a:t>不会被设置</a:t>
            </a:r>
          </a:p>
        </p:txBody>
      </p:sp>
    </p:spTree>
    <p:extLst>
      <p:ext uri="{BB962C8B-B14F-4D97-AF65-F5344CB8AC3E}">
        <p14:creationId xmlns:p14="http://schemas.microsoft.com/office/powerpoint/2010/main" val="258221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 calcmode="lin" valueType="num">
                                      <p:cBhvr additive="base">
                                        <p:cTn id="7" dur="5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244"/>
                                        </p:tgtEl>
                                        <p:attrNameLst>
                                          <p:attrName>style.visibility</p:attrName>
                                        </p:attrNameLst>
                                      </p:cBhvr>
                                      <p:to>
                                        <p:strVal val="visible"/>
                                      </p:to>
                                    </p:set>
                                    <p:anim calcmode="lin" valueType="num">
                                      <p:cBhvr additive="base">
                                        <p:cTn id="13" dur="500" fill="hold"/>
                                        <p:tgtEl>
                                          <p:spTgt spid="10244"/>
                                        </p:tgtEl>
                                        <p:attrNameLst>
                                          <p:attrName>ppt_x</p:attrName>
                                        </p:attrNameLst>
                                      </p:cBhvr>
                                      <p:tavLst>
                                        <p:tav tm="0">
                                          <p:val>
                                            <p:strVal val="#ppt_x"/>
                                          </p:val>
                                        </p:tav>
                                        <p:tav tm="100000">
                                          <p:val>
                                            <p:strVal val="#ppt_x"/>
                                          </p:val>
                                        </p:tav>
                                      </p:tavLst>
                                    </p:anim>
                                    <p:anim calcmode="lin" valueType="num">
                                      <p:cBhvr additive="base">
                                        <p:cTn id="14" dur="500" fill="hold"/>
                                        <p:tgtEl>
                                          <p:spTgt spid="102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886" t="10951" r="1149" b="8745"/>
          <a:stretch/>
        </p:blipFill>
        <p:spPr bwMode="auto">
          <a:xfrm>
            <a:off x="1296364" y="381774"/>
            <a:ext cx="9727398" cy="1214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9E1A1A85-EC8B-0840-99D2-6D657CDCB6B8}"/>
              </a:ext>
            </a:extLst>
          </p:cNvPr>
          <p:cNvSpPr txBox="1">
            <a:spLocks noChangeArrowheads="1"/>
          </p:cNvSpPr>
          <p:nvPr/>
        </p:nvSpPr>
        <p:spPr>
          <a:xfrm>
            <a:off x="751886" y="3880138"/>
            <a:ext cx="9751017" cy="3531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0000"/>
              </a:lnSpc>
            </a:pPr>
            <a:r>
              <a:rPr lang="zh-CN" altLang="en-US" dirty="0">
                <a:latin typeface="微软雅黑" panose="020B0503020204020204" pitchFamily="34" charset="-122"/>
                <a:ea typeface="微软雅黑" panose="020B0503020204020204" pitchFamily="34" charset="-122"/>
              </a:rPr>
              <a:t>获取自己的线程</a:t>
            </a:r>
            <a:r>
              <a:rPr lang="en-US" altLang="zh-CN" dirty="0">
                <a:latin typeface="微软雅黑" panose="020B0503020204020204" pitchFamily="34" charset="-122"/>
                <a:ea typeface="微软雅黑" panose="020B0503020204020204" pitchFamily="34" charset="-122"/>
              </a:rPr>
              <a:t>ID</a:t>
            </a:r>
          </a:p>
        </p:txBody>
      </p:sp>
      <p:pic>
        <p:nvPicPr>
          <p:cNvPr id="5" name="Picture 4">
            <a:extLst>
              <a:ext uri="{FF2B5EF4-FFF2-40B4-BE49-F238E27FC236}">
                <a16:creationId xmlns:a16="http://schemas.microsoft.com/office/drawing/2014/main" id="{6482641E-A1D3-3146-854C-9EF0FDDEE7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4" t="6610" r="1700" b="7674"/>
          <a:stretch/>
        </p:blipFill>
        <p:spPr bwMode="auto">
          <a:xfrm>
            <a:off x="1284789" y="2720048"/>
            <a:ext cx="9514390" cy="1226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7AA8B878-5DCE-6B4F-A655-F8063D5985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99" t="8565" r="1131" b="9226"/>
          <a:stretch/>
        </p:blipFill>
        <p:spPr bwMode="auto">
          <a:xfrm>
            <a:off x="1215343" y="4433103"/>
            <a:ext cx="9195809" cy="1122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758752" y="5429350"/>
            <a:ext cx="8813516" cy="1175706"/>
          </a:xfrm>
          <a:prstGeom prst="rect">
            <a:avLst/>
          </a:prstGeom>
        </p:spPr>
        <p:txBody>
          <a:bodyPr wrap="square">
            <a:spAutoFit/>
          </a:bodyPr>
          <a:lstStyle/>
          <a:p>
            <a:pPr marL="800100" lvl="1" indent="-342900">
              <a:lnSpc>
                <a:spcPct val="11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线程分离</a:t>
            </a:r>
          </a:p>
          <a:p>
            <a:pPr lvl="2">
              <a:lnSpc>
                <a:spcPct val="110000"/>
              </a:lnSpc>
            </a:pPr>
            <a:r>
              <a:rPr lang="en-US" altLang="zh-CN" sz="2000" dirty="0" err="1">
                <a:latin typeface="微软雅黑" panose="020B0503020204020204" pitchFamily="34" charset="-122"/>
                <a:ea typeface="微软雅黑" panose="020B0503020204020204" pitchFamily="34" charset="-122"/>
              </a:rPr>
              <a:t>pthread_detach</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用于解除父子线程之间的关系</a:t>
            </a:r>
          </a:p>
          <a:p>
            <a:pPr lvl="2">
              <a:lnSpc>
                <a:spcPct val="110000"/>
              </a:lnSpc>
            </a:pPr>
            <a:r>
              <a:rPr lang="en-US" altLang="zh-CN" sz="2000" dirty="0" err="1">
                <a:latin typeface="微软雅黑" panose="020B0503020204020204" pitchFamily="34" charset="-122"/>
                <a:ea typeface="微软雅黑" panose="020B0503020204020204" pitchFamily="34" charset="-122"/>
              </a:rPr>
              <a:t>pthread_detach</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pthread_self</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自己解除与父线程之间的关系</a:t>
            </a:r>
          </a:p>
        </p:txBody>
      </p:sp>
      <p:cxnSp>
        <p:nvCxnSpPr>
          <p:cNvPr id="7" name="直接连接符 6"/>
          <p:cNvCxnSpPr/>
          <p:nvPr/>
        </p:nvCxnSpPr>
        <p:spPr>
          <a:xfrm>
            <a:off x="1064871" y="2569577"/>
            <a:ext cx="99588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66800" y="4411878"/>
            <a:ext cx="9958891" cy="0"/>
          </a:xfrm>
          <a:prstGeom prst="line">
            <a:avLst/>
          </a:prstGeom>
        </p:spPr>
        <p:style>
          <a:lnRef idx="1">
            <a:schemeClr val="accent1"/>
          </a:lnRef>
          <a:fillRef idx="0">
            <a:schemeClr val="accent1"/>
          </a:fillRef>
          <a:effectRef idx="0">
            <a:schemeClr val="accent1"/>
          </a:effectRef>
          <a:fontRef idx="minor">
            <a:schemeClr val="tx1"/>
          </a:fontRef>
        </p:style>
      </p:cxnSp>
      <p:sp>
        <p:nvSpPr>
          <p:cNvPr id="20483" name="Rectangle 3"/>
          <p:cNvSpPr>
            <a:spLocks noGrp="1" noChangeArrowheads="1"/>
          </p:cNvSpPr>
          <p:nvPr>
            <p:ph type="body" idx="1"/>
          </p:nvPr>
        </p:nvSpPr>
        <p:spPr>
          <a:xfrm>
            <a:off x="700874" y="1435011"/>
            <a:ext cx="9601200" cy="3259003"/>
          </a:xfrm>
        </p:spPr>
        <p:txBody>
          <a:bodyPr>
            <a:normAutofit/>
          </a:bodyPr>
          <a:lstStyle/>
          <a:p>
            <a:pPr lvl="1" eaLnBrk="1" hangingPunct="1"/>
            <a:r>
              <a:rPr lang="zh-CN" altLang="en-US" dirty="0">
                <a:latin typeface="微软雅黑" panose="020B0503020204020204" pitchFamily="34" charset="-122"/>
                <a:ea typeface="微软雅黑" panose="020B0503020204020204" pitchFamily="34" charset="-122"/>
              </a:rPr>
              <a:t>线程等待</a:t>
            </a:r>
          </a:p>
          <a:p>
            <a:pPr lvl="2" eaLnBrk="1" hangingPunct="1"/>
            <a:r>
              <a:rPr lang="zh-CN" altLang="en-US" dirty="0">
                <a:latin typeface="微软雅黑" panose="020B0503020204020204" pitchFamily="34" charset="-122"/>
                <a:ea typeface="微软雅黑" panose="020B0503020204020204" pitchFamily="34" charset="-122"/>
              </a:rPr>
              <a:t>与</a:t>
            </a:r>
            <a:r>
              <a:rPr lang="en-US" altLang="zh-CN" dirty="0" err="1">
                <a:latin typeface="微软雅黑" panose="020B0503020204020204" pitchFamily="34" charset="-122"/>
                <a:ea typeface="微软雅黑" panose="020B0503020204020204" pitchFamily="34" charset="-122"/>
              </a:rPr>
              <a:t>waitpid</a:t>
            </a:r>
            <a:r>
              <a:rPr lang="zh-CN" altLang="en-US" dirty="0">
                <a:latin typeface="微软雅黑" panose="020B0503020204020204" pitchFamily="34" charset="-122"/>
                <a:ea typeface="微软雅黑" panose="020B0503020204020204" pitchFamily="34" charset="-122"/>
              </a:rPr>
              <a:t>函数的功能类似，用于获取线程退出的状态</a:t>
            </a:r>
          </a:p>
          <a:p>
            <a:pPr lvl="2" eaLnBrk="1" hangingPunct="1"/>
            <a:r>
              <a:rPr lang="en-US" altLang="zh-CN" dirty="0" err="1">
                <a:latin typeface="微软雅黑" panose="020B0503020204020204" pitchFamily="34" charset="-122"/>
                <a:ea typeface="微软雅黑" panose="020B0503020204020204" pitchFamily="34" charset="-122"/>
              </a:rPr>
              <a:t>pthread_join</a:t>
            </a:r>
            <a:r>
              <a:rPr lang="zh-CN" altLang="en-US" dirty="0">
                <a:latin typeface="微软雅黑" panose="020B0503020204020204" pitchFamily="34" charset="-122"/>
                <a:ea typeface="微软雅黑" panose="020B0503020204020204" pitchFamily="34" charset="-122"/>
              </a:rPr>
              <a:t>函数没办法等待任意线程</a:t>
            </a:r>
            <a:endParaRPr lang="en-US" altLang="zh-CN" dirty="0">
              <a:latin typeface="微软雅黑" panose="020B0503020204020204" pitchFamily="34" charset="-122"/>
              <a:ea typeface="微软雅黑" panose="020B0503020204020204" pitchFamily="34" charset="-122"/>
            </a:endParaRPr>
          </a:p>
          <a:p>
            <a:pPr lvl="2" eaLnBrk="1" hangingPunct="1"/>
            <a:endParaRPr lang="en-US" altLang="zh-CN" dirty="0">
              <a:latin typeface="微软雅黑" panose="020B0503020204020204" pitchFamily="34" charset="-122"/>
              <a:ea typeface="微软雅黑" panose="020B0503020204020204" pitchFamily="34" charset="-122"/>
            </a:endParaRPr>
          </a:p>
          <a:p>
            <a:pPr lvl="2" eaLnBrk="1" hangingPunct="1"/>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701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0484"/>
                                        </p:tgtEl>
                                        <p:attrNameLst>
                                          <p:attrName>style.visibility</p:attrName>
                                        </p:attrNameLst>
                                      </p:cBhvr>
                                      <p:to>
                                        <p:strVal val="visible"/>
                                      </p:to>
                                    </p:set>
                                    <p:anim calcmode="lin" valueType="num">
                                      <p:cBhvr additive="base">
                                        <p:cTn id="7" dur="500" fill="hold"/>
                                        <p:tgtEl>
                                          <p:spTgt spid="20484"/>
                                        </p:tgtEl>
                                        <p:attrNameLst>
                                          <p:attrName>ppt_x</p:attrName>
                                        </p:attrNameLst>
                                      </p:cBhvr>
                                      <p:tavLst>
                                        <p:tav tm="0">
                                          <p:val>
                                            <p:strVal val="#ppt_x"/>
                                          </p:val>
                                        </p:tav>
                                        <p:tav tm="100000">
                                          <p:val>
                                            <p:strVal val="#ppt_x"/>
                                          </p:val>
                                        </p:tav>
                                      </p:tavLst>
                                    </p:anim>
                                    <p:anim calcmode="lin" valueType="num">
                                      <p:cBhvr additive="base">
                                        <p:cTn id="8" dur="500" fill="hold"/>
                                        <p:tgtEl>
                                          <p:spTgt spid="2048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0483">
                                            <p:txEl>
                                              <p:pRg st="0" end="0"/>
                                            </p:txEl>
                                          </p:spTgt>
                                        </p:tgtEl>
                                        <p:attrNameLst>
                                          <p:attrName>style.visibility</p:attrName>
                                        </p:attrNameLst>
                                      </p:cBhvr>
                                      <p:to>
                                        <p:strVal val="visible"/>
                                      </p:to>
                                    </p:set>
                                    <p:anim calcmode="lin" valueType="num">
                                      <p:cBhvr additive="base">
                                        <p:cTn id="13" dur="500" fill="hold"/>
                                        <p:tgtEl>
                                          <p:spTgt spid="2048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4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0483">
                                            <p:txEl>
                                              <p:pRg st="1" end="1"/>
                                            </p:txEl>
                                          </p:spTgt>
                                        </p:tgtEl>
                                        <p:attrNameLst>
                                          <p:attrName>style.visibility</p:attrName>
                                        </p:attrNameLst>
                                      </p:cBhvr>
                                      <p:to>
                                        <p:strVal val="visible"/>
                                      </p:to>
                                    </p:set>
                                    <p:anim calcmode="lin" valueType="num">
                                      <p:cBhvr additive="base">
                                        <p:cTn id="19" dur="500" fill="hold"/>
                                        <p:tgtEl>
                                          <p:spTgt spid="2048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4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0483">
                                            <p:txEl>
                                              <p:pRg st="2" end="2"/>
                                            </p:txEl>
                                          </p:spTgt>
                                        </p:tgtEl>
                                        <p:attrNameLst>
                                          <p:attrName>style.visibility</p:attrName>
                                        </p:attrNameLst>
                                      </p:cBhvr>
                                      <p:to>
                                        <p:strVal val="visible"/>
                                      </p:to>
                                    </p:set>
                                    <p:anim calcmode="lin" valueType="num">
                                      <p:cBhvr additive="base">
                                        <p:cTn id="25" dur="500" fill="hold"/>
                                        <p:tgtEl>
                                          <p:spTgt spid="2048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4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 calcmode="lin" valueType="num">
                                      <p:cBhvr additive="base">
                                        <p:cTn id="3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1261641" y="457200"/>
            <a:ext cx="9722734" cy="5943600"/>
          </a:xfrm>
        </p:spPr>
        <p:txBody>
          <a:bodyPr>
            <a:noAutofit/>
          </a:bodyPr>
          <a:lstStyle/>
          <a:p>
            <a:pPr marL="0" lvl="1" algn="l" eaLnBrk="1" hangingPunct="1">
              <a:lnSpc>
                <a:spcPct val="100000"/>
              </a:lnSpc>
              <a:spcBef>
                <a:spcPts val="600"/>
              </a:spcBef>
            </a:pPr>
            <a:r>
              <a:rPr lang="zh-CN" altLang="en-US" sz="2800" dirty="0">
                <a:latin typeface="微软雅黑" panose="020B0503020204020204" pitchFamily="34" charset="-122"/>
                <a:ea typeface="微软雅黑" panose="020B0503020204020204" pitchFamily="34" charset="-122"/>
              </a:rPr>
              <a:t>线程退出</a:t>
            </a:r>
          </a:p>
          <a:p>
            <a:pPr marL="0" algn="l" eaLnBrk="1" hangingPunct="1">
              <a:lnSpc>
                <a:spcPct val="100000"/>
              </a:lnSpc>
              <a:spcBef>
                <a:spcPts val="600"/>
              </a:spcBef>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#include &lt;</a:t>
            </a:r>
            <a:r>
              <a:rPr lang="en-US" altLang="zh-CN" sz="2400" dirty="0" err="1">
                <a:latin typeface="微软雅黑" panose="020B0503020204020204" pitchFamily="34" charset="-122"/>
                <a:ea typeface="微软雅黑" panose="020B0503020204020204" pitchFamily="34" charset="-122"/>
              </a:rPr>
              <a:t>pthread.h</a:t>
            </a:r>
            <a:r>
              <a:rPr lang="en-US" altLang="zh-CN" sz="2400" dirty="0">
                <a:latin typeface="微软雅黑" panose="020B0503020204020204" pitchFamily="34" charset="-122"/>
                <a:ea typeface="微软雅黑" panose="020B0503020204020204" pitchFamily="34" charset="-122"/>
              </a:rPr>
              <a:t>&gt;</a:t>
            </a:r>
          </a:p>
          <a:p>
            <a:pPr marL="0">
              <a:lnSpc>
                <a:spcPct val="100000"/>
              </a:lnSpc>
              <a:spcBef>
                <a:spcPts val="600"/>
              </a:spcBef>
              <a:buNone/>
            </a:pPr>
            <a:r>
              <a:rPr lang="en-US" altLang="zh-CN" sz="2400" dirty="0">
                <a:latin typeface="微软雅黑" panose="020B0503020204020204" pitchFamily="34" charset="-122"/>
                <a:ea typeface="微软雅黑" panose="020B0503020204020204" pitchFamily="34" charset="-122"/>
              </a:rPr>
              <a:t>void </a:t>
            </a:r>
            <a:r>
              <a:rPr lang="en-US" altLang="zh-CN" sz="2400" dirty="0" err="1">
                <a:latin typeface="微软雅黑" panose="020B0503020204020204" pitchFamily="34" charset="-122"/>
                <a:ea typeface="微软雅黑" panose="020B0503020204020204" pitchFamily="34" charset="-122"/>
              </a:rPr>
              <a:t>pthread_exit</a:t>
            </a:r>
            <a:r>
              <a:rPr lang="en-US" altLang="zh-CN" sz="2400" dirty="0">
                <a:latin typeface="微软雅黑" panose="020B0503020204020204" pitchFamily="34" charset="-122"/>
                <a:ea typeface="微软雅黑" panose="020B0503020204020204" pitchFamily="34" charset="-122"/>
              </a:rPr>
              <a:t>(void *</a:t>
            </a:r>
            <a:r>
              <a:rPr lang="en-US" altLang="zh-CN" sz="2400" dirty="0" err="1">
                <a:latin typeface="微软雅黑" panose="020B0503020204020204" pitchFamily="34" charset="-122"/>
                <a:ea typeface="微软雅黑" panose="020B0503020204020204" pitchFamily="34" charset="-122"/>
              </a:rPr>
              <a:t>value_ptr</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（没有返回值）</a:t>
            </a:r>
          </a:p>
          <a:p>
            <a:pPr marL="0" lvl="1" algn="l" eaLnBrk="1" hangingPunct="1">
              <a:lnSpc>
                <a:spcPct val="100000"/>
              </a:lnSpc>
              <a:spcBef>
                <a:spcPts val="600"/>
              </a:spcBef>
              <a:buFont typeface="Wingdings" panose="05000000000000000000" pitchFamily="2" charset="2"/>
              <a:buNone/>
            </a:pPr>
            <a:endParaRPr lang="zh-CN" altLang="en-US" dirty="0">
              <a:latin typeface="微软雅黑" panose="020B0503020204020204" pitchFamily="34" charset="-122"/>
              <a:ea typeface="微软雅黑" panose="020B0503020204020204" pitchFamily="34" charset="-122"/>
            </a:endParaRPr>
          </a:p>
          <a:p>
            <a:pPr marL="0" lvl="2" algn="l" eaLnBrk="1" hangingPunct="1">
              <a:lnSpc>
                <a:spcPct val="100000"/>
              </a:lnSpc>
              <a:spcBef>
                <a:spcPts val="600"/>
              </a:spcBef>
            </a:pPr>
            <a:r>
              <a:rPr lang="en-US" altLang="zh-CN" sz="2400" dirty="0" err="1">
                <a:latin typeface="微软雅黑" panose="020B0503020204020204" pitchFamily="34" charset="-122"/>
                <a:ea typeface="微软雅黑" panose="020B0503020204020204" pitchFamily="34" charset="-122"/>
              </a:rPr>
              <a:t>value_ptr</a:t>
            </a:r>
            <a:r>
              <a:rPr lang="zh-CN" altLang="en-US" sz="2400" dirty="0">
                <a:latin typeface="微软雅黑" panose="020B0503020204020204" pitchFamily="34" charset="-122"/>
                <a:ea typeface="微软雅黑" panose="020B0503020204020204" pitchFamily="34" charset="-122"/>
              </a:rPr>
              <a:t>指向一个信息块，该信息块用于向</a:t>
            </a:r>
            <a:r>
              <a:rPr lang="en-US" altLang="zh-CN" sz="2400" dirty="0">
                <a:latin typeface="微软雅黑" panose="020B0503020204020204" pitchFamily="34" charset="-122"/>
                <a:ea typeface="微软雅黑" panose="020B0503020204020204" pitchFamily="34" charset="-122"/>
              </a:rPr>
              <a:t>join</a:t>
            </a:r>
            <a:r>
              <a:rPr lang="zh-CN" altLang="en-US" sz="2400" dirty="0">
                <a:latin typeface="微软雅黑" panose="020B0503020204020204" pitchFamily="34" charset="-122"/>
                <a:ea typeface="微软雅黑" panose="020B0503020204020204" pitchFamily="34" charset="-122"/>
              </a:rPr>
              <a:t>的线程通告退出状态</a:t>
            </a:r>
          </a:p>
          <a:p>
            <a:pPr marL="0" lvl="2" algn="l" eaLnBrk="1" hangingPunct="1">
              <a:lnSpc>
                <a:spcPct val="100000"/>
              </a:lnSpc>
              <a:spcBef>
                <a:spcPts val="600"/>
              </a:spcBef>
            </a:pPr>
            <a:r>
              <a:rPr lang="zh-CN" altLang="en-US" sz="2400" dirty="0">
                <a:latin typeface="微软雅黑" panose="020B0503020204020204" pitchFamily="34" charset="-122"/>
                <a:ea typeface="微软雅黑" panose="020B0503020204020204" pitchFamily="34" charset="-122"/>
              </a:rPr>
              <a:t>线程除了显示的调用</a:t>
            </a:r>
            <a:r>
              <a:rPr lang="en-US" altLang="zh-CN" sz="2400" dirty="0" err="1">
                <a:latin typeface="微软雅黑" panose="020B0503020204020204" pitchFamily="34" charset="-122"/>
                <a:ea typeface="微软雅黑" panose="020B0503020204020204" pitchFamily="34" charset="-122"/>
              </a:rPr>
              <a:t>pthread_exit</a:t>
            </a:r>
            <a:r>
              <a:rPr lang="zh-CN" altLang="en-US" sz="2400" dirty="0">
                <a:latin typeface="微软雅黑" panose="020B0503020204020204" pitchFamily="34" charset="-122"/>
                <a:ea typeface="微软雅黑" panose="020B0503020204020204" pitchFamily="34" charset="-122"/>
              </a:rPr>
              <a:t>函数外，可以直接</a:t>
            </a:r>
            <a:r>
              <a:rPr lang="en-US" altLang="zh-CN" sz="2400" dirty="0">
                <a:latin typeface="微软雅黑" panose="020B0503020204020204" pitchFamily="34" charset="-122"/>
                <a:ea typeface="微软雅黑" panose="020B0503020204020204" pitchFamily="34" charset="-122"/>
              </a:rPr>
              <a:t>return </a:t>
            </a:r>
            <a:r>
              <a:rPr lang="en-US" altLang="zh-CN" sz="2400" dirty="0" err="1">
                <a:latin typeface="微软雅黑" panose="020B0503020204020204" pitchFamily="34" charset="-122"/>
                <a:ea typeface="微软雅黑" panose="020B0503020204020204" pitchFamily="34" charset="-122"/>
              </a:rPr>
              <a:t>value_ptr</a:t>
            </a:r>
            <a:r>
              <a:rPr lang="zh-CN" altLang="en-US" sz="2400" dirty="0">
                <a:latin typeface="微软雅黑" panose="020B0503020204020204" pitchFamily="34" charset="-122"/>
                <a:ea typeface="微软雅黑" panose="020B0503020204020204" pitchFamily="34" charset="-122"/>
              </a:rPr>
              <a:t>返回</a:t>
            </a:r>
          </a:p>
          <a:p>
            <a:pPr marL="0" lvl="2" algn="l" eaLnBrk="1" hangingPunct="1">
              <a:lnSpc>
                <a:spcPct val="100000"/>
              </a:lnSpc>
              <a:spcBef>
                <a:spcPts val="600"/>
              </a:spcBef>
            </a:pPr>
            <a:endParaRPr lang="zh-CN" altLang="en-US" sz="2400" dirty="0">
              <a:latin typeface="微软雅黑" panose="020B0503020204020204" pitchFamily="34" charset="-122"/>
              <a:ea typeface="微软雅黑" panose="020B0503020204020204" pitchFamily="34" charset="-122"/>
            </a:endParaRPr>
          </a:p>
          <a:p>
            <a:pPr marL="0" lvl="3" algn="l">
              <a:lnSpc>
                <a:spcPct val="100000"/>
              </a:lnSpc>
              <a:spcBef>
                <a:spcPts val="600"/>
              </a:spcBef>
            </a:pPr>
            <a:r>
              <a:rPr lang="zh-CN" altLang="en-US" sz="2400" dirty="0">
                <a:solidFill>
                  <a:srgbClr val="FF0000"/>
                </a:solidFill>
                <a:latin typeface="微软雅黑" panose="020B0503020204020204" pitchFamily="34" charset="-122"/>
                <a:ea typeface="微软雅黑" panose="020B0503020204020204" pitchFamily="34" charset="-122"/>
              </a:rPr>
              <a:t>使用</a:t>
            </a:r>
            <a:r>
              <a:rPr lang="en-US" altLang="zh-CN" sz="2400" dirty="0" err="1">
                <a:solidFill>
                  <a:srgbClr val="FF0000"/>
                </a:solidFill>
                <a:latin typeface="微软雅黑" panose="020B0503020204020204" pitchFamily="34" charset="-122"/>
                <a:ea typeface="微软雅黑" panose="020B0503020204020204" pitchFamily="34" charset="-122"/>
              </a:rPr>
              <a:t>pthread_exit</a:t>
            </a:r>
            <a:r>
              <a:rPr lang="zh-CN" altLang="en-US" sz="2400" dirty="0">
                <a:solidFill>
                  <a:srgbClr val="FF0000"/>
                </a:solidFill>
                <a:latin typeface="微软雅黑" panose="020B0503020204020204" pitchFamily="34" charset="-122"/>
                <a:ea typeface="微软雅黑" panose="020B0503020204020204" pitchFamily="34" charset="-122"/>
              </a:rPr>
              <a:t>退出线程，这是线程的主动行为。由于一个进程中的多个线程是共享数据段的，因此通常在线程退出之后，退出线程所占用的资源并不会随着线程的终止而得到释放（包括文件描述符的关闭、互斥变量的销毁等），但是可以用</a:t>
            </a:r>
            <a:r>
              <a:rPr lang="en-US" altLang="zh-CN" sz="2400" dirty="0" err="1">
                <a:solidFill>
                  <a:srgbClr val="FF0000"/>
                </a:solidFill>
                <a:latin typeface="微软雅黑" panose="020B0503020204020204" pitchFamily="34" charset="-122"/>
                <a:ea typeface="微软雅黑" panose="020B0503020204020204" pitchFamily="34" charset="-122"/>
              </a:rPr>
              <a:t>pthread_join</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函数来同步并释放资源。</a:t>
            </a:r>
          </a:p>
        </p:txBody>
      </p:sp>
    </p:spTree>
    <p:extLst>
      <p:ext uri="{BB962C8B-B14F-4D97-AF65-F5344CB8AC3E}">
        <p14:creationId xmlns:p14="http://schemas.microsoft.com/office/powerpoint/2010/main" val="355580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 calcmode="lin" valueType="num">
                                      <p:cBhvr additive="base">
                                        <p:cTn id="7" dur="500" fill="hold"/>
                                        <p:tgtEl>
                                          <p:spTgt spid="153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3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5363">
                                            <p:txEl>
                                              <p:pRg st="1" end="1"/>
                                            </p:txEl>
                                          </p:spTgt>
                                        </p:tgtEl>
                                        <p:attrNameLst>
                                          <p:attrName>style.visibility</p:attrName>
                                        </p:attrNameLst>
                                      </p:cBhvr>
                                      <p:to>
                                        <p:strVal val="visible"/>
                                      </p:to>
                                    </p:set>
                                    <p:anim calcmode="lin" valueType="num">
                                      <p:cBhvr additive="base">
                                        <p:cTn id="13" dur="500" fill="hold"/>
                                        <p:tgtEl>
                                          <p:spTgt spid="1536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36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363">
                                            <p:txEl>
                                              <p:pRg st="2" end="2"/>
                                            </p:txEl>
                                          </p:spTgt>
                                        </p:tgtEl>
                                        <p:attrNameLst>
                                          <p:attrName>style.visibility</p:attrName>
                                        </p:attrNameLst>
                                      </p:cBhvr>
                                      <p:to>
                                        <p:strVal val="visible"/>
                                      </p:to>
                                    </p:set>
                                    <p:anim calcmode="lin" valueType="num">
                                      <p:cBhvr additive="base">
                                        <p:cTn id="17" dur="500" fill="hold"/>
                                        <p:tgtEl>
                                          <p:spTgt spid="1536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3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5363">
                                            <p:txEl>
                                              <p:pRg st="4" end="4"/>
                                            </p:txEl>
                                          </p:spTgt>
                                        </p:tgtEl>
                                        <p:attrNameLst>
                                          <p:attrName>style.visibility</p:attrName>
                                        </p:attrNameLst>
                                      </p:cBhvr>
                                      <p:to>
                                        <p:strVal val="visible"/>
                                      </p:to>
                                    </p:set>
                                    <p:anim calcmode="lin" valueType="num">
                                      <p:cBhvr additive="base">
                                        <p:cTn id="23" dur="500" fill="hold"/>
                                        <p:tgtEl>
                                          <p:spTgt spid="1536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536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15363">
                                            <p:txEl>
                                              <p:pRg st="5" end="5"/>
                                            </p:txEl>
                                          </p:spTgt>
                                        </p:tgtEl>
                                        <p:attrNameLst>
                                          <p:attrName>style.visibility</p:attrName>
                                        </p:attrNameLst>
                                      </p:cBhvr>
                                      <p:to>
                                        <p:strVal val="visible"/>
                                      </p:to>
                                    </p:set>
                                    <p:anim calcmode="lin" valueType="num">
                                      <p:cBhvr additive="base">
                                        <p:cTn id="29" dur="500" fill="hold"/>
                                        <p:tgtEl>
                                          <p:spTgt spid="1536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36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15363">
                                            <p:txEl>
                                              <p:pRg st="7" end="7"/>
                                            </p:txEl>
                                          </p:spTgt>
                                        </p:tgtEl>
                                        <p:attrNameLst>
                                          <p:attrName>style.visibility</p:attrName>
                                        </p:attrNameLst>
                                      </p:cBhvr>
                                      <p:to>
                                        <p:strVal val="visible"/>
                                      </p:to>
                                    </p:set>
                                    <p:anim calcmode="lin" valueType="num">
                                      <p:cBhvr additive="base">
                                        <p:cTn id="35" dur="500" fill="hold"/>
                                        <p:tgtEl>
                                          <p:spTgt spid="1536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36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a:xfrm>
            <a:off x="58461" y="532436"/>
            <a:ext cx="11296304" cy="5868366"/>
          </a:xfrm>
        </p:spPr>
        <p:txBody>
          <a:bodyPr>
            <a:noAutofit/>
          </a:bodyPr>
          <a:lstStyle/>
          <a:p>
            <a:pPr lvl="2">
              <a:lnSpc>
                <a:spcPct val="100000"/>
              </a:lnSpc>
            </a:pPr>
            <a:r>
              <a:rPr lang="en-US" altLang="zh-CN" sz="2400" b="1" dirty="0" err="1">
                <a:latin typeface="微软雅黑" panose="020B0503020204020204" pitchFamily="34" charset="-122"/>
                <a:ea typeface="微软雅黑" panose="020B0503020204020204" pitchFamily="34" charset="-122"/>
              </a:rPr>
              <a:t>pthread_exit</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exit()</a:t>
            </a:r>
            <a:r>
              <a:rPr lang="zh-CN" altLang="en-US" sz="2400" b="1" dirty="0">
                <a:latin typeface="微软雅黑" panose="020B0503020204020204" pitchFamily="34" charset="-122"/>
                <a:ea typeface="微软雅黑" panose="020B0503020204020204" pitchFamily="34" charset="-122"/>
              </a:rPr>
              <a:t>函数的区别</a:t>
            </a:r>
            <a:endParaRPr lang="en-US" altLang="zh-CN" sz="2400" b="1" dirty="0">
              <a:latin typeface="微软雅黑" panose="020B0503020204020204" pitchFamily="34" charset="-122"/>
              <a:ea typeface="微软雅黑" panose="020B0503020204020204" pitchFamily="34" charset="-122"/>
            </a:endParaRPr>
          </a:p>
          <a:p>
            <a:pPr lvl="2">
              <a:lnSpc>
                <a:spcPct val="100000"/>
              </a:lnSpc>
            </a:pPr>
            <a:endParaRPr lang="en-US" altLang="zh-CN" sz="2400" b="1" dirty="0">
              <a:latin typeface="微软雅黑" panose="020B0503020204020204" pitchFamily="34" charset="-122"/>
              <a:ea typeface="微软雅黑" panose="020B0503020204020204" pitchFamily="34" charset="-122"/>
            </a:endParaRPr>
          </a:p>
          <a:p>
            <a:pPr lvl="2" eaLnBrk="1" hangingPunct="1">
              <a:lnSpc>
                <a:spcPct val="100000"/>
              </a:lnSpc>
            </a:pPr>
            <a:r>
              <a:rPr lang="en-US" altLang="zh-CN" sz="2400" dirty="0">
                <a:latin typeface="微软雅黑" panose="020B0503020204020204" pitchFamily="34" charset="-122"/>
                <a:ea typeface="微软雅黑" panose="020B0503020204020204" pitchFamily="34" charset="-122"/>
              </a:rPr>
              <a:t>exit()</a:t>
            </a:r>
            <a:r>
              <a:rPr lang="zh-CN" altLang="en-US" sz="2400" dirty="0">
                <a:latin typeface="微软雅黑" panose="020B0503020204020204" pitchFamily="34" charset="-122"/>
                <a:ea typeface="微软雅黑" panose="020B0503020204020204" pitchFamily="34" charset="-122"/>
              </a:rPr>
              <a:t>函数会清理进程打开的文件描述符，同时会将子进程托付给</a:t>
            </a:r>
            <a:r>
              <a:rPr lang="en-US" altLang="zh-CN" sz="2400" dirty="0" err="1">
                <a:latin typeface="微软雅黑" panose="020B0503020204020204" pitchFamily="34" charset="-122"/>
                <a:ea typeface="微软雅黑" panose="020B0503020204020204" pitchFamily="34" charset="-122"/>
              </a:rPr>
              <a:t>init</a:t>
            </a:r>
            <a:r>
              <a:rPr lang="zh-CN" altLang="en-US" sz="2400" dirty="0">
                <a:latin typeface="微软雅黑" panose="020B0503020204020204" pitchFamily="34" charset="-122"/>
                <a:ea typeface="微软雅黑" panose="020B0503020204020204" pitchFamily="34" charset="-122"/>
              </a:rPr>
              <a:t>进程</a:t>
            </a:r>
          </a:p>
          <a:p>
            <a:pPr lvl="2" eaLnBrk="1" hangingPunct="1">
              <a:lnSpc>
                <a:spcPct val="100000"/>
              </a:lnSpc>
            </a:pPr>
            <a:r>
              <a:rPr lang="en-US" altLang="zh-CN" sz="2400" dirty="0">
                <a:latin typeface="微软雅黑" panose="020B0503020204020204" pitchFamily="34" charset="-122"/>
                <a:ea typeface="微软雅黑" panose="020B0503020204020204" pitchFamily="34" charset="-122"/>
              </a:rPr>
              <a:t>exit</a:t>
            </a:r>
            <a:r>
              <a:rPr lang="zh-CN" altLang="en-US" sz="2400" dirty="0">
                <a:latin typeface="微软雅黑" panose="020B0503020204020204" pitchFamily="34" charset="-122"/>
                <a:ea typeface="微软雅黑" panose="020B0503020204020204" pitchFamily="34" charset="-122"/>
              </a:rPr>
              <a:t>函数会调用</a:t>
            </a:r>
            <a:r>
              <a:rPr lang="en-US" altLang="zh-CN" sz="2400" dirty="0" err="1">
                <a:latin typeface="微软雅黑" panose="020B0503020204020204" pitchFamily="34" charset="-122"/>
                <a:ea typeface="微软雅黑" panose="020B0503020204020204" pitchFamily="34" charset="-122"/>
              </a:rPr>
              <a:t>atexit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函数注册的退出函数，同时</a:t>
            </a:r>
            <a:r>
              <a:rPr lang="en-US" altLang="zh-CN" sz="2400" dirty="0">
                <a:latin typeface="微软雅黑" panose="020B0503020204020204" pitchFamily="34" charset="-122"/>
                <a:ea typeface="微软雅黑" panose="020B0503020204020204" pitchFamily="34" charset="-122"/>
              </a:rPr>
              <a:t>flush</a:t>
            </a:r>
            <a:r>
              <a:rPr lang="zh-CN" altLang="en-US" sz="2400" dirty="0">
                <a:latin typeface="微软雅黑" panose="020B0503020204020204" pitchFamily="34" charset="-122"/>
                <a:ea typeface="微软雅黑" panose="020B0503020204020204" pitchFamily="34" charset="-122"/>
              </a:rPr>
              <a:t>掉</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缓冲，最后调用</a:t>
            </a:r>
            <a:r>
              <a:rPr lang="en-US" altLang="zh-CN" sz="2400" dirty="0">
                <a:latin typeface="微软雅黑" panose="020B0503020204020204" pitchFamily="34" charset="-122"/>
                <a:ea typeface="微软雅黑" panose="020B0503020204020204" pitchFamily="34" charset="-122"/>
              </a:rPr>
              <a:t>_exit</a:t>
            </a:r>
            <a:r>
              <a:rPr lang="zh-CN" altLang="en-US" sz="2400" dirty="0">
                <a:latin typeface="微软雅黑" panose="020B0503020204020204" pitchFamily="34" charset="-122"/>
                <a:ea typeface="微软雅黑" panose="020B0503020204020204" pitchFamily="34" charset="-122"/>
              </a:rPr>
              <a:t>函数</a:t>
            </a:r>
          </a:p>
          <a:p>
            <a:pPr lvl="2" eaLnBrk="1" hangingPunct="1">
              <a:lnSpc>
                <a:spcPct val="100000"/>
              </a:lnSpc>
            </a:pPr>
            <a:r>
              <a:rPr lang="zh-CN" altLang="en-US" sz="2400" dirty="0">
                <a:latin typeface="微软雅黑" panose="020B0503020204020204" pitchFamily="34" charset="-122"/>
                <a:ea typeface="微软雅黑" panose="020B0503020204020204" pitchFamily="34" charset="-122"/>
              </a:rPr>
              <a:t>程序退出意味着进程的退出，引入线程后，程序退出的语义仍然保持不变</a:t>
            </a:r>
          </a:p>
          <a:p>
            <a:pPr lvl="2" eaLnBrk="1" hangingPunct="1">
              <a:lnSpc>
                <a:spcPct val="100000"/>
              </a:lnSpc>
            </a:pPr>
            <a:r>
              <a:rPr lang="zh-CN" altLang="en-US" sz="2400" dirty="0">
                <a:latin typeface="微软雅黑" panose="020B0503020204020204" pitchFamily="34" charset="-122"/>
                <a:ea typeface="微软雅黑" panose="020B0503020204020204" pitchFamily="34" charset="-122"/>
              </a:rPr>
              <a:t>因此：</a:t>
            </a:r>
          </a:p>
          <a:p>
            <a:pPr lvl="3" eaLnBrk="1" hangingPunct="1">
              <a:lnSpc>
                <a:spcPct val="100000"/>
              </a:lnSpc>
            </a:pPr>
            <a:r>
              <a:rPr lang="en-US" altLang="zh-CN" sz="2400" dirty="0">
                <a:solidFill>
                  <a:srgbClr val="C00000"/>
                </a:solidFill>
                <a:latin typeface="微软雅黑" panose="020B0503020204020204" pitchFamily="34" charset="-122"/>
                <a:ea typeface="微软雅黑" panose="020B0503020204020204" pitchFamily="34" charset="-122"/>
              </a:rPr>
              <a:t>exit/_exit</a:t>
            </a:r>
            <a:r>
              <a:rPr lang="zh-CN" altLang="en-US" sz="2400" dirty="0">
                <a:solidFill>
                  <a:srgbClr val="C00000"/>
                </a:solidFill>
                <a:latin typeface="微软雅黑" panose="020B0503020204020204" pitchFamily="34" charset="-122"/>
                <a:ea typeface="微软雅黑" panose="020B0503020204020204" pitchFamily="34" charset="-122"/>
              </a:rPr>
              <a:t>函数是进程相关的函数</a:t>
            </a:r>
            <a:r>
              <a:rPr lang="zh-CN" altLang="en-US" sz="2400" dirty="0">
                <a:latin typeface="微软雅黑" panose="020B0503020204020204" pitchFamily="34" charset="-122"/>
                <a:ea typeface="微软雅黑" panose="020B0503020204020204" pitchFamily="34" charset="-122"/>
              </a:rPr>
              <a:t>，调用这两个函数意味着进程的退出，即</a:t>
            </a:r>
            <a:r>
              <a:rPr lang="zh-CN" altLang="en-US" sz="2400" dirty="0">
                <a:solidFill>
                  <a:srgbClr val="C00000"/>
                </a:solidFill>
                <a:latin typeface="微软雅黑" panose="020B0503020204020204" pitchFamily="34" charset="-122"/>
                <a:ea typeface="微软雅黑" panose="020B0503020204020204" pitchFamily="34" charset="-122"/>
              </a:rPr>
              <a:t>该进程所有线程均需终止</a:t>
            </a:r>
          </a:p>
          <a:p>
            <a:pPr lvl="3" eaLnBrk="1" hangingPunct="1">
              <a:lnSpc>
                <a:spcPct val="100000"/>
              </a:lnSpc>
            </a:pPr>
            <a:r>
              <a:rPr lang="en-US" altLang="zh-CN" sz="2400" dirty="0">
                <a:latin typeface="微软雅黑" panose="020B0503020204020204" pitchFamily="34" charset="-122"/>
                <a:ea typeface="微软雅黑" panose="020B0503020204020204" pitchFamily="34" charset="-122"/>
              </a:rPr>
              <a:t>main</a:t>
            </a:r>
            <a:r>
              <a:rPr lang="zh-CN" altLang="en-US" sz="2400" dirty="0">
                <a:latin typeface="微软雅黑" panose="020B0503020204020204" pitchFamily="34" charset="-122"/>
                <a:ea typeface="微软雅黑" panose="020B0503020204020204" pitchFamily="34" charset="-122"/>
              </a:rPr>
              <a:t>函数返回前，一定会调用</a:t>
            </a:r>
            <a:r>
              <a:rPr lang="en-US" altLang="zh-CN" sz="2400" dirty="0">
                <a:latin typeface="微软雅黑" panose="020B0503020204020204" pitchFamily="34" charset="-122"/>
                <a:ea typeface="微软雅黑" panose="020B0503020204020204" pitchFamily="34" charset="-122"/>
              </a:rPr>
              <a:t>_exit</a:t>
            </a:r>
            <a:r>
              <a:rPr lang="zh-CN" altLang="en-US" sz="2400" dirty="0">
                <a:latin typeface="微软雅黑" panose="020B0503020204020204" pitchFamily="34" charset="-122"/>
                <a:ea typeface="微软雅黑" panose="020B0503020204020204" pitchFamily="34" charset="-122"/>
              </a:rPr>
              <a:t>函数，所以</a:t>
            </a:r>
            <a:r>
              <a:rPr lang="en-US" altLang="zh-CN" sz="2400" dirty="0">
                <a:latin typeface="微软雅黑" panose="020B0503020204020204" pitchFamily="34" charset="-122"/>
                <a:ea typeface="微软雅黑" panose="020B0503020204020204" pitchFamily="34" charset="-122"/>
              </a:rPr>
              <a:t>main</a:t>
            </a:r>
            <a:r>
              <a:rPr lang="zh-CN" altLang="en-US" sz="2400" dirty="0">
                <a:latin typeface="微软雅黑" panose="020B0503020204020204" pitchFamily="34" charset="-122"/>
                <a:ea typeface="微软雅黑" panose="020B0503020204020204" pitchFamily="34" charset="-122"/>
              </a:rPr>
              <a:t>函数返回，就意味着进程的终止</a:t>
            </a:r>
          </a:p>
          <a:p>
            <a:pPr lvl="3" eaLnBrk="1" hangingPunct="1">
              <a:lnSpc>
                <a:spcPct val="100000"/>
              </a:lnSpc>
            </a:pPr>
            <a:r>
              <a:rPr lang="zh-CN" altLang="en-US" sz="2400" dirty="0">
                <a:latin typeface="微软雅黑" panose="020B0503020204020204" pitchFamily="34" charset="-122"/>
                <a:ea typeface="微软雅黑" panose="020B0503020204020204" pitchFamily="34" charset="-122"/>
              </a:rPr>
              <a:t>基于这种原因，</a:t>
            </a:r>
            <a:r>
              <a:rPr lang="en-US" altLang="zh-CN" sz="2400" dirty="0">
                <a:latin typeface="微软雅黑" panose="020B0503020204020204" pitchFamily="34" charset="-122"/>
                <a:ea typeface="微软雅黑" panose="020B0503020204020204" pitchFamily="34" charset="-122"/>
              </a:rPr>
              <a:t>main</a:t>
            </a:r>
            <a:r>
              <a:rPr lang="zh-CN" altLang="en-US" sz="2400" dirty="0">
                <a:latin typeface="微软雅黑" panose="020B0503020204020204" pitchFamily="34" charset="-122"/>
                <a:ea typeface="微软雅黑" panose="020B0503020204020204" pitchFamily="34" charset="-122"/>
              </a:rPr>
              <a:t>对应的线程称为主线程</a:t>
            </a:r>
          </a:p>
        </p:txBody>
      </p:sp>
    </p:spTree>
    <p:extLst>
      <p:ext uri="{BB962C8B-B14F-4D97-AF65-F5344CB8AC3E}">
        <p14:creationId xmlns:p14="http://schemas.microsoft.com/office/powerpoint/2010/main" val="24535309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35">
                                            <p:txEl>
                                              <p:pRg st="2" end="2"/>
                                            </p:txEl>
                                          </p:spTgt>
                                        </p:tgtEl>
                                        <p:attrNameLst>
                                          <p:attrName>style.visibility</p:attrName>
                                        </p:attrNameLst>
                                      </p:cBhvr>
                                      <p:to>
                                        <p:strVal val="visible"/>
                                      </p:to>
                                    </p:set>
                                    <p:anim calcmode="lin" valueType="num">
                                      <p:cBhvr additive="base">
                                        <p:cTn id="7" dur="500" fill="hold"/>
                                        <p:tgtEl>
                                          <p:spTgt spid="1843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4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435">
                                            <p:txEl>
                                              <p:pRg st="0" end="0"/>
                                            </p:txEl>
                                          </p:spTgt>
                                        </p:tgtEl>
                                        <p:attrNameLst>
                                          <p:attrName>style.visibility</p:attrName>
                                        </p:attrNameLst>
                                      </p:cBhvr>
                                      <p:to>
                                        <p:strVal val="visible"/>
                                      </p:to>
                                    </p:set>
                                    <p:anim calcmode="lin" valueType="num">
                                      <p:cBhvr additive="base">
                                        <p:cTn id="13" dur="500" fill="hold"/>
                                        <p:tgtEl>
                                          <p:spTgt spid="1843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4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8435">
                                            <p:txEl>
                                              <p:pRg st="3" end="3"/>
                                            </p:txEl>
                                          </p:spTgt>
                                        </p:tgtEl>
                                        <p:attrNameLst>
                                          <p:attrName>style.visibility</p:attrName>
                                        </p:attrNameLst>
                                      </p:cBhvr>
                                      <p:to>
                                        <p:strVal val="visible"/>
                                      </p:to>
                                    </p:set>
                                    <p:anim calcmode="lin" valueType="num">
                                      <p:cBhvr additive="base">
                                        <p:cTn id="19" dur="500" fill="hold"/>
                                        <p:tgtEl>
                                          <p:spTgt spid="1843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4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8435">
                                            <p:txEl>
                                              <p:pRg st="4" end="4"/>
                                            </p:txEl>
                                          </p:spTgt>
                                        </p:tgtEl>
                                        <p:attrNameLst>
                                          <p:attrName>style.visibility</p:attrName>
                                        </p:attrNameLst>
                                      </p:cBhvr>
                                      <p:to>
                                        <p:strVal val="visible"/>
                                      </p:to>
                                    </p:set>
                                    <p:anim calcmode="lin" valueType="num">
                                      <p:cBhvr additive="base">
                                        <p:cTn id="25" dur="500" fill="hold"/>
                                        <p:tgtEl>
                                          <p:spTgt spid="1843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43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8435">
                                            <p:txEl>
                                              <p:pRg st="5" end="5"/>
                                            </p:txEl>
                                          </p:spTgt>
                                        </p:tgtEl>
                                        <p:attrNameLst>
                                          <p:attrName>style.visibility</p:attrName>
                                        </p:attrNameLst>
                                      </p:cBhvr>
                                      <p:to>
                                        <p:strVal val="visible"/>
                                      </p:to>
                                    </p:set>
                                    <p:anim calcmode="lin" valueType="num">
                                      <p:cBhvr additive="base">
                                        <p:cTn id="31" dur="500" fill="hold"/>
                                        <p:tgtEl>
                                          <p:spTgt spid="1843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43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8435">
                                            <p:txEl>
                                              <p:pRg st="6" end="6"/>
                                            </p:txEl>
                                          </p:spTgt>
                                        </p:tgtEl>
                                        <p:attrNameLst>
                                          <p:attrName>style.visibility</p:attrName>
                                        </p:attrNameLst>
                                      </p:cBhvr>
                                      <p:to>
                                        <p:strVal val="visible"/>
                                      </p:to>
                                    </p:set>
                                    <p:anim calcmode="lin" valueType="num">
                                      <p:cBhvr additive="base">
                                        <p:cTn id="37" dur="500" fill="hold"/>
                                        <p:tgtEl>
                                          <p:spTgt spid="1843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43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8435">
                                            <p:txEl>
                                              <p:pRg st="7" end="7"/>
                                            </p:txEl>
                                          </p:spTgt>
                                        </p:tgtEl>
                                        <p:attrNameLst>
                                          <p:attrName>style.visibility</p:attrName>
                                        </p:attrNameLst>
                                      </p:cBhvr>
                                      <p:to>
                                        <p:strVal val="visible"/>
                                      </p:to>
                                    </p:set>
                                    <p:anim calcmode="lin" valueType="num">
                                      <p:cBhvr additive="base">
                                        <p:cTn id="43" dur="500" fill="hold"/>
                                        <p:tgtEl>
                                          <p:spTgt spid="1843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843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18435">
                                            <p:txEl>
                                              <p:pRg st="8" end="8"/>
                                            </p:txEl>
                                          </p:spTgt>
                                        </p:tgtEl>
                                        <p:attrNameLst>
                                          <p:attrName>style.visibility</p:attrName>
                                        </p:attrNameLst>
                                      </p:cBhvr>
                                      <p:to>
                                        <p:strVal val="visible"/>
                                      </p:to>
                                    </p:set>
                                    <p:anim calcmode="lin" valueType="num">
                                      <p:cBhvr additive="base">
                                        <p:cTn id="49" dur="500" fill="hold"/>
                                        <p:tgtEl>
                                          <p:spTgt spid="18435">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843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a:xfrm>
            <a:off x="782189" y="2041202"/>
            <a:ext cx="10799379" cy="4429045"/>
          </a:xfrm>
        </p:spPr>
        <p:txBody>
          <a:bodyPr>
            <a:noAutofit/>
          </a:bodyPr>
          <a:lstStyle/>
          <a:p>
            <a:pPr eaLnBrk="1" hangingPunct="1">
              <a:lnSpc>
                <a:spcPct val="100000"/>
              </a:lnSpc>
              <a:spcBef>
                <a:spcPts val="600"/>
              </a:spcBef>
            </a:pPr>
            <a:r>
              <a:rPr lang="en-US" altLang="zh-CN" sz="2600" b="0" dirty="0">
                <a:latin typeface="微软雅黑" panose="020B0503020204020204" pitchFamily="34" charset="-122"/>
                <a:ea typeface="微软雅黑" panose="020B0503020204020204" pitchFamily="34" charset="-122"/>
              </a:rPr>
              <a:t>shutdown</a:t>
            </a:r>
            <a:r>
              <a:rPr lang="zh-CN" altLang="en-US" sz="2600" b="0" dirty="0">
                <a:latin typeface="微软雅黑" panose="020B0503020204020204" pitchFamily="34" charset="-122"/>
                <a:ea typeface="微软雅黑" panose="020B0503020204020204" pitchFamily="34" charset="-122"/>
              </a:rPr>
              <a:t>函数</a:t>
            </a:r>
          </a:p>
          <a:p>
            <a:pPr lvl="1" eaLnBrk="1" hangingPunct="1">
              <a:lnSpc>
                <a:spcPct val="100000"/>
              </a:lnSpc>
              <a:spcBef>
                <a:spcPts val="600"/>
              </a:spcBef>
            </a:pPr>
            <a:r>
              <a:rPr lang="en-US" altLang="zh-CN" sz="2600" dirty="0" err="1">
                <a:latin typeface="微软雅黑" panose="020B0503020204020204" pitchFamily="34" charset="-122"/>
                <a:ea typeface="微软雅黑" panose="020B0503020204020204" pitchFamily="34" charset="-122"/>
              </a:rPr>
              <a:t>howto</a:t>
            </a:r>
            <a:r>
              <a:rPr lang="zh-CN" altLang="en-US" sz="2600" dirty="0">
                <a:latin typeface="微软雅黑" panose="020B0503020204020204" pitchFamily="34" charset="-122"/>
                <a:ea typeface="微软雅黑" panose="020B0503020204020204" pitchFamily="34" charset="-122"/>
              </a:rPr>
              <a:t>参数影响</a:t>
            </a:r>
            <a:r>
              <a:rPr lang="en-US" altLang="zh-CN" sz="2600" dirty="0">
                <a:latin typeface="微软雅黑" panose="020B0503020204020204" pitchFamily="34" charset="-122"/>
                <a:ea typeface="微软雅黑" panose="020B0503020204020204" pitchFamily="34" charset="-122"/>
              </a:rPr>
              <a:t>shutdown</a:t>
            </a:r>
            <a:r>
              <a:rPr lang="zh-CN" altLang="en-US" sz="2600" dirty="0">
                <a:latin typeface="微软雅黑" panose="020B0503020204020204" pitchFamily="34" charset="-122"/>
                <a:ea typeface="微软雅黑" panose="020B0503020204020204" pitchFamily="34" charset="-122"/>
              </a:rPr>
              <a:t>如何关闭套接字。</a:t>
            </a:r>
          </a:p>
          <a:p>
            <a:pPr lvl="2" eaLnBrk="1" hangingPunct="1">
              <a:lnSpc>
                <a:spcPct val="100000"/>
              </a:lnSpc>
              <a:spcBef>
                <a:spcPts val="600"/>
              </a:spcBef>
            </a:pPr>
            <a:r>
              <a:rPr lang="en-US" altLang="zh-CN" sz="2600" dirty="0" err="1">
                <a:latin typeface="微软雅黑" panose="020B0503020204020204" pitchFamily="34" charset="-122"/>
                <a:ea typeface="微软雅黑" panose="020B0503020204020204" pitchFamily="34" charset="-122"/>
              </a:rPr>
              <a:t>howto</a:t>
            </a:r>
            <a:r>
              <a:rPr lang="en-US" altLang="zh-CN" sz="2600" dirty="0">
                <a:latin typeface="微软雅黑" panose="020B0503020204020204" pitchFamily="34" charset="-122"/>
                <a:ea typeface="微软雅黑" panose="020B0503020204020204" pitchFamily="34" charset="-122"/>
              </a:rPr>
              <a:t>=SHUT_RD</a:t>
            </a:r>
            <a:r>
              <a:rPr lang="zh-CN" altLang="en-US" sz="2600" dirty="0">
                <a:latin typeface="微软雅黑" panose="020B0503020204020204" pitchFamily="34" charset="-122"/>
                <a:ea typeface="微软雅黑" panose="020B0503020204020204" pitchFamily="34" charset="-122"/>
              </a:rPr>
              <a:t>，表示该套接字关闭读，不能再从该端口读数据</a:t>
            </a:r>
          </a:p>
          <a:p>
            <a:pPr lvl="2" eaLnBrk="1" hangingPunct="1">
              <a:lnSpc>
                <a:spcPct val="100000"/>
              </a:lnSpc>
              <a:spcBef>
                <a:spcPts val="600"/>
              </a:spcBef>
            </a:pPr>
            <a:r>
              <a:rPr lang="en-US" altLang="zh-CN" sz="2600" dirty="0" err="1">
                <a:latin typeface="微软雅黑" panose="020B0503020204020204" pitchFamily="34" charset="-122"/>
                <a:ea typeface="微软雅黑" panose="020B0503020204020204" pitchFamily="34" charset="-122"/>
              </a:rPr>
              <a:t>howto</a:t>
            </a:r>
            <a:r>
              <a:rPr lang="en-US" altLang="zh-CN" sz="2600" dirty="0">
                <a:latin typeface="微软雅黑" panose="020B0503020204020204" pitchFamily="34" charset="-122"/>
                <a:ea typeface="微软雅黑" panose="020B0503020204020204" pitchFamily="34" charset="-122"/>
              </a:rPr>
              <a:t>=SHUT_WR</a:t>
            </a:r>
            <a:r>
              <a:rPr lang="zh-CN" altLang="en-US" sz="2600" dirty="0">
                <a:latin typeface="微软雅黑" panose="020B0503020204020204" pitchFamily="34" charset="-122"/>
                <a:ea typeface="微软雅黑" panose="020B0503020204020204" pitchFamily="34" charset="-122"/>
              </a:rPr>
              <a:t>，表示该套接字关闭写，不能再向该端口写数据。关闭写，会引起</a:t>
            </a:r>
            <a:r>
              <a:rPr lang="en-US" altLang="zh-CN" sz="2600" dirty="0">
                <a:latin typeface="微软雅黑" panose="020B0503020204020204" pitchFamily="34" charset="-122"/>
                <a:ea typeface="微软雅黑" panose="020B0503020204020204" pitchFamily="34" charset="-122"/>
              </a:rPr>
              <a:t>TCP</a:t>
            </a:r>
            <a:r>
              <a:rPr lang="zh-CN" altLang="en-US" sz="2600" dirty="0">
                <a:latin typeface="微软雅黑" panose="020B0503020204020204" pitchFamily="34" charset="-122"/>
                <a:ea typeface="微软雅黑" panose="020B0503020204020204" pitchFamily="34" charset="-122"/>
              </a:rPr>
              <a:t>断连的操作。</a:t>
            </a:r>
          </a:p>
          <a:p>
            <a:pPr lvl="2" eaLnBrk="1" hangingPunct="1">
              <a:lnSpc>
                <a:spcPct val="100000"/>
              </a:lnSpc>
              <a:spcBef>
                <a:spcPts val="600"/>
              </a:spcBef>
            </a:pPr>
            <a:r>
              <a:rPr lang="en-US" altLang="zh-CN" sz="2600" dirty="0">
                <a:latin typeface="微软雅黑" panose="020B0503020204020204" pitchFamily="34" charset="-122"/>
                <a:ea typeface="微软雅黑" panose="020B0503020204020204" pitchFamily="34" charset="-122"/>
              </a:rPr>
              <a:t>how=SHUT_RDWR</a:t>
            </a:r>
            <a:r>
              <a:rPr lang="zh-CN" altLang="en-US" sz="2600" dirty="0">
                <a:latin typeface="微软雅黑" panose="020B0503020204020204" pitchFamily="34" charset="-122"/>
                <a:ea typeface="微软雅黑" panose="020B0503020204020204" pitchFamily="34" charset="-122"/>
              </a:rPr>
              <a:t>，表示该端口关闭读和写</a:t>
            </a:r>
          </a:p>
          <a:p>
            <a:pPr lvl="1" eaLnBrk="1" hangingPunct="1">
              <a:lnSpc>
                <a:spcPct val="100000"/>
              </a:lnSpc>
              <a:spcBef>
                <a:spcPts val="600"/>
              </a:spcBef>
            </a:pPr>
            <a:r>
              <a:rPr lang="en-US" altLang="zh-CN" sz="2600" dirty="0">
                <a:solidFill>
                  <a:srgbClr val="C00000"/>
                </a:solidFill>
                <a:latin typeface="微软雅黑" panose="020B0503020204020204" pitchFamily="34" charset="-122"/>
                <a:ea typeface="微软雅黑" panose="020B0503020204020204" pitchFamily="34" charset="-122"/>
              </a:rPr>
              <a:t>shutdown</a:t>
            </a:r>
            <a:r>
              <a:rPr lang="zh-CN" altLang="en-US" sz="2600" dirty="0">
                <a:solidFill>
                  <a:srgbClr val="C00000"/>
                </a:solidFill>
                <a:latin typeface="微软雅黑" panose="020B0503020204020204" pitchFamily="34" charset="-122"/>
                <a:ea typeface="微软雅黑" panose="020B0503020204020204" pitchFamily="34" charset="-122"/>
              </a:rPr>
              <a:t>与</a:t>
            </a:r>
            <a:r>
              <a:rPr lang="en-US" altLang="zh-CN" sz="2600" dirty="0">
                <a:solidFill>
                  <a:srgbClr val="C00000"/>
                </a:solidFill>
                <a:latin typeface="微软雅黑" panose="020B0503020204020204" pitchFamily="34" charset="-122"/>
                <a:ea typeface="微软雅黑" panose="020B0503020204020204" pitchFamily="34" charset="-122"/>
              </a:rPr>
              <a:t>close</a:t>
            </a:r>
            <a:r>
              <a:rPr lang="zh-CN" altLang="en-US" sz="2600" dirty="0">
                <a:solidFill>
                  <a:srgbClr val="C00000"/>
                </a:solidFill>
                <a:latin typeface="微软雅黑" panose="020B0503020204020204" pitchFamily="34" charset="-122"/>
                <a:ea typeface="微软雅黑" panose="020B0503020204020204" pitchFamily="34" charset="-122"/>
              </a:rPr>
              <a:t>函数的区别</a:t>
            </a:r>
          </a:p>
          <a:p>
            <a:pPr lvl="2" eaLnBrk="1" hangingPunct="1">
              <a:lnSpc>
                <a:spcPct val="100000"/>
              </a:lnSpc>
              <a:spcBef>
                <a:spcPts val="600"/>
              </a:spcBef>
            </a:pPr>
            <a:r>
              <a:rPr lang="en-US" altLang="zh-CN" sz="2600" dirty="0">
                <a:latin typeface="微软雅黑" panose="020B0503020204020204" pitchFamily="34" charset="-122"/>
                <a:ea typeface="微软雅黑" panose="020B0503020204020204" pitchFamily="34" charset="-122"/>
              </a:rPr>
              <a:t>shutdown</a:t>
            </a:r>
            <a:r>
              <a:rPr lang="zh-CN" altLang="en-US" sz="2600" dirty="0">
                <a:latin typeface="微软雅黑" panose="020B0503020204020204" pitchFamily="34" charset="-122"/>
                <a:ea typeface="微软雅黑" panose="020B0503020204020204" pitchFamily="34" charset="-122"/>
              </a:rPr>
              <a:t>是</a:t>
            </a:r>
            <a:r>
              <a:rPr lang="en-US" altLang="zh-CN" sz="2600" dirty="0">
                <a:latin typeface="微软雅黑" panose="020B0503020204020204" pitchFamily="34" charset="-122"/>
                <a:ea typeface="微软雅黑" panose="020B0503020204020204" pitchFamily="34" charset="-122"/>
              </a:rPr>
              <a:t>TCP</a:t>
            </a:r>
            <a:r>
              <a:rPr lang="zh-CN" altLang="en-US" sz="2600" dirty="0">
                <a:latin typeface="微软雅黑" panose="020B0503020204020204" pitchFamily="34" charset="-122"/>
                <a:ea typeface="微软雅黑" panose="020B0503020204020204" pitchFamily="34" charset="-122"/>
              </a:rPr>
              <a:t>协议提供的接口，影响底层的</a:t>
            </a:r>
            <a:r>
              <a:rPr lang="en-US" altLang="zh-CN" sz="2600" dirty="0">
                <a:latin typeface="微软雅黑" panose="020B0503020204020204" pitchFamily="34" charset="-122"/>
                <a:ea typeface="微软雅黑" panose="020B0503020204020204" pitchFamily="34" charset="-122"/>
              </a:rPr>
              <a:t>TCP</a:t>
            </a:r>
            <a:r>
              <a:rPr lang="zh-CN" altLang="en-US" sz="2600" dirty="0">
                <a:latin typeface="微软雅黑" panose="020B0503020204020204" pitchFamily="34" charset="-122"/>
                <a:ea typeface="微软雅黑" panose="020B0503020204020204" pitchFamily="34" charset="-122"/>
              </a:rPr>
              <a:t>协议，</a:t>
            </a:r>
            <a:r>
              <a:rPr lang="en-US" altLang="zh-CN" sz="2600" dirty="0">
                <a:latin typeface="微软雅黑" panose="020B0503020204020204" pitchFamily="34" charset="-122"/>
                <a:ea typeface="微软雅黑" panose="020B0503020204020204" pitchFamily="34" charset="-122"/>
              </a:rPr>
              <a:t>shutdown</a:t>
            </a:r>
            <a:r>
              <a:rPr lang="zh-CN" altLang="en-US" sz="2600" dirty="0">
                <a:latin typeface="微软雅黑" panose="020B0503020204020204" pitchFamily="34" charset="-122"/>
                <a:ea typeface="微软雅黑" panose="020B0503020204020204" pitchFamily="34" charset="-122"/>
              </a:rPr>
              <a:t>并不会使文件描述符关闭</a:t>
            </a:r>
          </a:p>
        </p:txBody>
      </p:sp>
      <p:pic>
        <p:nvPicPr>
          <p:cNvPr id="266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189" y="324091"/>
            <a:ext cx="9731176" cy="1585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340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6628"/>
                                        </p:tgtEl>
                                        <p:attrNameLst>
                                          <p:attrName>style.visibility</p:attrName>
                                        </p:attrNameLst>
                                      </p:cBhvr>
                                      <p:to>
                                        <p:strVal val="visible"/>
                                      </p:to>
                                    </p:set>
                                    <p:anim calcmode="lin" valueType="num">
                                      <p:cBhvr additive="base">
                                        <p:cTn id="7" dur="500" fill="hold"/>
                                        <p:tgtEl>
                                          <p:spTgt spid="26628"/>
                                        </p:tgtEl>
                                        <p:attrNameLst>
                                          <p:attrName>ppt_x</p:attrName>
                                        </p:attrNameLst>
                                      </p:cBhvr>
                                      <p:tavLst>
                                        <p:tav tm="0">
                                          <p:val>
                                            <p:strVal val="#ppt_x"/>
                                          </p:val>
                                        </p:tav>
                                        <p:tav tm="100000">
                                          <p:val>
                                            <p:strVal val="#ppt_x"/>
                                          </p:val>
                                        </p:tav>
                                      </p:tavLst>
                                    </p:anim>
                                    <p:anim calcmode="lin" valueType="num">
                                      <p:cBhvr additive="base">
                                        <p:cTn id="8" dur="500" fill="hold"/>
                                        <p:tgtEl>
                                          <p:spTgt spid="2662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6627">
                                            <p:txEl>
                                              <p:pRg st="0" end="0"/>
                                            </p:txEl>
                                          </p:spTgt>
                                        </p:tgtEl>
                                        <p:attrNameLst>
                                          <p:attrName>style.visibility</p:attrName>
                                        </p:attrNameLst>
                                      </p:cBhvr>
                                      <p:to>
                                        <p:strVal val="visible"/>
                                      </p:to>
                                    </p:set>
                                    <p:anim calcmode="lin" valueType="num">
                                      <p:cBhvr additive="base">
                                        <p:cTn id="13" dur="500" fill="hold"/>
                                        <p:tgtEl>
                                          <p:spTgt spid="2662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6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6627">
                                            <p:txEl>
                                              <p:pRg st="1" end="1"/>
                                            </p:txEl>
                                          </p:spTgt>
                                        </p:tgtEl>
                                        <p:attrNameLst>
                                          <p:attrName>style.visibility</p:attrName>
                                        </p:attrNameLst>
                                      </p:cBhvr>
                                      <p:to>
                                        <p:strVal val="visible"/>
                                      </p:to>
                                    </p:set>
                                    <p:anim calcmode="lin" valueType="num">
                                      <p:cBhvr additive="base">
                                        <p:cTn id="19" dur="500" fill="hold"/>
                                        <p:tgtEl>
                                          <p:spTgt spid="26627">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6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6627">
                                            <p:txEl>
                                              <p:pRg st="2" end="2"/>
                                            </p:txEl>
                                          </p:spTgt>
                                        </p:tgtEl>
                                        <p:attrNameLst>
                                          <p:attrName>style.visibility</p:attrName>
                                        </p:attrNameLst>
                                      </p:cBhvr>
                                      <p:to>
                                        <p:strVal val="visible"/>
                                      </p:to>
                                    </p:set>
                                    <p:anim calcmode="lin" valueType="num">
                                      <p:cBhvr additive="base">
                                        <p:cTn id="25" dur="500" fill="hold"/>
                                        <p:tgtEl>
                                          <p:spTgt spid="26627">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66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26627">
                                            <p:txEl>
                                              <p:pRg st="3" end="3"/>
                                            </p:txEl>
                                          </p:spTgt>
                                        </p:tgtEl>
                                        <p:attrNameLst>
                                          <p:attrName>style.visibility</p:attrName>
                                        </p:attrNameLst>
                                      </p:cBhvr>
                                      <p:to>
                                        <p:strVal val="visible"/>
                                      </p:to>
                                    </p:set>
                                    <p:anim calcmode="lin" valueType="num">
                                      <p:cBhvr additive="base">
                                        <p:cTn id="31" dur="500" fill="hold"/>
                                        <p:tgtEl>
                                          <p:spTgt spid="26627">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66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26627">
                                            <p:txEl>
                                              <p:pRg st="4" end="4"/>
                                            </p:txEl>
                                          </p:spTgt>
                                        </p:tgtEl>
                                        <p:attrNameLst>
                                          <p:attrName>style.visibility</p:attrName>
                                        </p:attrNameLst>
                                      </p:cBhvr>
                                      <p:to>
                                        <p:strVal val="visible"/>
                                      </p:to>
                                    </p:set>
                                    <p:anim calcmode="lin" valueType="num">
                                      <p:cBhvr additive="base">
                                        <p:cTn id="37" dur="500" fill="hold"/>
                                        <p:tgtEl>
                                          <p:spTgt spid="26627">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66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26627">
                                            <p:txEl>
                                              <p:pRg st="5" end="5"/>
                                            </p:txEl>
                                          </p:spTgt>
                                        </p:tgtEl>
                                        <p:attrNameLst>
                                          <p:attrName>style.visibility</p:attrName>
                                        </p:attrNameLst>
                                      </p:cBhvr>
                                      <p:to>
                                        <p:strVal val="visible"/>
                                      </p:to>
                                    </p:set>
                                    <p:anim calcmode="lin" valueType="num">
                                      <p:cBhvr additive="base">
                                        <p:cTn id="43" dur="500" fill="hold"/>
                                        <p:tgtEl>
                                          <p:spTgt spid="26627">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662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26627">
                                            <p:txEl>
                                              <p:pRg st="6" end="6"/>
                                            </p:txEl>
                                          </p:spTgt>
                                        </p:tgtEl>
                                        <p:attrNameLst>
                                          <p:attrName>style.visibility</p:attrName>
                                        </p:attrNameLst>
                                      </p:cBhvr>
                                      <p:to>
                                        <p:strVal val="visible"/>
                                      </p:to>
                                    </p:set>
                                    <p:anim calcmode="lin" valueType="num">
                                      <p:cBhvr additive="base">
                                        <p:cTn id="49" dur="500" fill="hold"/>
                                        <p:tgtEl>
                                          <p:spTgt spid="26627">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66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78482" y="236931"/>
            <a:ext cx="5866377" cy="903187"/>
          </a:xfrm>
        </p:spPr>
        <p:txBody>
          <a:bodyPr>
            <a:normAutofit/>
          </a:bodyPr>
          <a:lstStyle/>
          <a:p>
            <a:pPr eaLnBrk="1" hangingPunct="1"/>
            <a:r>
              <a:rPr lang="zh-CN" altLang="en-US" sz="4000" dirty="0"/>
              <a:t>多线程服务器端程序示例</a:t>
            </a:r>
          </a:p>
        </p:txBody>
      </p:sp>
      <p:sp>
        <p:nvSpPr>
          <p:cNvPr id="27651" name="Rectangle 3"/>
          <p:cNvSpPr>
            <a:spLocks noGrp="1" noChangeArrowheads="1"/>
          </p:cNvSpPr>
          <p:nvPr>
            <p:ph type="body" idx="1"/>
          </p:nvPr>
        </p:nvSpPr>
        <p:spPr>
          <a:xfrm>
            <a:off x="462988" y="1237593"/>
            <a:ext cx="5502092" cy="5087007"/>
          </a:xfrm>
        </p:spPr>
        <p:txBody>
          <a:bodyPr>
            <a:normAutofit/>
          </a:bodyPr>
          <a:lstStyle/>
          <a:p>
            <a:pPr eaLnBrk="1" hangingPunct="1">
              <a:lnSpc>
                <a:spcPct val="100000"/>
              </a:lnSpc>
              <a:spcBef>
                <a:spcPts val="600"/>
              </a:spcBef>
            </a:pPr>
            <a:r>
              <a:rPr lang="zh-CN" altLang="en-US" sz="3200" dirty="0"/>
              <a:t>统一</a:t>
            </a:r>
            <a:r>
              <a:rPr lang="en-US" altLang="zh-CN" sz="3200" dirty="0"/>
              <a:t>accept</a:t>
            </a:r>
          </a:p>
          <a:p>
            <a:pPr lvl="1">
              <a:lnSpc>
                <a:spcPct val="100000"/>
              </a:lnSpc>
              <a:spcBef>
                <a:spcPts val="600"/>
              </a:spcBef>
            </a:pPr>
            <a:r>
              <a:rPr lang="zh-CN" altLang="en-US" sz="2800" dirty="0"/>
              <a:t>示例代码</a:t>
            </a:r>
            <a:r>
              <a:rPr lang="en-US" altLang="zh-CN" sz="2800" dirty="0"/>
              <a:t>1</a:t>
            </a:r>
            <a:r>
              <a:rPr lang="zh-CN" altLang="en-US" sz="2800" dirty="0"/>
              <a:t>（</a:t>
            </a:r>
            <a:r>
              <a:rPr lang="en-US" altLang="zh-CN" sz="2800" dirty="0"/>
              <a:t>UNP 26.4</a:t>
            </a:r>
            <a:r>
              <a:rPr lang="zh-CN" altLang="en-US" sz="2800" dirty="0"/>
              <a:t>节（</a:t>
            </a:r>
            <a:r>
              <a:rPr lang="en-US" altLang="zh-CN" sz="2800" dirty="0"/>
              <a:t>threads/tcpserv0</a:t>
            </a:r>
            <a:r>
              <a:rPr lang="en-US" altLang="zh-CN" sz="2800" dirty="0">
                <a:solidFill>
                  <a:srgbClr val="FF0000"/>
                </a:solidFill>
              </a:rPr>
              <a:t>x</a:t>
            </a:r>
            <a:r>
              <a:rPr lang="en-US" altLang="zh-CN" sz="2800" dirty="0"/>
              <a:t>.c</a:t>
            </a:r>
            <a:r>
              <a:rPr lang="zh-CN" altLang="en-US" sz="2800" dirty="0"/>
              <a:t>））</a:t>
            </a:r>
            <a:endParaRPr lang="en-US" altLang="zh-CN" sz="2800" dirty="0"/>
          </a:p>
          <a:p>
            <a:pPr lvl="1">
              <a:lnSpc>
                <a:spcPct val="100000"/>
              </a:lnSpc>
              <a:spcBef>
                <a:spcPts val="600"/>
              </a:spcBef>
            </a:pPr>
            <a:r>
              <a:rPr lang="zh-CN" altLang="en-US" sz="2800" dirty="0"/>
              <a:t>示例代码</a:t>
            </a:r>
            <a:r>
              <a:rPr lang="en-US" altLang="zh-CN" sz="2800" dirty="0"/>
              <a:t>2</a:t>
            </a:r>
            <a:r>
              <a:rPr lang="zh-CN" altLang="en-US" sz="2800" dirty="0"/>
              <a:t>（</a:t>
            </a:r>
            <a:r>
              <a:rPr lang="en-US" altLang="zh-CN" sz="2800" dirty="0"/>
              <a:t>Linux</a:t>
            </a:r>
            <a:r>
              <a:rPr lang="zh-CN" altLang="en-US" sz="2800" dirty="0"/>
              <a:t>网络编程</a:t>
            </a:r>
            <a:r>
              <a:rPr lang="en-US" altLang="zh-CN" sz="2800" dirty="0"/>
              <a:t>14.3.2</a:t>
            </a:r>
            <a:r>
              <a:rPr lang="zh-CN" altLang="en-US" sz="2800" dirty="0"/>
              <a:t>节）</a:t>
            </a:r>
            <a:endParaRPr lang="en-US" altLang="zh-CN" sz="2800" dirty="0"/>
          </a:p>
          <a:p>
            <a:pPr eaLnBrk="1" hangingPunct="1">
              <a:lnSpc>
                <a:spcPct val="100000"/>
              </a:lnSpc>
              <a:spcBef>
                <a:spcPts val="600"/>
              </a:spcBef>
            </a:pPr>
            <a:r>
              <a:rPr lang="zh-CN" altLang="en-US" sz="3200" dirty="0"/>
              <a:t>线程池技术</a:t>
            </a:r>
            <a:endParaRPr lang="en-US" altLang="zh-CN" sz="3200" dirty="0"/>
          </a:p>
          <a:p>
            <a:pPr lvl="1">
              <a:lnSpc>
                <a:spcPct val="100000"/>
              </a:lnSpc>
              <a:spcBef>
                <a:spcPts val="600"/>
              </a:spcBef>
            </a:pPr>
            <a:r>
              <a:rPr lang="zh-CN" altLang="en-US" sz="2800" dirty="0"/>
              <a:t>示例代码（</a:t>
            </a:r>
            <a:r>
              <a:rPr lang="en-US" altLang="zh-CN" sz="2800" dirty="0"/>
              <a:t>Linux</a:t>
            </a:r>
            <a:r>
              <a:rPr lang="zh-CN" altLang="en-US" sz="2800" dirty="0"/>
              <a:t>网络编程</a:t>
            </a:r>
            <a:r>
              <a:rPr lang="en-US" altLang="zh-CN" sz="2800" dirty="0"/>
              <a:t>14.3.3</a:t>
            </a:r>
            <a:r>
              <a:rPr lang="zh-CN" altLang="en-US" sz="2800" dirty="0"/>
              <a:t>节）</a:t>
            </a:r>
            <a:endParaRPr lang="en-US" altLang="zh-CN" sz="2800" dirty="0"/>
          </a:p>
          <a:p>
            <a:pPr eaLnBrk="1" hangingPunct="1">
              <a:lnSpc>
                <a:spcPct val="100000"/>
              </a:lnSpc>
              <a:spcBef>
                <a:spcPts val="600"/>
              </a:spcBef>
            </a:pPr>
            <a:endParaRPr lang="zh-CN" altLang="en-US" sz="3200" dirty="0"/>
          </a:p>
        </p:txBody>
      </p:sp>
      <p:pic>
        <p:nvPicPr>
          <p:cNvPr id="2" name="图片 1">
            <a:extLst>
              <a:ext uri="{FF2B5EF4-FFF2-40B4-BE49-F238E27FC236}">
                <a16:creationId xmlns:a16="http://schemas.microsoft.com/office/drawing/2014/main" id="{989FCDA2-B08A-9940-9776-0450235AE383}"/>
              </a:ext>
            </a:extLst>
          </p:cNvPr>
          <p:cNvPicPr>
            <a:picLocks noChangeAspect="1"/>
          </p:cNvPicPr>
          <p:nvPr/>
        </p:nvPicPr>
        <p:blipFill>
          <a:blip r:embed="rId2"/>
          <a:stretch>
            <a:fillRect/>
          </a:stretch>
        </p:blipFill>
        <p:spPr>
          <a:xfrm>
            <a:off x="6454588" y="0"/>
            <a:ext cx="5737412" cy="6858000"/>
          </a:xfrm>
          <a:prstGeom prst="rect">
            <a:avLst/>
          </a:prstGeom>
        </p:spPr>
      </p:pic>
    </p:spTree>
    <p:extLst>
      <p:ext uri="{BB962C8B-B14F-4D97-AF65-F5344CB8AC3E}">
        <p14:creationId xmlns:p14="http://schemas.microsoft.com/office/powerpoint/2010/main" val="254842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 calcmode="lin" valueType="num">
                                      <p:cBhvr additive="base">
                                        <p:cTn id="7" dur="500" fill="hold"/>
                                        <p:tgtEl>
                                          <p:spTgt spid="276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651">
                                            <p:txEl>
                                              <p:pRg st="1" end="1"/>
                                            </p:txEl>
                                          </p:spTgt>
                                        </p:tgtEl>
                                        <p:attrNameLst>
                                          <p:attrName>style.visibility</p:attrName>
                                        </p:attrNameLst>
                                      </p:cBhvr>
                                      <p:to>
                                        <p:strVal val="visible"/>
                                      </p:to>
                                    </p:set>
                                    <p:anim calcmode="lin" valueType="num">
                                      <p:cBhvr additive="base">
                                        <p:cTn id="13" dur="500" fill="hold"/>
                                        <p:tgtEl>
                                          <p:spTgt spid="276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651">
                                            <p:txEl>
                                              <p:pRg st="2" end="2"/>
                                            </p:txEl>
                                          </p:spTgt>
                                        </p:tgtEl>
                                        <p:attrNameLst>
                                          <p:attrName>style.visibility</p:attrName>
                                        </p:attrNameLst>
                                      </p:cBhvr>
                                      <p:to>
                                        <p:strVal val="visible"/>
                                      </p:to>
                                    </p:set>
                                    <p:anim calcmode="lin" valueType="num">
                                      <p:cBhvr additive="base">
                                        <p:cTn id="19" dur="500" fill="hold"/>
                                        <p:tgtEl>
                                          <p:spTgt spid="276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6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7651">
                                            <p:txEl>
                                              <p:pRg st="3" end="3"/>
                                            </p:txEl>
                                          </p:spTgt>
                                        </p:tgtEl>
                                        <p:attrNameLst>
                                          <p:attrName>style.visibility</p:attrName>
                                        </p:attrNameLst>
                                      </p:cBhvr>
                                      <p:to>
                                        <p:strVal val="visible"/>
                                      </p:to>
                                    </p:set>
                                    <p:anim calcmode="lin" valueType="num">
                                      <p:cBhvr additive="base">
                                        <p:cTn id="25" dur="500" fill="hold"/>
                                        <p:tgtEl>
                                          <p:spTgt spid="276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6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7651">
                                            <p:txEl>
                                              <p:pRg st="4" end="4"/>
                                            </p:txEl>
                                          </p:spTgt>
                                        </p:tgtEl>
                                        <p:attrNameLst>
                                          <p:attrName>style.visibility</p:attrName>
                                        </p:attrNameLst>
                                      </p:cBhvr>
                                      <p:to>
                                        <p:strVal val="visible"/>
                                      </p:to>
                                    </p:set>
                                    <p:anim calcmode="lin" valueType="num">
                                      <p:cBhvr additive="base">
                                        <p:cTn id="31" dur="500" fill="hold"/>
                                        <p:tgtEl>
                                          <p:spTgt spid="276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65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2038</TotalTime>
  <Words>13370</Words>
  <Application>Microsoft Office PowerPoint</Application>
  <PresentationFormat>宽屏</PresentationFormat>
  <Paragraphs>1346</Paragraphs>
  <Slides>136</Slides>
  <Notes>38</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2</vt:i4>
      </vt:variant>
      <vt:variant>
        <vt:lpstr>幻灯片标题</vt:lpstr>
      </vt:variant>
      <vt:variant>
        <vt:i4>136</vt:i4>
      </vt:variant>
    </vt:vector>
  </HeadingPairs>
  <TitlesOfParts>
    <vt:vector size="158" baseType="lpstr">
      <vt:lpstr>Courier</vt:lpstr>
      <vt:lpstr>Heiti SC Medium</vt:lpstr>
      <vt:lpstr>Microsoft YaHei UI</vt:lpstr>
      <vt:lpstr>等线</vt:lpstr>
      <vt:lpstr>等线 Light</vt:lpstr>
      <vt:lpstr>楷体</vt:lpstr>
      <vt:lpstr>微软雅黑</vt:lpstr>
      <vt:lpstr>Algerian</vt:lpstr>
      <vt:lpstr>Arial</vt:lpstr>
      <vt:lpstr>Arial Black</vt:lpstr>
      <vt:lpstr>Arial Rounded MT Bold</vt:lpstr>
      <vt:lpstr>Comic Sans MS</vt:lpstr>
      <vt:lpstr>Consolas</vt:lpstr>
      <vt:lpstr>Courier New</vt:lpstr>
      <vt:lpstr>Gill Sans MT</vt:lpstr>
      <vt:lpstr>Times New Roman</vt:lpstr>
      <vt:lpstr>Wingdings</vt:lpstr>
      <vt:lpstr>Wingdings 2</vt:lpstr>
      <vt:lpstr>Wingdings 3</vt:lpstr>
      <vt:lpstr>Office 主题​​</vt:lpstr>
      <vt:lpstr>Clip</vt:lpstr>
      <vt:lpstr>Visio</vt:lpstr>
      <vt:lpstr>PowerPoint 演示文稿</vt:lpstr>
      <vt:lpstr>PowerPoint 演示文稿</vt:lpstr>
      <vt:lpstr>PowerPoint 演示文稿</vt:lpstr>
      <vt:lpstr>PowerPoint 演示文稿</vt:lpstr>
      <vt:lpstr>客户机/服务器体系结构</vt:lpstr>
      <vt:lpstr>并发与并行</vt:lpstr>
      <vt:lpstr>字节序</vt:lpstr>
      <vt:lpstr>字节序</vt:lpstr>
      <vt:lpstr>字节序</vt:lpstr>
      <vt:lpstr>字节序</vt:lpstr>
      <vt:lpstr>字节序</vt:lpstr>
      <vt:lpstr>字节序</vt:lpstr>
      <vt:lpstr>字节序</vt:lpstr>
      <vt:lpstr>ILP/LP/LLP约定</vt:lpstr>
      <vt:lpstr>数据结构对齐</vt:lpstr>
      <vt:lpstr>数据结构对齐</vt:lpstr>
      <vt:lpstr>数据结构对齐</vt:lpstr>
      <vt:lpstr>数据结构对齐</vt:lpstr>
      <vt:lpstr>数据结构对齐</vt:lpstr>
      <vt:lpstr>了解：Linux 内核PDU报头数据结构 -UDP &amp; TCP</vt:lpstr>
      <vt:lpstr>了解：Linux 内核PDU报头数据结构- IP &amp; Eth</vt:lpstr>
      <vt:lpstr>开发调试工具</vt:lpstr>
      <vt:lpstr>PowerPoint 演示文稿</vt:lpstr>
      <vt:lpstr>接口协议</vt:lpstr>
      <vt:lpstr>不精确指明的协议接口</vt:lpstr>
      <vt:lpstr>接口协议的功能</vt:lpstr>
      <vt:lpstr>POSIX标准</vt:lpstr>
      <vt:lpstr>系统调用</vt:lpstr>
      <vt:lpstr>LINUX中提供的基本I/O功能</vt:lpstr>
      <vt:lpstr>Open-Read-Write-Close范例</vt:lpstr>
      <vt:lpstr>将Linux I/O用于TCP/IP</vt:lpstr>
      <vt:lpstr>Socket基本概念</vt:lpstr>
      <vt:lpstr>Berkeley UNIX Sockets API</vt:lpstr>
      <vt:lpstr>POSIX标准</vt:lpstr>
      <vt:lpstr>主动套接字和被动套接字</vt:lpstr>
      <vt:lpstr>套接字类型</vt:lpstr>
      <vt:lpstr>Socket IPv4 IPv6 地址结构与通用结构</vt:lpstr>
      <vt:lpstr>Socket IPv4 IPv6 地址结构与通用结构（Linux）</vt:lpstr>
      <vt:lpstr>地址结构</vt:lpstr>
      <vt:lpstr>地址转换函数</vt:lpstr>
      <vt:lpstr>地址转换函数</vt:lpstr>
      <vt:lpstr>地址转换函数</vt:lpstr>
      <vt:lpstr>地址转换函数</vt:lpstr>
      <vt:lpstr>地址转换函数小结</vt:lpstr>
      <vt:lpstr>简单TCP循环服务器Socket编程基本步骤</vt:lpstr>
      <vt:lpstr>简单TCP循环服务器Socket编程基本步骤</vt:lpstr>
      <vt:lpstr>简单UDP循环服务器Socket编程基本步骤</vt:lpstr>
      <vt:lpstr>简单UDP循环服务器Socket编程基本步骤</vt:lpstr>
      <vt:lpstr>Socket核心函数-socket()</vt:lpstr>
      <vt:lpstr>Socket核心函数-bind()</vt:lpstr>
      <vt:lpstr>Socket核心函数-bind()</vt:lpstr>
      <vt:lpstr>Socket核心函数-bind()</vt:lpstr>
      <vt:lpstr>Socket核心函数-bind()</vt:lpstr>
      <vt:lpstr>Socket核心函数-listen()</vt:lpstr>
      <vt:lpstr>PowerPoint 演示文稿</vt:lpstr>
      <vt:lpstr>Linux的backlog</vt:lpstr>
      <vt:lpstr>思考</vt:lpstr>
      <vt:lpstr>Socket核心函数-accept()</vt:lpstr>
      <vt:lpstr>Socket核心函数-connect()</vt:lpstr>
      <vt:lpstr>Socket核心函数-connect()</vt:lpstr>
      <vt:lpstr>Socket核心函数-send()</vt:lpstr>
      <vt:lpstr>Socket核心函数-sendto()</vt:lpstr>
      <vt:lpstr>Socket核心函数- recv()</vt:lpstr>
      <vt:lpstr>Socket核心函数- recvfrom()</vt:lpstr>
      <vt:lpstr>Socket核心函数-close()</vt:lpstr>
      <vt:lpstr>PowerPoint 演示文稿</vt:lpstr>
      <vt:lpstr>C/S模式及其优势</vt:lpstr>
      <vt:lpstr>服务器特权和复杂性</vt:lpstr>
      <vt:lpstr>仿QQ多人即时通信网络应用</vt:lpstr>
      <vt:lpstr>通信模式与协议</vt:lpstr>
      <vt:lpstr>核心设计问题</vt:lpstr>
      <vt:lpstr>通信模式与协议</vt:lpstr>
      <vt:lpstr>客户端程序设计</vt:lpstr>
      <vt:lpstr>服务器程序设计</vt:lpstr>
      <vt:lpstr>服务器程序设计</vt:lpstr>
      <vt:lpstr>PowerPoint 演示文稿</vt:lpstr>
      <vt:lpstr>多进程并发服务器模型</vt:lpstr>
      <vt:lpstr>多进程并发服务器模型</vt:lpstr>
      <vt:lpstr>TCP服务器端口分配模型 </vt:lpstr>
      <vt:lpstr>fork函数</vt:lpstr>
      <vt:lpstr>PowerPoint 演示文稿</vt:lpstr>
      <vt:lpstr>简单多进程服务器范例</vt:lpstr>
      <vt:lpstr>僵尸进程</vt:lpstr>
      <vt:lpstr>僵尸进程</vt:lpstr>
      <vt:lpstr>信号与wait/waitpid</vt:lpstr>
      <vt:lpstr>Linux支持的信号列表</vt:lpstr>
      <vt:lpstr>PowerPoint 演示文稿</vt:lpstr>
      <vt:lpstr>PowerPoint 演示文稿</vt:lpstr>
      <vt:lpstr>PowerPoint 演示文稿</vt:lpstr>
      <vt:lpstr>多进程服务器修订版</vt:lpstr>
      <vt:lpstr>多线程服务器</vt:lpstr>
      <vt:lpstr>1. 线程</vt:lpstr>
      <vt:lpstr>PowerPoint 演示文稿</vt:lpstr>
      <vt:lpstr>PowerPoint 演示文稿</vt:lpstr>
      <vt:lpstr>PowerPoint 演示文稿</vt:lpstr>
      <vt:lpstr>PowerPoint 演示文稿</vt:lpstr>
      <vt:lpstr>PowerPoint 演示文稿</vt:lpstr>
      <vt:lpstr>PowerPoint 演示文稿</vt:lpstr>
      <vt:lpstr>多线程服务器端程序示例</vt:lpstr>
      <vt:lpstr>统一accept示意图 （示例代码2）</vt:lpstr>
      <vt:lpstr>线程池技术示意图</vt:lpstr>
      <vt:lpstr>客户端的问题</vt:lpstr>
      <vt:lpstr>PowerPoint 演示文稿</vt:lpstr>
      <vt:lpstr>PowerPoint 演示文稿</vt:lpstr>
      <vt:lpstr>线程版客户端</vt:lpstr>
      <vt:lpstr>收发分离的多线程客户端</vt:lpstr>
      <vt:lpstr>PowerPoint 演示文稿</vt:lpstr>
      <vt:lpstr>Linux下常用的一些I/O函数</vt:lpstr>
      <vt:lpstr>五种I/O 模式</vt:lpstr>
      <vt:lpstr>PowerPoint 演示文稿</vt:lpstr>
      <vt:lpstr>阻塞 I/O模式</vt:lpstr>
      <vt:lpstr>阻塞 I/O模式</vt:lpstr>
      <vt:lpstr>非阻塞 I/O模式</vt:lpstr>
      <vt:lpstr>非阻塞 I/O模式</vt:lpstr>
      <vt:lpstr>I/O多路复用</vt:lpstr>
      <vt:lpstr>支持I/O多路复用的系统调用 </vt:lpstr>
      <vt:lpstr>信号驱动IO模型</vt:lpstr>
      <vt:lpstr>信号驱动IO模型</vt:lpstr>
      <vt:lpstr>异步IO模型</vt:lpstr>
      <vt:lpstr>异步IO模型</vt:lpstr>
      <vt:lpstr>PowerPoint 演示文稿</vt:lpstr>
      <vt:lpstr>PowerPoint 演示文稿</vt:lpstr>
      <vt:lpstr>IO复用函数/系统调用</vt:lpstr>
      <vt:lpstr>高性能 I/O 复用设计模式 —— Reactor和Proactor *</vt:lpstr>
      <vt:lpstr>Reactor vs Proactor</vt:lpstr>
      <vt:lpstr>Reactor模式架构图</vt:lpstr>
      <vt:lpstr>Reactor模式架构图</vt:lpstr>
      <vt:lpstr>Reactor模式业务流程及时序图</vt:lpstr>
      <vt:lpstr>Reactor模式业务流程及时序图</vt:lpstr>
      <vt:lpstr>Proactor模式架构图</vt:lpstr>
      <vt:lpstr>Proactor模式架构图</vt:lpstr>
      <vt:lpstr>Proactor模式业务流程及时序图</vt:lpstr>
      <vt:lpstr>Proactor模式业务流程及时序图</vt:lpstr>
      <vt:lpstr>Reactor和Proactor优缺点分析</vt:lpstr>
      <vt:lpstr>Reactor和Proactor优缺点分析</vt:lpstr>
      <vt:lpstr>常见的Reactor和Proactor框架/机制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ni ni</cp:lastModifiedBy>
  <cp:revision>169</cp:revision>
  <dcterms:created xsi:type="dcterms:W3CDTF">2020-04-15T23:49:10Z</dcterms:created>
  <dcterms:modified xsi:type="dcterms:W3CDTF">2021-02-25T03:44:55Z</dcterms:modified>
</cp:coreProperties>
</file>